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531" r:id="rId2"/>
    <p:sldId id="330" r:id="rId3"/>
    <p:sldId id="575" r:id="rId4"/>
    <p:sldId id="326" r:id="rId5"/>
    <p:sldId id="331" r:id="rId6"/>
    <p:sldId id="532" r:id="rId7"/>
    <p:sldId id="333" r:id="rId8"/>
    <p:sldId id="394" r:id="rId9"/>
    <p:sldId id="334" r:id="rId10"/>
    <p:sldId id="335" r:id="rId11"/>
    <p:sldId id="544" r:id="rId12"/>
    <p:sldId id="336" r:id="rId13"/>
    <p:sldId id="448" r:id="rId14"/>
    <p:sldId id="554" r:id="rId15"/>
    <p:sldId id="396" r:id="rId16"/>
    <p:sldId id="398" r:id="rId17"/>
    <p:sldId id="519" r:id="rId18"/>
    <p:sldId id="399" r:id="rId19"/>
    <p:sldId id="518" r:id="rId20"/>
    <p:sldId id="550" r:id="rId21"/>
    <p:sldId id="406" r:id="rId22"/>
    <p:sldId id="534" r:id="rId23"/>
    <p:sldId id="407" r:id="rId24"/>
    <p:sldId id="400" r:id="rId25"/>
    <p:sldId id="408" r:id="rId26"/>
    <p:sldId id="409" r:id="rId27"/>
    <p:sldId id="410" r:id="rId28"/>
    <p:sldId id="415" r:id="rId29"/>
    <p:sldId id="522" r:id="rId30"/>
    <p:sldId id="547" r:id="rId31"/>
    <p:sldId id="422" r:id="rId32"/>
    <p:sldId id="549" r:id="rId33"/>
    <p:sldId id="412" r:id="rId34"/>
    <p:sldId id="540" r:id="rId35"/>
    <p:sldId id="421" r:id="rId36"/>
    <p:sldId id="552" r:id="rId37"/>
    <p:sldId id="523" r:id="rId38"/>
    <p:sldId id="425" r:id="rId39"/>
    <p:sldId id="426" r:id="rId40"/>
    <p:sldId id="427" r:id="rId41"/>
    <p:sldId id="428" r:id="rId42"/>
    <p:sldId id="438" r:id="rId43"/>
    <p:sldId id="440" r:id="rId44"/>
    <p:sldId id="441" r:id="rId45"/>
    <p:sldId id="442" r:id="rId46"/>
    <p:sldId id="444" r:id="rId47"/>
    <p:sldId id="445" r:id="rId48"/>
    <p:sldId id="545" r:id="rId49"/>
    <p:sldId id="446" r:id="rId50"/>
    <p:sldId id="539" r:id="rId51"/>
    <p:sldId id="553" r:id="rId52"/>
    <p:sldId id="449" r:id="rId53"/>
    <p:sldId id="525" r:id="rId54"/>
    <p:sldId id="453" r:id="rId55"/>
    <p:sldId id="454" r:id="rId56"/>
    <p:sldId id="451" r:id="rId57"/>
    <p:sldId id="558" r:id="rId58"/>
    <p:sldId id="559" r:id="rId59"/>
    <p:sldId id="524" r:id="rId60"/>
    <p:sldId id="543" r:id="rId61"/>
    <p:sldId id="517" r:id="rId62"/>
    <p:sldId id="457" r:id="rId63"/>
    <p:sldId id="458" r:id="rId64"/>
    <p:sldId id="459" r:id="rId65"/>
    <p:sldId id="561" r:id="rId66"/>
    <p:sldId id="461" r:id="rId67"/>
    <p:sldId id="462" r:id="rId68"/>
    <p:sldId id="562" r:id="rId69"/>
    <p:sldId id="563" r:id="rId70"/>
    <p:sldId id="560" r:id="rId71"/>
    <p:sldId id="568" r:id="rId72"/>
    <p:sldId id="576" r:id="rId73"/>
    <p:sldId id="530" r:id="rId74"/>
    <p:sldId id="536" r:id="rId75"/>
    <p:sldId id="467" r:id="rId76"/>
    <p:sldId id="468" r:id="rId77"/>
    <p:sldId id="470" r:id="rId78"/>
    <p:sldId id="564" r:id="rId79"/>
    <p:sldId id="565" r:id="rId80"/>
    <p:sldId id="566" r:id="rId81"/>
    <p:sldId id="472" r:id="rId82"/>
    <p:sldId id="473" r:id="rId83"/>
    <p:sldId id="474" r:id="rId84"/>
    <p:sldId id="475" r:id="rId85"/>
    <p:sldId id="476" r:id="rId86"/>
    <p:sldId id="477" r:id="rId87"/>
    <p:sldId id="478" r:id="rId88"/>
    <p:sldId id="479" r:id="rId89"/>
    <p:sldId id="542" r:id="rId90"/>
    <p:sldId id="535" r:id="rId91"/>
    <p:sldId id="483" r:id="rId92"/>
    <p:sldId id="484" r:id="rId93"/>
    <p:sldId id="434" r:id="rId94"/>
    <p:sldId id="486" r:id="rId95"/>
    <p:sldId id="487" r:id="rId96"/>
    <p:sldId id="567" r:id="rId97"/>
    <p:sldId id="490" r:id="rId98"/>
    <p:sldId id="491" r:id="rId99"/>
    <p:sldId id="492" r:id="rId100"/>
    <p:sldId id="527" r:id="rId101"/>
    <p:sldId id="528" r:id="rId102"/>
    <p:sldId id="529" r:id="rId103"/>
    <p:sldId id="571" r:id="rId104"/>
    <p:sldId id="526" r:id="rId105"/>
    <p:sldId id="572" r:id="rId106"/>
    <p:sldId id="573" r:id="rId107"/>
    <p:sldId id="497" r:id="rId108"/>
    <p:sldId id="503" r:id="rId109"/>
    <p:sldId id="505" r:id="rId110"/>
    <p:sldId id="506" r:id="rId111"/>
    <p:sldId id="379" r:id="rId112"/>
    <p:sldId id="507" r:id="rId113"/>
    <p:sldId id="574" r:id="rId114"/>
    <p:sldId id="508" r:id="rId115"/>
    <p:sldId id="509" r:id="rId116"/>
    <p:sldId id="513" r:id="rId117"/>
    <p:sldId id="514" r:id="rId118"/>
    <p:sldId id="541" r:id="rId119"/>
    <p:sldId id="546" r:id="rId120"/>
    <p:sldId id="516" r:id="rId1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3366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3366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3366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3366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rgbClr val="3366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rgbClr val="3366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rgbClr val="3366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rgbClr val="3366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rgbClr val="3366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0000"/>
    <a:srgbClr val="660033"/>
    <a:srgbClr val="000066"/>
    <a:srgbClr val="0000CC"/>
    <a:srgbClr val="336600"/>
    <a:srgbClr val="660066"/>
    <a:srgbClr val="CC3300"/>
    <a:srgbClr val="0000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09" autoAdjust="0"/>
    <p:restoredTop sz="83271" autoAdjust="0"/>
  </p:normalViewPr>
  <p:slideViewPr>
    <p:cSldViewPr>
      <p:cViewPr varScale="1">
        <p:scale>
          <a:sx n="101" d="100"/>
          <a:sy n="101" d="100"/>
        </p:scale>
        <p:origin x="177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9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Relationship Id="rId4" Type="http://schemas.openxmlformats.org/officeDocument/2006/relationships/image" Target="../media/image20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wmf"/><Relationship Id="rId2" Type="http://schemas.openxmlformats.org/officeDocument/2006/relationships/image" Target="../media/image238.wmf"/><Relationship Id="rId1" Type="http://schemas.openxmlformats.org/officeDocument/2006/relationships/image" Target="../media/image237.wmf"/><Relationship Id="rId4" Type="http://schemas.openxmlformats.org/officeDocument/2006/relationships/image" Target="../media/image24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wmf"/><Relationship Id="rId1" Type="http://schemas.openxmlformats.org/officeDocument/2006/relationships/image" Target="../media/image25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2" Type="http://schemas.openxmlformats.org/officeDocument/2006/relationships/image" Target="../media/image255.wmf"/><Relationship Id="rId1" Type="http://schemas.openxmlformats.org/officeDocument/2006/relationships/image" Target="../media/image254.wmf"/><Relationship Id="rId4" Type="http://schemas.openxmlformats.org/officeDocument/2006/relationships/image" Target="../media/image257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wmf"/><Relationship Id="rId1" Type="http://schemas.openxmlformats.org/officeDocument/2006/relationships/image" Target="../media/image25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5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wmf"/><Relationship Id="rId1" Type="http://schemas.openxmlformats.org/officeDocument/2006/relationships/image" Target="../media/image267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emf"/><Relationship Id="rId1" Type="http://schemas.openxmlformats.org/officeDocument/2006/relationships/image" Target="../media/image269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wmf"/><Relationship Id="rId1" Type="http://schemas.openxmlformats.org/officeDocument/2006/relationships/image" Target="../media/image27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wmf"/><Relationship Id="rId2" Type="http://schemas.openxmlformats.org/officeDocument/2006/relationships/image" Target="../media/image274.wmf"/><Relationship Id="rId1" Type="http://schemas.openxmlformats.org/officeDocument/2006/relationships/image" Target="../media/image27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7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38.wmf"/><Relationship Id="rId4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1D65114-7D96-4A34-A4AA-91B3941C4D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FontTx/>
              <a:buChar char="•"/>
              <a:defRPr sz="1200"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3489C2A2-6AB2-4756-8C34-D63C9181B89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B370D842-55F8-4781-A242-BFC334E14E5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FontTx/>
              <a:buChar char="•"/>
              <a:defRPr sz="1200">
                <a:latin typeface="宋体" pitchFamily="2" charset="-122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8BF10CBC-CC08-4377-B439-DA54CF153CF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200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fld id="{95F6D70F-63A7-4972-9058-6578CAB0C1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6193CAE-A5C6-4092-9FCF-18804C13A9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1F3BF80-BB2A-4D8D-9318-EAAF9DD9E8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F05E43F-1932-4F94-9B39-70904E5D2D4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7BD70DF3-8091-4E78-BD33-CEADB35FD3E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2D252723-92C6-4C11-9363-F47D74B633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BA7114C1-5743-486D-B8E8-7C4C3B7225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975D790-D7FA-480B-82EA-072AECF80D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8C6E2B13-4728-42D7-AC8B-EE5371ED36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>
            <a:extLst>
              <a:ext uri="{FF2B5EF4-FFF2-40B4-BE49-F238E27FC236}">
                <a16:creationId xmlns:a16="http://schemas.microsoft.com/office/drawing/2014/main" id="{6E1693FF-CBED-486D-A02D-EF4985B63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4" name="灯片编号占位符 3">
            <a:extLst>
              <a:ext uri="{FF2B5EF4-FFF2-40B4-BE49-F238E27FC236}">
                <a16:creationId xmlns:a16="http://schemas.microsoft.com/office/drawing/2014/main" id="{F989AA1F-67FC-4404-A76F-E19A8A4F28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D092A79-8516-4801-965A-1B2582039048}" type="slidenum">
              <a:rPr lang="en-US" altLang="zh-CN" sz="1200" b="0" smtClean="0">
                <a:solidFill>
                  <a:schemeClr val="tx1"/>
                </a:solidFill>
              </a:rPr>
              <a:pPr/>
              <a:t>12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5D790-D7FA-480B-82EA-072AECF80D53}" type="slidenum">
              <a:rPr lang="en-US" altLang="zh-CN" smtClean="0"/>
              <a:pPr>
                <a:defRPr/>
              </a:pPr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07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5D790-D7FA-480B-82EA-072AECF80D53}" type="slidenum">
              <a:rPr lang="en-US" altLang="zh-CN" smtClean="0"/>
              <a:pPr>
                <a:defRPr/>
              </a:pPr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1194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>
            <a:extLst>
              <a:ext uri="{FF2B5EF4-FFF2-40B4-BE49-F238E27FC236}">
                <a16:creationId xmlns:a16="http://schemas.microsoft.com/office/drawing/2014/main" id="{EDEECC67-C587-481F-859B-9873873147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备注占位符 2">
            <a:extLst>
              <a:ext uri="{FF2B5EF4-FFF2-40B4-BE49-F238E27FC236}">
                <a16:creationId xmlns:a16="http://schemas.microsoft.com/office/drawing/2014/main" id="{543F0808-7B7D-45D2-B5D6-B551EEC05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0" name="灯片编号占位符 3">
            <a:extLst>
              <a:ext uri="{FF2B5EF4-FFF2-40B4-BE49-F238E27FC236}">
                <a16:creationId xmlns:a16="http://schemas.microsoft.com/office/drawing/2014/main" id="{51A74B4F-BF40-42C2-892D-D495AA07B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C5C371D-7DC2-42EC-9429-95A877C2E988}" type="slidenum">
              <a:rPr lang="en-US" altLang="zh-CN" smtClean="0"/>
              <a:pPr>
                <a:spcBef>
                  <a:spcPct val="0"/>
                </a:spcBef>
              </a:pPr>
              <a:t>120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B6321008-58B1-4231-A66C-EE05AFB79F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0A35094F-B6C4-40F8-8495-440488E41D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3E91F615-E533-4C0C-9342-C581727498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AEE98EA-F78D-4E38-BA2E-1853B2013E86}" type="slidenum">
              <a:rPr lang="en-US" altLang="zh-CN" sz="1200" b="0" smtClean="0">
                <a:solidFill>
                  <a:schemeClr val="tx1"/>
                </a:solidFill>
              </a:rPr>
              <a:pPr/>
              <a:t>41</a:t>
            </a:fld>
            <a:endParaRPr lang="en-US" altLang="zh-CN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5D790-D7FA-480B-82EA-072AECF80D53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745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545DA074-5CE2-42F1-AC64-22AABEF593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649013CA-1041-4FED-9D81-070979155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9173AA7B-AADA-4F54-9ECA-CE5CEA692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3D130D3-3231-4204-80D2-5CD6C4487D4F}" type="slidenum">
              <a:rPr lang="en-US" altLang="zh-CN" smtClean="0"/>
              <a:pPr>
                <a:spcBef>
                  <a:spcPct val="0"/>
                </a:spcBef>
              </a:pPr>
              <a:t>66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5D790-D7FA-480B-82EA-072AECF80D53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844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5D790-D7FA-480B-82EA-072AECF80D53}" type="slidenum">
              <a:rPr lang="en-US" altLang="zh-CN" smtClean="0"/>
              <a:pPr>
                <a:defRPr/>
              </a:pPr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132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5D790-D7FA-480B-82EA-072AECF80D53}" type="slidenum">
              <a:rPr lang="en-US" altLang="zh-CN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848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5D790-D7FA-480B-82EA-072AECF80D53}" type="slidenum">
              <a:rPr lang="en-US" altLang="zh-CN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56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75D790-D7FA-480B-82EA-072AECF80D53}" type="slidenum">
              <a:rPr lang="en-US" altLang="zh-CN" smtClean="0"/>
              <a:pPr>
                <a:defRPr/>
              </a:pPr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75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22691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445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5439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0635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8338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738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8788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3215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0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758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693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8">
            <a:extLst>
              <a:ext uri="{FF2B5EF4-FFF2-40B4-BE49-F238E27FC236}">
                <a16:creationId xmlns:a16="http://schemas.microsoft.com/office/drawing/2014/main" id="{8C482327-4A80-4B08-B31B-7BC12D4AA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791200"/>
            <a:ext cx="47244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endParaRPr lang="zh-CN" altLang="zh-CN">
              <a:latin typeface="宋体" panose="02010600030101010101" pitchFamily="2" charset="-122"/>
            </a:endParaRPr>
          </a:p>
        </p:txBody>
      </p:sp>
      <p:sp>
        <p:nvSpPr>
          <p:cNvPr id="1027" name="Text Box 9">
            <a:extLst>
              <a:ext uri="{FF2B5EF4-FFF2-40B4-BE49-F238E27FC236}">
                <a16:creationId xmlns:a16="http://schemas.microsoft.com/office/drawing/2014/main" id="{1A467DD0-AFD2-4CB2-A65D-282ECED2F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867400"/>
            <a:ext cx="51054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zh-CN">
              <a:latin typeface="宋体" panose="02010600030101010101" pitchFamily="2" charset="-122"/>
            </a:endParaRPr>
          </a:p>
        </p:txBody>
      </p:sp>
      <p:sp>
        <p:nvSpPr>
          <p:cNvPr id="1028" name="Text Box 10">
            <a:extLst>
              <a:ext uri="{FF2B5EF4-FFF2-40B4-BE49-F238E27FC236}">
                <a16:creationId xmlns:a16="http://schemas.microsoft.com/office/drawing/2014/main" id="{7F862C58-7595-4B61-AB8D-D7DA5BDC6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" y="6650038"/>
            <a:ext cx="9093200" cy="1825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200" b="0">
                <a:solidFill>
                  <a:srgbClr val="33CCCC"/>
                </a:solidFill>
                <a:latin typeface="Monotype Corsiva" panose="03010101010201010101" pitchFamily="66" charset="0"/>
              </a:rPr>
              <a:t>Wei , dongxing   </a:t>
            </a:r>
            <a:r>
              <a:rPr lang="en-US" altLang="zh-CN" sz="1000" b="0">
                <a:solidFill>
                  <a:srgbClr val="33CCCC"/>
                </a:solidFill>
                <a:latin typeface="Tahoma" panose="020B0604030504040204" pitchFamily="34" charset="0"/>
              </a:rPr>
              <a:t>Institute of Communication Technology, School of information and communication Engineering , Dalian Univ. of Tech. (DUT),  P. R. China.</a:t>
            </a:r>
          </a:p>
        </p:txBody>
      </p:sp>
      <p:sp>
        <p:nvSpPr>
          <p:cNvPr id="1029" name="Text Box 11">
            <a:extLst>
              <a:ext uri="{FF2B5EF4-FFF2-40B4-BE49-F238E27FC236}">
                <a16:creationId xmlns:a16="http://schemas.microsoft.com/office/drawing/2014/main" id="{ED09752F-DD58-41A5-B924-A219B91D1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-26988"/>
            <a:ext cx="6523037" cy="230188"/>
          </a:xfrm>
          <a:prstGeom prst="rect">
            <a:avLst/>
          </a:prstGeom>
          <a:noFill/>
          <a:ln>
            <a:noFill/>
          </a:ln>
        </p:spPr>
        <p:txBody>
          <a:bodyPr tIns="0">
            <a:spAutoFit/>
          </a:bodyPr>
          <a:lstStyle>
            <a:lvl1pPr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200" b="0">
                <a:solidFill>
                  <a:srgbClr val="80808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大连理工大学 电子信息与电气工程学部 信息与通信工程学院 通信技术研究所</a:t>
            </a:r>
          </a:p>
        </p:txBody>
      </p:sp>
      <p:sp>
        <p:nvSpPr>
          <p:cNvPr id="1030" name="Rectangle 13">
            <a:extLst>
              <a:ext uri="{FF2B5EF4-FFF2-40B4-BE49-F238E27FC236}">
                <a16:creationId xmlns:a16="http://schemas.microsoft.com/office/drawing/2014/main" id="{D710544B-5054-4F10-9E5E-6A68E12E0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Rectangle 14">
            <a:extLst>
              <a:ext uri="{FF2B5EF4-FFF2-40B4-BE49-F238E27FC236}">
                <a16:creationId xmlns:a16="http://schemas.microsoft.com/office/drawing/2014/main" id="{44D38DCF-F774-405E-A04D-3AE29DA7E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32" name="图片 8" descr="banner.jpg">
            <a:extLst>
              <a:ext uri="{FF2B5EF4-FFF2-40B4-BE49-F238E27FC236}">
                <a16:creationId xmlns:a16="http://schemas.microsoft.com/office/drawing/2014/main" id="{6467D96E-9F6C-46AB-970C-8502EC387B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4763"/>
            <a:ext cx="3587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7" Type="http://schemas.openxmlformats.org/officeDocument/2006/relationships/image" Target="../media/image2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251.wmf"/><Relationship Id="rId4" Type="http://schemas.openxmlformats.org/officeDocument/2006/relationships/oleObject" Target="../embeddings/oleObject49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258.jpeg"/><Relationship Id="rId7" Type="http://schemas.openxmlformats.org/officeDocument/2006/relationships/image" Target="../media/image2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257.wmf"/><Relationship Id="rId5" Type="http://schemas.openxmlformats.org/officeDocument/2006/relationships/image" Target="../media/image254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256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61.jpeg"/><Relationship Id="rId7" Type="http://schemas.openxmlformats.org/officeDocument/2006/relationships/image" Target="../media/image2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259.wmf"/><Relationship Id="rId4" Type="http://schemas.openxmlformats.org/officeDocument/2006/relationships/oleObject" Target="../embeddings/oleObject55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hyperlink" Target="A5000Hz.wav" TargetMode="External"/><Relationship Id="rId13" Type="http://schemas.openxmlformats.org/officeDocument/2006/relationships/hyperlink" Target="WhiteNoise.mp3" TargetMode="External"/><Relationship Id="rId3" Type="http://schemas.openxmlformats.org/officeDocument/2006/relationships/hyperlink" Target="A100Hz.wav" TargetMode="External"/><Relationship Id="rId7" Type="http://schemas.openxmlformats.org/officeDocument/2006/relationships/hyperlink" Target="A2000Hz.wav" TargetMode="External"/><Relationship Id="rId12" Type="http://schemas.openxmlformats.org/officeDocument/2006/relationships/hyperlink" Target="A20000Hz.wav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A1000Hz.wav" TargetMode="External"/><Relationship Id="rId11" Type="http://schemas.openxmlformats.org/officeDocument/2006/relationships/hyperlink" Target="A16000Hz.wav" TargetMode="External"/><Relationship Id="rId5" Type="http://schemas.openxmlformats.org/officeDocument/2006/relationships/hyperlink" Target="A500Hz.wav" TargetMode="External"/><Relationship Id="rId10" Type="http://schemas.openxmlformats.org/officeDocument/2006/relationships/hyperlink" Target="A15000Hz.wav" TargetMode="External"/><Relationship Id="rId4" Type="http://schemas.openxmlformats.org/officeDocument/2006/relationships/hyperlink" Target="A200Hz.wav" TargetMode="External"/><Relationship Id="rId9" Type="http://schemas.openxmlformats.org/officeDocument/2006/relationships/hyperlink" Target="A10000Hz.wav" TargetMode="External"/><Relationship Id="rId14" Type="http://schemas.openxmlformats.org/officeDocument/2006/relationships/hyperlink" Target="https://www.xiwnn.com/piano/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630.png"/><Relationship Id="rId4" Type="http://schemas.openxmlformats.org/officeDocument/2006/relationships/image" Target="../media/image264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hyperlink" Target="YAESU_VX-7R&#20013;&#25991;&#25805;&#20316;&#35828;&#26126;&#20070;.pdf" TargetMode="External"/><Relationship Id="rId5" Type="http://schemas.openxmlformats.org/officeDocument/2006/relationships/hyperlink" Target="BF-320%20VHF-UHF&#35843;&#39057;&#23545;&#35762;&#26426;%20&#20351;&#29992;&#35828;&#26126;&#20070;%20.pdf" TargetMode="External"/><Relationship Id="rId4" Type="http://schemas.openxmlformats.org/officeDocument/2006/relationships/image" Target="../media/image265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26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80.png"/><Relationship Id="rId7" Type="http://schemas.openxmlformats.org/officeDocument/2006/relationships/image" Target="../media/image26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267.wmf"/><Relationship Id="rId4" Type="http://schemas.openxmlformats.org/officeDocument/2006/relationships/oleObject" Target="../embeddings/oleObject60.bin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70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269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7" Type="http://schemas.openxmlformats.org/officeDocument/2006/relationships/image" Target="../media/image30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11" Type="http://schemas.openxmlformats.org/officeDocument/2006/relationships/image" Target="../media/image272.wmf"/><Relationship Id="rId10" Type="http://schemas.openxmlformats.org/officeDocument/2006/relationships/oleObject" Target="../embeddings/oleObject65.bin"/><Relationship Id="rId9" Type="http://schemas.openxmlformats.org/officeDocument/2006/relationships/image" Target="../media/image271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276.png"/><Relationship Id="rId7" Type="http://schemas.openxmlformats.org/officeDocument/2006/relationships/image" Target="../media/image27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273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275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277.wmf"/><Relationship Id="rId4" Type="http://schemas.openxmlformats.org/officeDocument/2006/relationships/oleObject" Target="../embeddings/oleObject69.bin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hyperlink" Target="Chapter3%20&#39640;&#39057;&#21151;&#29575;&#25918;&#22823;&#22120;%20RF%20power%20Amplifier.pptx" TargetMode="External"/><Relationship Id="rId4" Type="http://schemas.openxmlformats.org/officeDocument/2006/relationships/image" Target="../media/image279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eg"/><Relationship Id="rId2" Type="http://schemas.openxmlformats.org/officeDocument/2006/relationships/slide" Target="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&#20018;&#12289;&#24182;&#32852;&#35856;&#25391;&#38459;&#25239;&#29305;&#24615;&#26354;&#32447;&#32472;&#21046;.pptx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9.jpe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5.jpe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11" Type="http://schemas.openxmlformats.org/officeDocument/2006/relationships/image" Target="../media/image39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0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oleObject" Target="../embeddings/oleObject20.bin"/><Relationship Id="rId3" Type="http://schemas.openxmlformats.org/officeDocument/2006/relationships/image" Target="../media/image46.png"/><Relationship Id="rId7" Type="http://schemas.openxmlformats.org/officeDocument/2006/relationships/image" Target="../media/image44.wmf"/><Relationship Id="rId12" Type="http://schemas.openxmlformats.org/officeDocument/2006/relationships/image" Target="../media/image4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5.wmf"/><Relationship Id="rId14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2.wmf"/><Relationship Id="rId11" Type="http://schemas.openxmlformats.org/officeDocument/2006/relationships/image" Target="../media/image56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55.png"/><Relationship Id="rId4" Type="http://schemas.openxmlformats.org/officeDocument/2006/relationships/image" Target="../media/image51.wmf"/><Relationship Id="rId9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30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50.png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hyperlink" Target="&#20018;&#12289;&#24182;&#32852;&#35856;&#25391;&#38459;&#25239;&#29305;&#24615;&#26354;&#32447;&#32472;&#21046;.pptx" TargetMode="External"/><Relationship Id="rId4" Type="http://schemas.openxmlformats.org/officeDocument/2006/relationships/image" Target="../media/image6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81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1.png"/><Relationship Id="rId4" Type="http://schemas.openxmlformats.org/officeDocument/2006/relationships/image" Target="../media/image8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86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11.png"/><Relationship Id="rId4" Type="http://schemas.openxmlformats.org/officeDocument/2006/relationships/image" Target="../media/image8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18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83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oleObject" Target="../embeddings/oleObject31.bin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09.wmf"/><Relationship Id="rId9" Type="http://schemas.openxmlformats.org/officeDocument/2006/relationships/image" Target="../media/image1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1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oleObject" Target="../embeddings/oleObject33.bin"/><Relationship Id="rId7" Type="http://schemas.openxmlformats.org/officeDocument/2006/relationships/image" Target="../media/image16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86.png"/><Relationship Id="rId5" Type="http://schemas.openxmlformats.org/officeDocument/2006/relationships/image" Target="../media/image177.png"/><Relationship Id="rId4" Type="http://schemas.openxmlformats.org/officeDocument/2006/relationships/image" Target="../media/image11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0.png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4.png"/><Relationship Id="rId11" Type="http://schemas.openxmlformats.org/officeDocument/2006/relationships/image" Target="../media/image111.wmf"/><Relationship Id="rId5" Type="http://schemas.openxmlformats.org/officeDocument/2006/relationships/image" Target="../media/image123.png"/><Relationship Id="rId10" Type="http://schemas.openxmlformats.org/officeDocument/2006/relationships/oleObject" Target="../embeddings/oleObject33.bin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1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3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oleObject" Target="../embeddings/oleObject36.bin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9.png"/><Relationship Id="rId5" Type="http://schemas.openxmlformats.org/officeDocument/2006/relationships/image" Target="../media/image115.jpeg"/><Relationship Id="rId4" Type="http://schemas.openxmlformats.org/officeDocument/2006/relationships/image" Target="../media/image114.wmf"/><Relationship Id="rId9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203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9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1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191.png"/><Relationship Id="rId7" Type="http://schemas.openxmlformats.org/officeDocument/2006/relationships/image" Target="../media/image136.jpeg"/><Relationship Id="rId12" Type="http://schemas.openxmlformats.org/officeDocument/2006/relationships/image" Target="../media/image211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10.png"/><Relationship Id="rId5" Type="http://schemas.openxmlformats.org/officeDocument/2006/relationships/image" Target="../media/image199.png"/><Relationship Id="rId10" Type="http://schemas.openxmlformats.org/officeDocument/2006/relationships/image" Target="../media/image1390.png"/><Relationship Id="rId4" Type="http://schemas.openxmlformats.org/officeDocument/2006/relationships/image" Target="../media/image1980.png"/><Relationship Id="rId9" Type="http://schemas.openxmlformats.org/officeDocument/2006/relationships/image" Target="../media/image137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218.png"/><Relationship Id="rId3" Type="http://schemas.openxmlformats.org/officeDocument/2006/relationships/image" Target="../media/image217.png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223.png"/><Relationship Id="rId17" Type="http://schemas.openxmlformats.org/officeDocument/2006/relationships/image" Target="../media/image22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9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21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138.wmf"/><Relationship Id="rId19" Type="http://schemas.openxmlformats.org/officeDocument/2006/relationships/image" Target="../media/image219.png"/><Relationship Id="rId4" Type="http://schemas.openxmlformats.org/officeDocument/2006/relationships/image" Target="../media/image215.png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139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42.png"/><Relationship Id="rId7" Type="http://schemas.openxmlformats.org/officeDocument/2006/relationships/image" Target="../media/image154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040.png"/><Relationship Id="rId7" Type="http://schemas.openxmlformats.org/officeDocument/2006/relationships/image" Target="../media/image236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00.png"/><Relationship Id="rId4" Type="http://schemas.openxmlformats.org/officeDocument/2006/relationships/image" Target="../media/image2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1.png"/><Relationship Id="rId7" Type="http://schemas.openxmlformats.org/officeDocument/2006/relationships/image" Target="../media/image18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43.jpeg"/><Relationship Id="rId4" Type="http://schemas.openxmlformats.org/officeDocument/2006/relationships/image" Target="../media/image1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1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9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g"/><Relationship Id="rId3" Type="http://schemas.openxmlformats.org/officeDocument/2006/relationships/image" Target="../media/image1930.png"/><Relationship Id="rId7" Type="http://schemas.openxmlformats.org/officeDocument/2006/relationships/image" Target="../media/image197.png"/><Relationship Id="rId2" Type="http://schemas.openxmlformats.org/officeDocument/2006/relationships/image" Target="../media/image19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0.png"/><Relationship Id="rId5" Type="http://schemas.openxmlformats.org/officeDocument/2006/relationships/image" Target="../media/image1950.png"/><Relationship Id="rId4" Type="http://schemas.openxmlformats.org/officeDocument/2006/relationships/image" Target="../media/image1940.png"/><Relationship Id="rId9" Type="http://schemas.openxmlformats.org/officeDocument/2006/relationships/image" Target="../media/image199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205.jpeg"/><Relationship Id="rId7" Type="http://schemas.openxmlformats.org/officeDocument/2006/relationships/image" Target="../media/image202.wmf"/><Relationship Id="rId12" Type="http://schemas.openxmlformats.org/officeDocument/2006/relationships/image" Target="../media/image20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204.wmf"/><Relationship Id="rId5" Type="http://schemas.openxmlformats.org/officeDocument/2006/relationships/image" Target="../media/image201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20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13.png"/><Relationship Id="rId4" Type="http://schemas.openxmlformats.org/officeDocument/2006/relationships/image" Target="../media/image207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jpg"/><Relationship Id="rId4" Type="http://schemas.openxmlformats.org/officeDocument/2006/relationships/image" Target="../media/image216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17.jpg"/><Relationship Id="rId7" Type="http://schemas.openxmlformats.org/officeDocument/2006/relationships/image" Target="../media/image2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1.png"/><Relationship Id="rId5" Type="http://schemas.openxmlformats.org/officeDocument/2006/relationships/image" Target="../media/image215.jpeg"/><Relationship Id="rId4" Type="http://schemas.openxmlformats.org/officeDocument/2006/relationships/image" Target="../media/image221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2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37.png"/><Relationship Id="rId4" Type="http://schemas.openxmlformats.org/officeDocument/2006/relationships/image" Target="../media/image2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31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jpe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1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33.wmf"/><Relationship Id="rId15" Type="http://schemas.openxmlformats.org/officeDocument/2006/relationships/image" Target="../media/image260.png"/><Relationship Id="rId10" Type="http://schemas.openxmlformats.org/officeDocument/2006/relationships/image" Target="../media/image255.png"/><Relationship Id="rId4" Type="http://schemas.openxmlformats.org/officeDocument/2006/relationships/oleObject" Target="../embeddings/oleObject44.bin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0.png"/><Relationship Id="rId7" Type="http://schemas.openxmlformats.org/officeDocument/2006/relationships/image" Target="../media/image249.png"/><Relationship Id="rId2" Type="http://schemas.openxmlformats.org/officeDocument/2006/relationships/image" Target="../media/image2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0.png"/><Relationship Id="rId5" Type="http://schemas.openxmlformats.org/officeDocument/2006/relationships/image" Target="../media/image2470.png"/><Relationship Id="rId4" Type="http://schemas.openxmlformats.org/officeDocument/2006/relationships/image" Target="../media/image24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0.png"/><Relationship Id="rId3" Type="http://schemas.openxmlformats.org/officeDocument/2006/relationships/image" Target="../media/image1850.png"/><Relationship Id="rId7" Type="http://schemas.openxmlformats.org/officeDocument/2006/relationships/image" Target="../media/image236.jpg"/><Relationship Id="rId2" Type="http://schemas.openxmlformats.org/officeDocument/2006/relationships/slide" Target="slide1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jpg"/><Relationship Id="rId5" Type="http://schemas.openxmlformats.org/officeDocument/2006/relationships/image" Target="../media/image2130.png"/><Relationship Id="rId4" Type="http://schemas.openxmlformats.org/officeDocument/2006/relationships/image" Target="../media/image190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0.png"/><Relationship Id="rId2" Type="http://schemas.openxmlformats.org/officeDocument/2006/relationships/image" Target="../media/image258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1.png"/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240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7.wmf"/><Relationship Id="rId12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239.wmf"/><Relationship Id="rId5" Type="http://schemas.openxmlformats.org/officeDocument/2006/relationships/image" Target="../media/image242.jpeg"/><Relationship Id="rId15" Type="http://schemas.openxmlformats.org/officeDocument/2006/relationships/image" Target="../media/image2390.png"/><Relationship Id="rId10" Type="http://schemas.openxmlformats.org/officeDocument/2006/relationships/oleObject" Target="../embeddings/oleObject47.bin"/><Relationship Id="rId4" Type="http://schemas.openxmlformats.org/officeDocument/2006/relationships/image" Target="../media/image241.jpg"/><Relationship Id="rId9" Type="http://schemas.openxmlformats.org/officeDocument/2006/relationships/image" Target="../media/image238.wmf"/><Relationship Id="rId14" Type="http://schemas.openxmlformats.org/officeDocument/2006/relationships/image" Target="../media/image23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7.png"/><Relationship Id="rId4" Type="http://schemas.openxmlformats.org/officeDocument/2006/relationships/image" Target="../media/image24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19DA3C3E-120F-40E6-95FC-BE04968EF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048" y="4077072"/>
            <a:ext cx="887990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cs typeface="+mj-cs"/>
              </a:rPr>
              <a:t>要求：</a:t>
            </a:r>
            <a:endParaRPr lang="en-US" altLang="zh-CN" sz="2400" kern="0" dirty="0">
              <a:solidFill>
                <a:srgbClr val="000066"/>
              </a:solidFill>
              <a:latin typeface="+mn-lt"/>
              <a:ea typeface="仿宋" panose="02010609060101010101" pitchFamily="49" charset="-122"/>
              <a:cs typeface="+mj-cs"/>
            </a:endParaRPr>
          </a:p>
          <a:p>
            <a:pPr eaLnBrk="1" hangingPunct="1">
              <a:defRPr/>
            </a:pPr>
            <a:r>
              <a:rPr lang="en-US" altLang="zh-CN" sz="2400" kern="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cs typeface="+mj-cs"/>
              </a:rPr>
              <a:t>(1) </a:t>
            </a: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cs typeface="+mj-cs"/>
              </a:rPr>
              <a:t>增益要高，放大倍数要足够大；</a:t>
            </a:r>
            <a:endParaRPr lang="en-US" altLang="zh-CN" sz="2400" kern="0" dirty="0">
              <a:solidFill>
                <a:srgbClr val="000066"/>
              </a:solidFill>
              <a:latin typeface="+mn-lt"/>
              <a:ea typeface="仿宋" panose="02010609060101010101" pitchFamily="49" charset="-122"/>
              <a:cs typeface="+mj-cs"/>
            </a:endParaRPr>
          </a:p>
          <a:p>
            <a:pPr eaLnBrk="1" hangingPunct="1">
              <a:defRPr/>
            </a:pPr>
            <a:r>
              <a:rPr lang="en-US" altLang="zh-CN" sz="2400" kern="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cs typeface="+mj-cs"/>
              </a:rPr>
              <a:t>(2) </a:t>
            </a: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cs typeface="+mj-cs"/>
              </a:rPr>
              <a:t>频率选择性要好，抑制非期望信号的能力要强；</a:t>
            </a:r>
            <a:endParaRPr lang="en-US" altLang="zh-CN" sz="2400" kern="0" dirty="0">
              <a:solidFill>
                <a:srgbClr val="000066"/>
              </a:solidFill>
              <a:latin typeface="+mn-lt"/>
              <a:ea typeface="仿宋" panose="02010609060101010101" pitchFamily="49" charset="-122"/>
              <a:cs typeface="+mj-cs"/>
            </a:endParaRPr>
          </a:p>
          <a:p>
            <a:pPr eaLnBrk="1" hangingPunct="1">
              <a:defRPr/>
            </a:pPr>
            <a:r>
              <a:rPr lang="en-US" altLang="zh-CN" sz="2400" kern="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cs typeface="+mj-cs"/>
              </a:rPr>
              <a:t>(3) </a:t>
            </a: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cs typeface="+mj-cs"/>
              </a:rPr>
              <a:t>工作稳定可靠，不能自激，受外界温度、电源电压等影响小；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C319256-46E9-4D54-8F0F-22F39690B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8447857" cy="43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2  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小信号谐振放大器</a:t>
            </a:r>
            <a:r>
              <a:rPr lang="zh-CN" altLang="en-US" sz="2400" kern="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  </a:t>
            </a:r>
            <a:r>
              <a:rPr lang="zh-CN" altLang="en-US" sz="2400" kern="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 </a:t>
            </a:r>
            <a:r>
              <a:rPr lang="en-US" altLang="zh-CN" sz="2400" kern="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Small signal RF Amplifier  P58    </a:t>
            </a:r>
            <a:r>
              <a:rPr lang="en-US" altLang="zh-CN" sz="2400" b="1" kern="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P60</a:t>
            </a:r>
            <a:r>
              <a:rPr lang="en-US" altLang="zh-CN" sz="2400" kern="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 </a:t>
            </a:r>
            <a:endParaRPr lang="zh-CN" altLang="en-US" sz="2400" kern="0" dirty="0">
              <a:solidFill>
                <a:srgbClr val="00B05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0BB0EBD-D86D-47C6-920D-4A8FA72C8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" y="836712"/>
            <a:ext cx="796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 anchorCtr="0">
            <a:spAutoFit/>
          </a:bodyPr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作用：</a:t>
            </a:r>
            <a:r>
              <a:rPr lang="zh-CN" altLang="en-US" sz="2400" kern="0" dirty="0">
                <a:solidFill>
                  <a:srgbClr val="C00000"/>
                </a:solidFill>
                <a:latin typeface="+mn-lt"/>
                <a:ea typeface="仿宋_GB2312" pitchFamily="49" charset="-122"/>
                <a:cs typeface="+mj-cs"/>
              </a:rPr>
              <a:t>放大高频小信号</a:t>
            </a:r>
            <a:r>
              <a:rPr lang="en-US" altLang="zh-CN" sz="2400" kern="0" dirty="0">
                <a:solidFill>
                  <a:srgbClr val="C00000"/>
                </a:solidFill>
                <a:latin typeface="+mn-lt"/>
                <a:ea typeface="仿宋_GB2312" pitchFamily="49" charset="-122"/>
                <a:cs typeface="+mj-cs"/>
              </a:rPr>
              <a:t>;  </a:t>
            </a:r>
          </a:p>
          <a:p>
            <a:pPr eaLnBrk="1" hangingPunct="1"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+mn-lt"/>
                <a:ea typeface="仿宋_GB2312" pitchFamily="49" charset="-122"/>
                <a:cs typeface="+mj-cs"/>
              </a:rPr>
              <a:t>所谓的小信号：信号电平低，弱信号；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A78C325-FEFD-4669-BA36-CE37BA89A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" y="1999801"/>
            <a:ext cx="860730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 anchorCtr="0">
            <a:spAutoFit/>
          </a:bodyPr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分类：   </a:t>
            </a:r>
            <a:endParaRPr lang="en-US" altLang="zh-CN" sz="2400" kern="0" dirty="0">
              <a:solidFill>
                <a:srgbClr val="0000FF"/>
              </a:solidFill>
              <a:latin typeface="+mn-lt"/>
              <a:ea typeface="仿宋_GB2312" pitchFamily="49" charset="-122"/>
              <a:cs typeface="+mj-cs"/>
            </a:endParaRPr>
          </a:p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（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1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）宽带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(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无谐振负载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)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、窄带（中心频率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&gt;&gt;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通频带或带宽）</a:t>
            </a:r>
            <a:endParaRPr lang="en-US" altLang="zh-CN" sz="2400" kern="0" dirty="0">
              <a:solidFill>
                <a:srgbClr val="0000FF"/>
              </a:solidFill>
              <a:latin typeface="+mn-lt"/>
              <a:ea typeface="仿宋_GB2312" pitchFamily="49" charset="-122"/>
              <a:cs typeface="+mj-cs"/>
            </a:endParaRPr>
          </a:p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（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2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）谐振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(</a:t>
            </a:r>
            <a:r>
              <a:rPr lang="zh-CN" altLang="en-US" sz="2400" kern="0" dirty="0">
                <a:solidFill>
                  <a:srgbClr val="C00000"/>
                </a:solidFill>
                <a:latin typeface="+mn-lt"/>
                <a:ea typeface="仿宋_GB2312" pitchFamily="49" charset="-122"/>
                <a:cs typeface="+mj-cs"/>
              </a:rPr>
              <a:t>负载是谐振回路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)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、非谐振</a:t>
            </a:r>
            <a:endParaRPr lang="en-US" altLang="zh-CN" sz="2400" kern="0" dirty="0">
              <a:solidFill>
                <a:srgbClr val="0000FF"/>
              </a:solidFill>
              <a:latin typeface="+mn-lt"/>
              <a:ea typeface="仿宋_GB2312" pitchFamily="49" charset="-122"/>
              <a:cs typeface="+mj-cs"/>
            </a:endParaRPr>
          </a:p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（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3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）晶体管、场效应管、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IC</a:t>
            </a:r>
            <a:endParaRPr lang="zh-CN" altLang="en-US" sz="2400" kern="0" dirty="0">
              <a:solidFill>
                <a:srgbClr val="C00000"/>
              </a:solidFill>
              <a:latin typeface="+mn-lt"/>
              <a:ea typeface="仿宋_GB2312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F2F1CFB-5CE3-4B02-9AC7-36357694BA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200900" cy="381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  <a:ea typeface="仿宋_GB2312" panose="02010609030101010101" pitchFamily="49" charset="-122"/>
              </a:rPr>
              <a:t>2.1.2  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ea typeface="仿宋_GB2312" panose="02010609030101010101" pitchFamily="49" charset="-122"/>
              </a:rPr>
              <a:t>电容器（</a:t>
            </a:r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  <a:ea typeface="仿宋_GB2312" panose="02010609030101010101" pitchFamily="49" charset="-122"/>
              </a:rPr>
              <a:t>C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</a:rPr>
              <a:t>apacitors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ea typeface="仿宋_GB2312" panose="02010609030101010101" pitchFamily="49" charset="-122"/>
              </a:rPr>
              <a:t>）的高频特性</a:t>
            </a:r>
          </a:p>
        </p:txBody>
      </p:sp>
      <p:pic>
        <p:nvPicPr>
          <p:cNvPr id="12291" name="Picture 11">
            <a:extLst>
              <a:ext uri="{FF2B5EF4-FFF2-40B4-BE49-F238E27FC236}">
                <a16:creationId xmlns:a16="http://schemas.microsoft.com/office/drawing/2014/main" id="{4D559C0E-CD35-4FEE-B909-3B229F21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071563"/>
            <a:ext cx="6124575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4">
            <a:extLst>
              <a:ext uri="{FF2B5EF4-FFF2-40B4-BE49-F238E27FC236}">
                <a16:creationId xmlns:a16="http://schemas.microsoft.com/office/drawing/2014/main" id="{E397BBDD-A99C-4C32-96E5-E5C078C45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635" y="5224901"/>
            <a:ext cx="3965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Joseph J </a:t>
            </a:r>
            <a:r>
              <a:rPr lang="en-US" altLang="zh-CN" sz="2400" dirty="0" err="1">
                <a:solidFill>
                  <a:srgbClr val="FF0000"/>
                </a:solidFill>
              </a:rPr>
              <a:t>Carr</a:t>
            </a:r>
            <a:r>
              <a:rPr lang="en-US" altLang="zh-CN" sz="2400" dirty="0">
                <a:solidFill>
                  <a:srgbClr val="FF0000"/>
                </a:solidFill>
              </a:rPr>
              <a:t>. Secrets of RF circuit design. McGraw-Hill Companies. 2004.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8BE8E7A0-06A8-4A5D-BC98-3B320AE99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571500"/>
            <a:ext cx="54292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仿宋_GB2312" pitchFamily="49" charset="-122"/>
              </a:rPr>
              <a:t> 电容在电路图中的符号类型：</a:t>
            </a:r>
            <a:endParaRPr lang="en-US" altLang="zh-CN" dirty="0">
              <a:solidFill>
                <a:schemeClr val="bg1"/>
              </a:solidFill>
              <a:latin typeface="+mn-lt"/>
              <a:ea typeface="仿宋_GB2312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  <a:ea typeface="仿宋_GB2312" pitchFamily="49" charset="-122"/>
              </a:rPr>
              <a:t>                            </a:t>
            </a:r>
          </a:p>
        </p:txBody>
      </p:sp>
      <p:pic>
        <p:nvPicPr>
          <p:cNvPr id="12294" name="Picture 12">
            <a:extLst>
              <a:ext uri="{FF2B5EF4-FFF2-40B4-BE49-F238E27FC236}">
                <a16:creationId xmlns:a16="http://schemas.microsoft.com/office/drawing/2014/main" id="{B3B5610B-57F8-478B-97E0-EC0E0D5F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643188"/>
            <a:ext cx="5035550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2" name="Picture 2" descr="https://gd4.alicdn.com/imgextra/i4/656020717/TB2KkO6qpXXXXbKXpXXXXXXXXXX_!!656020717.jpg">
            <a:extLst>
              <a:ext uri="{FF2B5EF4-FFF2-40B4-BE49-F238E27FC236}">
                <a16:creationId xmlns:a16="http://schemas.microsoft.com/office/drawing/2014/main" id="{2DFCF7D0-5FF6-4AC9-852C-B114DD8A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755228"/>
            <a:ext cx="2132856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9990E1-732D-419F-BC83-C977F80A0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377" y="3105658"/>
            <a:ext cx="2488517" cy="1863131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BEE51E7E-4FD3-4072-BCB4-6435C3F0EDB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655768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2.8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.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多级单调谐放大器通频带 </a:t>
            </a:r>
            <a:r>
              <a:rPr lang="en-US" altLang="zh-CN" sz="2800" b="1" kern="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P68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P69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0E2AC1-71E2-4F99-A82A-B885AAD2F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714375"/>
            <a:ext cx="60721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单级单调谐放大器的谐振曲线为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ECD62-44FE-4A45-B7DA-E130C2737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2427288"/>
            <a:ext cx="45720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则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级放大器级联的谐振曲线为</a:t>
            </a:r>
            <a:endParaRPr lang="en-US" altLang="zh-CN" sz="2400" i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 indent="628650">
              <a:spcBef>
                <a:spcPct val="20000"/>
              </a:spcBef>
              <a:defRPr/>
            </a:pP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49157" name="图片 27" descr="Image1.jpg">
            <a:extLst>
              <a:ext uri="{FF2B5EF4-FFF2-40B4-BE49-F238E27FC236}">
                <a16:creationId xmlns:a16="http://schemas.microsoft.com/office/drawing/2014/main" id="{DDD972E5-407F-43D1-9432-5F80FB4A5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2214563"/>
            <a:ext cx="35718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C9E15FAB-F8FA-4426-BEDF-8AFFCD975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00688"/>
            <a:ext cx="45720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显然随着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，通频带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(2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f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400" i="1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</a:t>
            </a:r>
            <a:endParaRPr lang="en-US" altLang="zh-CN" sz="2400" i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 indent="628650">
              <a:spcBef>
                <a:spcPct val="20000"/>
              </a:spcBef>
              <a:defRPr/>
            </a:pP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49159" name="Object 9">
            <a:extLst>
              <a:ext uri="{FF2B5EF4-FFF2-40B4-BE49-F238E27FC236}">
                <a16:creationId xmlns:a16="http://schemas.microsoft.com/office/drawing/2014/main" id="{69AC9F45-CEBB-4ABF-99A9-AC40AEC4B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321274"/>
              </p:ext>
            </p:extLst>
          </p:nvPr>
        </p:nvGraphicFramePr>
        <p:xfrm>
          <a:off x="1085850" y="1157288"/>
          <a:ext cx="3665538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2" name="Equation" r:id="rId4" imgW="2400300" imgH="787400" progId="">
                  <p:embed/>
                </p:oleObj>
              </mc:Choice>
              <mc:Fallback>
                <p:oleObj name="Equation" r:id="rId4" imgW="2400300" imgH="787400" progId="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1157288"/>
                        <a:ext cx="3665538" cy="13319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10">
            <a:extLst>
              <a:ext uri="{FF2B5EF4-FFF2-40B4-BE49-F238E27FC236}">
                <a16:creationId xmlns:a16="http://schemas.microsoft.com/office/drawing/2014/main" id="{12F29777-5F68-4004-82A7-8A893B0BE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840978"/>
              </p:ext>
            </p:extLst>
          </p:nvPr>
        </p:nvGraphicFramePr>
        <p:xfrm>
          <a:off x="804863" y="3003550"/>
          <a:ext cx="3190875" cy="240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3" name="Equation" r:id="rId6" imgW="2171700" imgH="1600200" progId="">
                  <p:embed/>
                </p:oleObj>
              </mc:Choice>
              <mc:Fallback>
                <p:oleObj name="Equation" r:id="rId6" imgW="2171700" imgH="1600200" progId="">
                  <p:embed/>
                  <p:pic>
                    <p:nvPicPr>
                      <p:cNvPr id="0" name="Picture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3003550"/>
                        <a:ext cx="3190875" cy="2401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6A5D3A6-3AF7-4746-AC26-6D364752158A}"/>
              </a:ext>
            </a:extLst>
          </p:cNvPr>
          <p:cNvSpPr/>
          <p:nvPr/>
        </p:nvSpPr>
        <p:spPr>
          <a:xfrm>
            <a:off x="4857750" y="1418293"/>
            <a:ext cx="1583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(3-43)</a:t>
            </a:r>
            <a:endParaRPr lang="zh-CN" altLang="en-US" dirty="0"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FA8F025-C2C5-448D-A63D-E3608EB04C8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871792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2.8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.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多级单调谐放大器</a:t>
            </a:r>
            <a:r>
              <a:rPr lang="zh-CN" altLang="en-US" sz="2800" b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通频带</a:t>
            </a:r>
            <a:r>
              <a:rPr lang="zh-CN" altLang="en-US" sz="2800" b="1" dirty="0">
                <a:solidFill>
                  <a:srgbClr val="99FFCC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kern="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P68      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P70     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2663B8-08F4-4249-B988-736E81766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05149"/>
            <a:ext cx="4357688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cs typeface="+mj-cs"/>
              </a:rPr>
              <a:t>根据通频带的定义式，多级放大器的总通频带应满足：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4BC26-EAC0-458F-884F-1D2216708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2489200"/>
            <a:ext cx="542925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可以得到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级放大器级联的总通频带：</a:t>
            </a:r>
            <a:endParaRPr lang="en-US" altLang="zh-CN" sz="2400" i="1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indent="628650">
              <a:spcBef>
                <a:spcPct val="20000"/>
              </a:spcBef>
              <a:defRPr/>
            </a:pPr>
            <a:endParaRPr lang="zh-CN" altLang="en-US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2B73E385-3E2E-4DA8-96C1-0558A1CB3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3217863"/>
            <a:ext cx="600075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式中，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(2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f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0.7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400" i="1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为单级放大器的通频带。</a:t>
            </a:r>
            <a:endParaRPr lang="en-US" altLang="zh-CN" sz="2400" i="1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indent="628650">
              <a:spcBef>
                <a:spcPct val="20000"/>
              </a:spcBef>
              <a:defRPr/>
            </a:pPr>
            <a:endParaRPr lang="zh-CN" altLang="en-US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4D8587D-3E5E-4C5D-8BFF-F055952F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3754438"/>
            <a:ext cx="34290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称</a:t>
            </a:r>
            <a:r>
              <a:rPr lang="en-US" altLang="zh-CN" sz="2400" i="1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为频带缩减因子。</a:t>
            </a:r>
            <a:endParaRPr lang="en-US" altLang="zh-CN" sz="2400" i="1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indent="628650">
              <a:spcBef>
                <a:spcPct val="20000"/>
              </a:spcBef>
              <a:defRPr/>
            </a:pPr>
            <a:endParaRPr lang="zh-CN" altLang="en-US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0183" name="Rectangle 4">
            <a:extLst>
              <a:ext uri="{FF2B5EF4-FFF2-40B4-BE49-F238E27FC236}">
                <a16:creationId xmlns:a16="http://schemas.microsoft.com/office/drawing/2014/main" id="{77B8C5C9-DAF1-48B7-931F-9D6C52D2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650" y="4503738"/>
            <a:ext cx="6354763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称</a:t>
            </a:r>
            <a:r>
              <a:rPr lang="en-US" altLang="zh-CN" sz="2400" i="1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为</a:t>
            </a:r>
            <a:r>
              <a:rPr lang="zh-CN" altLang="en-US" sz="28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频带展宽系数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表示要达到单级相同的通频带，每级放大器通频带必须加宽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1</a:t>
            </a:r>
            <a:endParaRPr lang="zh-CN" altLang="en-US" sz="2400" baseline="-25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50184" name="图片 14" descr="Image2.jpg">
            <a:extLst>
              <a:ext uri="{FF2B5EF4-FFF2-40B4-BE49-F238E27FC236}">
                <a16:creationId xmlns:a16="http://schemas.microsoft.com/office/drawing/2014/main" id="{C031DDDF-7B3E-4804-B192-549ABDABD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5432425"/>
            <a:ext cx="8093075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0185" name="Object 13">
            <a:extLst>
              <a:ext uri="{FF2B5EF4-FFF2-40B4-BE49-F238E27FC236}">
                <a16:creationId xmlns:a16="http://schemas.microsoft.com/office/drawing/2014/main" id="{D169560C-336E-41D1-AE76-1D5A32E2C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358205"/>
              </p:ext>
            </p:extLst>
          </p:nvPr>
        </p:nvGraphicFramePr>
        <p:xfrm>
          <a:off x="4279900" y="722313"/>
          <a:ext cx="4108450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94" name="Equation" r:id="rId4" imgW="2476500" imgH="914400" progId="">
                  <p:embed/>
                </p:oleObj>
              </mc:Choice>
              <mc:Fallback>
                <p:oleObj name="Equation" r:id="rId4" imgW="2476500" imgH="914400" progId="">
                  <p:embed/>
                  <p:pic>
                    <p:nvPicPr>
                      <p:cNvPr id="0" name="Picture 2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722313"/>
                        <a:ext cx="4108450" cy="14303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6" name="AutoShape 14">
            <a:extLst>
              <a:ext uri="{FF2B5EF4-FFF2-40B4-BE49-F238E27FC236}">
                <a16:creationId xmlns:a16="http://schemas.microsoft.com/office/drawing/2014/main" id="{63D2280B-8047-4A14-B68D-9707E1AC0E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851509"/>
              </p:ext>
            </p:extLst>
          </p:nvPr>
        </p:nvGraphicFramePr>
        <p:xfrm>
          <a:off x="5562600" y="2316163"/>
          <a:ext cx="332581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95" name="Equation" r:id="rId6" imgW="1841500" imgH="558800" progId="">
                  <p:embed/>
                </p:oleObj>
              </mc:Choice>
              <mc:Fallback>
                <p:oleObj name="Equation" r:id="rId6" imgW="1841500" imgH="558800" progId="">
                  <p:embed/>
                  <p:pic>
                    <p:nvPicPr>
                      <p:cNvPr id="0" name="Picture 2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316163"/>
                        <a:ext cx="3325813" cy="895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7" name="AutoShape 15">
            <a:extLst>
              <a:ext uri="{FF2B5EF4-FFF2-40B4-BE49-F238E27FC236}">
                <a16:creationId xmlns:a16="http://schemas.microsoft.com/office/drawing/2014/main" id="{ECE47EC4-5007-4DDD-853B-AE9070831C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213350"/>
              </p:ext>
            </p:extLst>
          </p:nvPr>
        </p:nvGraphicFramePr>
        <p:xfrm>
          <a:off x="1243013" y="3697288"/>
          <a:ext cx="13223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96" name="Equation" r:id="rId8" imgW="583947" imgH="355446" progId="">
                  <p:embed/>
                </p:oleObj>
              </mc:Choice>
              <mc:Fallback>
                <p:oleObj name="Equation" r:id="rId8" imgW="583947" imgH="355446" progId="">
                  <p:embed/>
                  <p:pic>
                    <p:nvPicPr>
                      <p:cNvPr id="0" name="Picture 2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3697288"/>
                        <a:ext cx="1322387" cy="530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8" name="AutoShape 16">
            <a:extLst>
              <a:ext uri="{FF2B5EF4-FFF2-40B4-BE49-F238E27FC236}">
                <a16:creationId xmlns:a16="http://schemas.microsoft.com/office/drawing/2014/main" id="{2F61A3BE-62EF-4FA2-AC07-21C69E37F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899238"/>
              </p:ext>
            </p:extLst>
          </p:nvPr>
        </p:nvGraphicFramePr>
        <p:xfrm>
          <a:off x="395288" y="4402138"/>
          <a:ext cx="21145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97" name="Equation" r:id="rId10" imgW="1016000" imgH="558800" progId="">
                  <p:embed/>
                </p:oleObj>
              </mc:Choice>
              <mc:Fallback>
                <p:oleObj name="Equation" r:id="rId10" imgW="1016000" imgH="558800" progId="">
                  <p:embed/>
                  <p:pic>
                    <p:nvPicPr>
                      <p:cNvPr id="0" name="Picture 2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402138"/>
                        <a:ext cx="2114550" cy="854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1542A386-BC06-4B04-8564-B7EF7A430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208" y="6256248"/>
            <a:ext cx="828675" cy="284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18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1.5538     </a:t>
            </a:r>
            <a:endParaRPr lang="zh-CN" altLang="en-US" sz="1800" b="1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E0522B-1B10-4F41-8359-E33F8FB71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557" y="6246088"/>
            <a:ext cx="828675" cy="284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18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2.2990     </a:t>
            </a:r>
            <a:endParaRPr lang="zh-CN" altLang="en-US" sz="1800" b="1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A388A-D364-467D-AFE0-5F548AD5D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591" y="6218944"/>
            <a:ext cx="828675" cy="284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18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2.5933     </a:t>
            </a:r>
            <a:endParaRPr lang="zh-CN" altLang="en-US" sz="1800" b="1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FE818C9-06AE-4C2E-BACB-D60075E3A6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30831" y="268491"/>
            <a:ext cx="686368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2. 8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.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3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多级单调谐放大器选择性 </a:t>
            </a:r>
            <a:r>
              <a:rPr lang="en-US" altLang="zh-CN" sz="2800" b="1" kern="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P68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P70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A3878D-3E58-404C-B19B-628725007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714375"/>
            <a:ext cx="47148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令多级放大器的谐振曲线满足：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C1AA05-4B05-4994-B304-1C4771AA4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39" y="2300432"/>
            <a:ext cx="542925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可以得到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级放大器的矩形系数：</a:t>
            </a:r>
            <a:endParaRPr lang="en-US" altLang="zh-CN" sz="2400" i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 indent="628650">
              <a:spcBef>
                <a:spcPct val="20000"/>
              </a:spcBef>
              <a:defRPr/>
            </a:pP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51205" name="图片 15" descr="Image1.jpg">
            <a:extLst>
              <a:ext uri="{FF2B5EF4-FFF2-40B4-BE49-F238E27FC236}">
                <a16:creationId xmlns:a16="http://schemas.microsoft.com/office/drawing/2014/main" id="{7E2A6BD3-407F-4020-BD69-2E4907A45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5" y="4917008"/>
            <a:ext cx="7907596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6" name="AutoShape 8">
            <a:extLst>
              <a:ext uri="{FF2B5EF4-FFF2-40B4-BE49-F238E27FC236}">
                <a16:creationId xmlns:a16="http://schemas.microsoft.com/office/drawing/2014/main" id="{CAE7EE39-9C89-4FF6-9E9C-F917BEE43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237037"/>
              </p:ext>
            </p:extLst>
          </p:nvPr>
        </p:nvGraphicFramePr>
        <p:xfrm>
          <a:off x="1606550" y="1109807"/>
          <a:ext cx="48228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0" name="Equation" r:id="rId4" imgW="2413000" imgH="914400" progId="">
                  <p:embed/>
                </p:oleObj>
              </mc:Choice>
              <mc:Fallback>
                <p:oleObj name="Equation" r:id="rId4" imgW="2413000" imgH="914400" progId="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1109807"/>
                        <a:ext cx="4822825" cy="1279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AutoShape 9">
            <a:extLst>
              <a:ext uri="{FF2B5EF4-FFF2-40B4-BE49-F238E27FC236}">
                <a16:creationId xmlns:a16="http://schemas.microsoft.com/office/drawing/2014/main" id="{21CCA8CF-8330-4646-B5BB-5E4A7F190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011681"/>
              </p:ext>
            </p:extLst>
          </p:nvPr>
        </p:nvGraphicFramePr>
        <p:xfrm>
          <a:off x="395536" y="2814930"/>
          <a:ext cx="6804025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1" name="Equation" r:id="rId6" imgW="3403600" imgH="990600" progId="">
                  <p:embed/>
                </p:oleObj>
              </mc:Choice>
              <mc:Fallback>
                <p:oleObj name="Equation" r:id="rId6" imgW="3403600" imgH="990600" progId="">
                  <p:embed/>
                  <p:pic>
                    <p:nvPicPr>
                      <p:cNvPr id="0" name="Picture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814930"/>
                        <a:ext cx="6804025" cy="1620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FE7A50E5-F03B-4E8D-BCE3-0200868C2E39}"/>
              </a:ext>
            </a:extLst>
          </p:cNvPr>
          <p:cNvSpPr/>
          <p:nvPr/>
        </p:nvSpPr>
        <p:spPr>
          <a:xfrm>
            <a:off x="7374249" y="3366372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(3-46)</a:t>
            </a:r>
            <a:endParaRPr lang="zh-CN" altLang="en-US" dirty="0"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712D82-5F7D-4EB1-A229-1A3484A59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1407" y="36099"/>
            <a:ext cx="2270788" cy="300222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D9DDD52D-1E45-41AE-9387-8E33549181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879904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放大器的噪声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Noise in amplifiers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P332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P341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2227" name="Rectangle 4">
            <a:extLst>
              <a:ext uri="{FF2B5EF4-FFF2-40B4-BE49-F238E27FC236}">
                <a16:creationId xmlns:a16="http://schemas.microsoft.com/office/drawing/2014/main" id="{25E54734-B217-40C5-A69E-69508CC97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132404"/>
            <a:ext cx="9073008" cy="251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在放大器的输出信号中，有许多不需要的信号，称之为干扰和噪声。非期望信号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Unexpected signals</a:t>
            </a:r>
            <a:endParaRPr lang="zh-CN" altLang="en-US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1.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分类</a:t>
            </a:r>
          </a:p>
          <a:p>
            <a:pPr>
              <a:buFontTx/>
              <a:buNone/>
            </a:pPr>
            <a:r>
              <a:rPr lang="zh-CN" altLang="en-US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干扰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外部串入或干扰源产生的无用信号，分为自然干扰和人为干扰。</a:t>
            </a:r>
            <a:endParaRPr lang="en-US" altLang="zh-CN" sz="2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自然干扰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天电干扰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大气层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、宇宙干扰、大地干扰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大地电磁、地质噪声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)</a:t>
            </a: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人为干扰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：工业干扰、无线电台干扰</a:t>
            </a:r>
            <a:endParaRPr lang="zh-CN" altLang="en-US" sz="24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385E77-59BF-4F14-B72E-03C3EF817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02196"/>
            <a:ext cx="5639544" cy="35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8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</a:t>
            </a: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.0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概述</a:t>
            </a:r>
            <a:r>
              <a:rPr lang="en-US" altLang="zh-CN" sz="28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kern="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  </a:t>
            </a:r>
            <a:r>
              <a:rPr lang="en-US" altLang="zh-CN" sz="28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P332   </a:t>
            </a:r>
            <a:r>
              <a:rPr lang="en-US" altLang="zh-CN" sz="28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P341</a:t>
            </a:r>
            <a:endParaRPr lang="zh-CN" altLang="en-US" sz="2800" b="1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49738E-1B67-444E-B8FD-B00E55C5A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3861048"/>
            <a:ext cx="8568952" cy="27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在我国与无线电干扰相关的部分法律、法规：</a:t>
            </a:r>
            <a:endParaRPr lang="en-US" altLang="zh-CN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(1)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中华人民共和国刑法</a:t>
            </a:r>
          </a:p>
          <a:p>
            <a:pPr>
              <a:buFontTx/>
              <a:buNone/>
            </a:pPr>
            <a:endParaRPr lang="zh-CN" altLang="en-US" sz="16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(2)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中华人民共和国无线电管理条例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, </a:t>
            </a:r>
          </a:p>
          <a:p>
            <a:pPr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     2016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11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月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11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日颁布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;2016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12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月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日起施行</a:t>
            </a:r>
          </a:p>
          <a:p>
            <a:pPr>
              <a:buFontTx/>
              <a:buNone/>
            </a:pPr>
            <a:endParaRPr lang="zh-CN" altLang="en-US" sz="16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(3)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无线电发射设备管理规定（征求意见稿）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2020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年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月工信部</a:t>
            </a:r>
            <a:endParaRPr lang="zh-CN" altLang="en-US" sz="20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1375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D9DDD52D-1E45-41AE-9387-8E33549181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879904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2.9 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放大器的噪声 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Noise in amplifiers </a:t>
            </a:r>
            <a:r>
              <a:rPr lang="en-US" altLang="zh-CN" sz="2800" b="1" dirty="0">
                <a:solidFill>
                  <a:srgbClr val="00B050"/>
                </a:solidFill>
                <a:ea typeface="仿宋_GB2312" panose="02010609030101010101" pitchFamily="49" charset="-122"/>
              </a:rPr>
              <a:t>P312  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仿宋_GB2312" panose="02010609030101010101" pitchFamily="49" charset="-122"/>
              </a:rPr>
              <a:t>P332   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P341</a:t>
            </a:r>
            <a:endParaRPr lang="zh-CN" altLang="en-US" sz="2800" b="1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385E77-59BF-4F14-B72E-03C3EF817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02196"/>
            <a:ext cx="5639544" cy="35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800" b="1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2.9</a:t>
            </a:r>
            <a:r>
              <a:rPr lang="en-US" altLang="zh-CN" sz="28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.0</a:t>
            </a:r>
            <a:r>
              <a:rPr lang="zh-CN" altLang="en-US" sz="28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 概述</a:t>
            </a:r>
            <a:r>
              <a:rPr lang="en-US" altLang="zh-CN" sz="2800" b="1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800" b="1" kern="0" dirty="0">
                <a:solidFill>
                  <a:srgbClr val="00B050"/>
                </a:solidFill>
                <a:ea typeface="仿宋_GB2312" panose="02010609030101010101" pitchFamily="49" charset="-122"/>
              </a:rPr>
              <a:t>P312  </a:t>
            </a:r>
            <a:r>
              <a:rPr lang="en-US" altLang="zh-CN" sz="2800" b="1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800" b="1" kern="0" dirty="0">
                <a:solidFill>
                  <a:srgbClr val="FF0000"/>
                </a:solidFill>
                <a:ea typeface="仿宋_GB2312" panose="02010609030101010101" pitchFamily="49" charset="-122"/>
              </a:rPr>
              <a:t>P332   </a:t>
            </a:r>
            <a:r>
              <a:rPr lang="en-US" altLang="zh-CN" sz="2800" b="1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P341</a:t>
            </a:r>
            <a:endParaRPr lang="zh-CN" altLang="en-US" sz="2800" b="1" kern="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FE7DE80-96E5-4D60-A2E1-583E24B32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4" y="1052736"/>
            <a:ext cx="9009032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中华人民共和国刑法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：</a:t>
            </a:r>
          </a:p>
          <a:p>
            <a:pPr>
              <a:buFontTx/>
              <a:buNone/>
            </a:pP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第一百一十一条    破坏广播电台、电报、电话或者其他通讯设备，危害公共安全的，处七年以下有期徒刑或者拘役；造成严重后果的，处七年以上有期徒刑。</a:t>
            </a:r>
          </a:p>
          <a:p>
            <a:pPr>
              <a:buFontTx/>
              <a:buNone/>
            </a:pPr>
            <a:endParaRPr lang="zh-CN" altLang="en-US" sz="16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中华人民共和国无线电管理条例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：（</a:t>
            </a:r>
            <a:r>
              <a:rPr lang="en-US" altLang="zh-CN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2016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年</a:t>
            </a:r>
            <a:r>
              <a:rPr lang="en-US" altLang="zh-CN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11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月</a:t>
            </a:r>
            <a:r>
              <a:rPr lang="en-US" altLang="zh-CN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11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日颁布；</a:t>
            </a:r>
            <a:r>
              <a:rPr lang="en-US" altLang="zh-CN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2016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年</a:t>
            </a:r>
            <a:r>
              <a:rPr lang="en-US" altLang="zh-CN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12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月</a:t>
            </a:r>
            <a:r>
              <a:rPr lang="en-US" altLang="zh-CN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日起施行）</a:t>
            </a:r>
          </a:p>
          <a:p>
            <a:pPr>
              <a:buFontTx/>
              <a:buNone/>
            </a:pP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第六条 任何单位或者个人不得擅自使用无线电频率，不得对依法开展的无线电业务造成有害干扰，不得利用无线电台（站）进行违法犯罪活动。</a:t>
            </a:r>
          </a:p>
          <a:p>
            <a:pPr>
              <a:buFontTx/>
              <a:buNone/>
            </a:pP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第十四条 使用无线电频率应当取得许可，但下列频率除外：</a:t>
            </a:r>
          </a:p>
          <a:p>
            <a:pPr>
              <a:buFontTx/>
              <a:buNone/>
            </a:pP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（四）对依法使用的其他无线电频率不会产生有害干扰。</a:t>
            </a:r>
          </a:p>
          <a:p>
            <a:pPr>
              <a:buFontTx/>
              <a:buNone/>
            </a:pP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第八十一条 违反本条例规定，构成违反治安管理行为的，依法给予治安管理处罚；构成犯罪的，依法追究刑事责任。</a:t>
            </a:r>
          </a:p>
          <a:p>
            <a:pPr>
              <a:buFontTx/>
              <a:buNone/>
            </a:pPr>
            <a:endParaRPr lang="zh-CN" altLang="en-US" sz="16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无线电发射设备管理规定（征求意见稿）</a:t>
            </a:r>
            <a:r>
              <a:rPr lang="en-US" altLang="zh-CN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2020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年</a:t>
            </a:r>
            <a:r>
              <a:rPr lang="en-US" altLang="zh-CN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月工信部</a:t>
            </a:r>
          </a:p>
          <a:p>
            <a:pPr>
              <a:buFontTx/>
              <a:buNone/>
            </a:pP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第十八条 生产、进口国家无线电管理机构规定的微功率短距离无线电发射设备（以下简称“微功率设备”）无需取得无线电发射设备型号核准，使用</a:t>
            </a:r>
            <a:r>
              <a:rPr lang="zh-CN" altLang="en-US" sz="16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微功率设备无需取得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无线电频率使用许可、无线电台执照，但应当遵守国家无线电管理的有关规定。</a:t>
            </a:r>
          </a:p>
          <a:p>
            <a:pPr>
              <a:buFontTx/>
              <a:buNone/>
            </a:pP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第十九条 微功率设备使用场景及技术指标应符合国家无线电管理的有关规定，</a:t>
            </a:r>
            <a:r>
              <a:rPr lang="zh-CN" altLang="en-US" sz="16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不得对其他合法的无线电台（站）产生有害干扰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，也</a:t>
            </a:r>
            <a:r>
              <a:rPr lang="zh-CN" altLang="en-US" sz="16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不得提出免受有害干扰的保护要求</a:t>
            </a:r>
            <a:r>
              <a:rPr lang="zh-CN" altLang="en-US" sz="16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  <a:p>
            <a:pPr marL="0" indent="0">
              <a:buNone/>
            </a:pPr>
            <a:endParaRPr lang="zh-CN" altLang="en-US" sz="24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D9DDD52D-1E45-41AE-9387-8E33549181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879904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放大器的噪声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Noise in amplifiers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P332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P341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2227" name="Rectangle 4">
            <a:extLst>
              <a:ext uri="{FF2B5EF4-FFF2-40B4-BE49-F238E27FC236}">
                <a16:creationId xmlns:a16="http://schemas.microsoft.com/office/drawing/2014/main" id="{25E54734-B217-40C5-A69E-69508CC97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12" y="1022626"/>
            <a:ext cx="8820472" cy="84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在放大器的输出信号中，有许多不需要的信号，称之为干扰和噪声。非期望信号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Unexpected signals</a:t>
            </a:r>
            <a:endParaRPr lang="zh-CN" altLang="en-US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385E77-59BF-4F14-B72E-03C3EF817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702196"/>
            <a:ext cx="8352334" cy="35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2.9.1  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噪声的来源及其性质 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  P333    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P343</a:t>
            </a:r>
            <a:endParaRPr lang="zh-CN" altLang="en-US" sz="2400" b="1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CC6047-6D7C-42B2-98E9-18B8A24C7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16" y="1710916"/>
            <a:ext cx="8820472" cy="343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1.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分类</a:t>
            </a: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噪声：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随机起伏的电信号，非期望信号</a:t>
            </a:r>
            <a:endParaRPr lang="en-US" altLang="zh-CN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lvl="1"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分为自然噪声、人为噪声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lvl="1"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                       自然噪声：热噪声、散粒噪声、闪烁噪声等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lvl="1"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                       人为噪声：交流噪声、感应噪声、接触不良等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lvl="1"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还可以分为周期性、非周期性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marL="1257300" lvl="3" indent="0" eaLnBrk="1" hangingPunct="1">
              <a:buNone/>
              <a:defRPr/>
            </a:pPr>
            <a:r>
              <a:rPr lang="zh-CN" altLang="en-US" dirty="0">
                <a:solidFill>
                  <a:srgbClr val="003300"/>
                </a:solidFill>
                <a:latin typeface="+mn-lt"/>
                <a:ea typeface="仿宋" panose="02010609060101010101" pitchFamily="49" charset="-122"/>
              </a:rPr>
              <a:t>周期性干扰，如电台干扰；</a:t>
            </a:r>
          </a:p>
          <a:p>
            <a:pPr marL="1257300" lvl="3" indent="0" eaLnBrk="1" hangingPunct="1">
              <a:buNone/>
              <a:defRPr/>
            </a:pPr>
            <a:r>
              <a:rPr lang="zh-CN" altLang="en-US" dirty="0">
                <a:solidFill>
                  <a:srgbClr val="003300"/>
                </a:solidFill>
                <a:latin typeface="+mn-lt"/>
                <a:ea typeface="仿宋" panose="02010609060101010101" pitchFamily="49" charset="-122"/>
              </a:rPr>
              <a:t>非周期性干扰 </a:t>
            </a:r>
            <a:r>
              <a:rPr lang="en-US" altLang="zh-CN" dirty="0">
                <a:solidFill>
                  <a:srgbClr val="003300"/>
                </a:solidFill>
                <a:latin typeface="+mn-lt"/>
                <a:ea typeface="仿宋" panose="02010609060101010101" pitchFamily="49" charset="-122"/>
              </a:rPr>
              <a:t>: </a:t>
            </a:r>
            <a:r>
              <a:rPr lang="zh-CN" altLang="en-US" dirty="0">
                <a:solidFill>
                  <a:srgbClr val="003300"/>
                </a:solidFill>
                <a:latin typeface="+mn-lt"/>
                <a:ea typeface="仿宋" panose="02010609060101010101" pitchFamily="49" charset="-122"/>
              </a:rPr>
              <a:t>  ① 短脉冲干扰：天电干扰、工业干扰</a:t>
            </a:r>
            <a:endParaRPr lang="en-US" altLang="zh-CN" dirty="0">
              <a:solidFill>
                <a:srgbClr val="003300"/>
              </a:solidFill>
              <a:latin typeface="+mn-lt"/>
              <a:ea typeface="仿宋" panose="02010609060101010101" pitchFamily="49" charset="-122"/>
            </a:endParaRPr>
          </a:p>
          <a:p>
            <a:pPr marL="1257300" lvl="3" indent="0" eaLnBrk="1" hangingPunct="1">
              <a:buNone/>
              <a:defRPr/>
            </a:pPr>
            <a:r>
              <a:rPr lang="en-US" altLang="zh-CN" dirty="0">
                <a:solidFill>
                  <a:srgbClr val="003300"/>
                </a:solidFill>
                <a:latin typeface="+mn-lt"/>
                <a:ea typeface="仿宋" panose="02010609060101010101" pitchFamily="49" charset="-122"/>
              </a:rPr>
              <a:t>                             </a:t>
            </a:r>
            <a:r>
              <a:rPr lang="zh-CN" altLang="en-US" dirty="0">
                <a:solidFill>
                  <a:srgbClr val="003300"/>
                </a:solidFill>
                <a:latin typeface="+mn-lt"/>
                <a:ea typeface="仿宋" panose="02010609060101010101" pitchFamily="49" charset="-122"/>
              </a:rPr>
              <a:t>② 起伏干扰：内部噪声（载流子运动引起</a:t>
            </a:r>
            <a:r>
              <a:rPr lang="en-US" altLang="zh-CN" dirty="0">
                <a:solidFill>
                  <a:srgbClr val="003300"/>
                </a:solidFill>
                <a:latin typeface="+mn-lt"/>
                <a:ea typeface="仿宋" panose="02010609060101010101" pitchFamily="49" charset="-122"/>
              </a:rPr>
              <a:t>)</a:t>
            </a:r>
            <a:endParaRPr lang="zh-CN" altLang="en-US" dirty="0">
              <a:solidFill>
                <a:srgbClr val="003300"/>
              </a:solidFill>
              <a:latin typeface="+mn-lt"/>
              <a:ea typeface="仿宋" panose="02010609060101010101" pitchFamily="49" charset="-122"/>
            </a:endParaRPr>
          </a:p>
          <a:p>
            <a:pPr lvl="1">
              <a:buNone/>
            </a:pPr>
            <a:endParaRPr lang="zh-CN" altLang="en-US" sz="20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A090F30-2EA6-44DF-B033-5B370B324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170028"/>
            <a:ext cx="7753350" cy="1533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信号单音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100Hz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200Hz   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500Hz</a:t>
            </a:r>
            <a:endParaRPr lang="en-US" altLang="zh-CN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           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1KHz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2KHz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   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5KHz</a:t>
            </a:r>
            <a:endParaRPr lang="en-US" altLang="zh-CN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           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9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10KHz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10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15KHz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11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16KHz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1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20KHz</a:t>
            </a:r>
            <a:endParaRPr lang="en-US" altLang="zh-CN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 marL="0" indent="0">
              <a:buFontTx/>
              <a:buNone/>
              <a:defRPr/>
            </a:pP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1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白噪声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              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hlinkClick r:id="rId14"/>
              </a:rPr>
              <a:t>Piano</a:t>
            </a:r>
            <a:endParaRPr lang="zh-CN" altLang="en-US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3837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D9DDD52D-1E45-41AE-9387-8E335491819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235416"/>
            <a:ext cx="8856984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2.9.1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噪声的来源及其性质 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  P333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P343</a:t>
            </a:r>
            <a:endParaRPr lang="zh-CN" altLang="en-US" sz="2800" b="1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CC6047-6D7C-42B2-98E9-18B8A24C7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68" y="724480"/>
            <a:ext cx="2880464" cy="51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2.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信噪比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0A1F436-3875-4E2C-AC90-64FE5745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56" y="1314792"/>
            <a:ext cx="8796624" cy="300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信噪比：信号噪声功率之比；</a:t>
            </a:r>
            <a:endParaRPr lang="en-US" altLang="zh-CN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          SNR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、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/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或  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/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n     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  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P332</a:t>
            </a: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 </a:t>
            </a:r>
            <a:r>
              <a:rPr lang="zh-CN" altLang="en-US" sz="24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zh-CN" altLang="en-US" sz="24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或</a:t>
            </a:r>
            <a:r>
              <a:rPr lang="en-US" altLang="zh-CN" sz="2400" i="1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zh-CN" altLang="en-US" sz="24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是指信号功率</a:t>
            </a:r>
            <a:endParaRPr lang="en-US" altLang="zh-CN" sz="2400" dirty="0">
              <a:solidFill>
                <a:srgbClr val="C0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       </a:t>
            </a:r>
            <a:r>
              <a:rPr lang="en-US" altLang="zh-CN" sz="2400" i="1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或</a:t>
            </a:r>
            <a:r>
              <a:rPr lang="en-US" altLang="zh-CN" sz="2400" i="1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是指噪声功率 </a:t>
            </a:r>
            <a:endParaRPr lang="en-US" altLang="zh-CN" sz="2400" dirty="0">
              <a:solidFill>
                <a:srgbClr val="C0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也可以用对数形式表示：</a:t>
            </a:r>
            <a:endParaRPr lang="en-US" altLang="zh-CN" sz="2400" dirty="0">
              <a:solidFill>
                <a:srgbClr val="C0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         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SNR= 10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lg(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/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) = 10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lg(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/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n 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)   (dB)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054A7DE-D6FF-4080-8EF4-24F917B8F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5013176"/>
            <a:ext cx="6552728" cy="138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输入信噪比</a:t>
            </a:r>
            <a:endParaRPr lang="en-US" altLang="zh-CN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输出信噪比</a:t>
            </a:r>
            <a:endParaRPr lang="en-US" altLang="zh-CN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一般用于衡量模拟系统的信号或通信质量。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4617F8B-74E6-40F2-A13D-389029D6E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4494232"/>
            <a:ext cx="879662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“信号幅度小于噪声，被淹没了，辨认不出来了”</a:t>
            </a:r>
          </a:p>
        </p:txBody>
      </p:sp>
    </p:spTree>
    <p:extLst>
      <p:ext uri="{BB962C8B-B14F-4D97-AF65-F5344CB8AC3E}">
        <p14:creationId xmlns:p14="http://schemas.microsoft.com/office/powerpoint/2010/main" val="41595363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3DD68E29-118C-40E7-8BA4-4076C7B571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599" y="228600"/>
            <a:ext cx="8628063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2.9.1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噪声的来源及其性质 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  P333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P343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3251" name="Rectangle 5">
            <a:extLst>
              <a:ext uri="{FF2B5EF4-FFF2-40B4-BE49-F238E27FC236}">
                <a16:creationId xmlns:a16="http://schemas.microsoft.com/office/drawing/2014/main" id="{8F0D73B4-FBDE-47B3-88A2-17D9319E1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9144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34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AutoNum type="arabicParenBoth"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电阻热噪声 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en-US" altLang="zh-CN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电阻体内电子不规则运动，温度上升，运动加剧，称之为热噪声。</a:t>
            </a:r>
          </a:p>
        </p:txBody>
      </p:sp>
      <p:graphicFrame>
        <p:nvGraphicFramePr>
          <p:cNvPr id="53252" name="Object 8">
            <a:extLst>
              <a:ext uri="{FF2B5EF4-FFF2-40B4-BE49-F238E27FC236}">
                <a16:creationId xmlns:a16="http://schemas.microsoft.com/office/drawing/2014/main" id="{2BED6DDD-50C1-42DE-BAA8-FE3E9C7D1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940962"/>
              </p:ext>
            </p:extLst>
          </p:nvPr>
        </p:nvGraphicFramePr>
        <p:xfrm>
          <a:off x="5327431" y="1484784"/>
          <a:ext cx="3573463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97" name="SmartDraw" r:id="rId3" imgW="2997708" imgH="1328928" progId="">
                  <p:embed/>
                </p:oleObj>
              </mc:Choice>
              <mc:Fallback>
                <p:oleObj name="SmartDraw" r:id="rId3" imgW="2997708" imgH="1328928" progId="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431" y="1484784"/>
                        <a:ext cx="3573463" cy="1511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Rectangle 7">
            <a:extLst>
              <a:ext uri="{FF2B5EF4-FFF2-40B4-BE49-F238E27FC236}">
                <a16:creationId xmlns:a16="http://schemas.microsoft.com/office/drawing/2014/main" id="{45ED4947-15B0-4D07-84F0-48E0E28CF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82" y="4293096"/>
            <a:ext cx="8713788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6223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电阻热噪声具有很宽的频谱，从零频～ 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10</a:t>
            </a:r>
            <a:r>
              <a:rPr lang="en-US" altLang="zh-CN" sz="2400" baseline="30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13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Hz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范围内，其频谱分量的幅度是相等的。由于和白光的光谱相似，所以称之为白噪声。</a:t>
            </a:r>
            <a:endParaRPr lang="en-US" altLang="zh-CN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3254" name="Rectangle 6">
            <a:extLst>
              <a:ext uri="{FF2B5EF4-FFF2-40B4-BE49-F238E27FC236}">
                <a16:creationId xmlns:a16="http://schemas.microsoft.com/office/drawing/2014/main" id="{D6E48447-6024-4239-9C17-E1C5193F8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5313214"/>
            <a:ext cx="7777163" cy="154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445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电阻热噪声的功率谱密度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: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t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)=4k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TR</a:t>
            </a: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其中：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k=1.38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10</a:t>
            </a:r>
            <a:r>
              <a:rPr lang="en-US" altLang="zh-CN" sz="2400" baseline="30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-23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J/</a:t>
            </a:r>
            <a:r>
              <a:rPr lang="en-US" altLang="zh-CN" sz="2400" baseline="30000" dirty="0" err="1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o</a:t>
            </a:r>
            <a:r>
              <a:rPr lang="en-US" altLang="zh-CN" sz="2400" dirty="0" err="1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   ，称为玻耳兹曼常数；</a:t>
            </a: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  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T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是电阻所处的环境温度，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绝对温度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0404FB-F35C-4DF1-BB31-FCA53447E25F}"/>
              </a:ext>
            </a:extLst>
          </p:cNvPr>
          <p:cNvSpPr txBox="1"/>
          <p:nvPr/>
        </p:nvSpPr>
        <p:spPr>
          <a:xfrm>
            <a:off x="567796" y="1629718"/>
            <a:ext cx="3248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频谱特性：白噪声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D2BC3E-2C94-4A68-B9DF-C2E664A389DF}"/>
              </a:ext>
            </a:extLst>
          </p:cNvPr>
          <p:cNvSpPr txBox="1"/>
          <p:nvPr/>
        </p:nvSpPr>
        <p:spPr>
          <a:xfrm>
            <a:off x="228599" y="2236272"/>
            <a:ext cx="461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双边功率谱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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，     可以是高斯分布的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0">
                <a:extLst>
                  <a:ext uri="{FF2B5EF4-FFF2-40B4-BE49-F238E27FC236}">
                    <a16:creationId xmlns:a16="http://schemas.microsoft.com/office/drawing/2014/main" id="{C97C2E95-D3D1-4C14-9C17-336BD5138108}"/>
                  </a:ext>
                </a:extLst>
              </p:cNvPr>
              <p:cNvSpPr txBox="1"/>
              <p:nvPr/>
            </p:nvSpPr>
            <p:spPr bwMode="auto">
              <a:xfrm>
                <a:off x="2339752" y="2632111"/>
                <a:ext cx="3081337" cy="8556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f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n</m:t>
                      </m:r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66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>
                                  <a:solidFill>
                                    <a:srgbClr val="660066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Symbol" panose="05050102010706020507" pitchFamily="18" charset="2"/>
                                </a:rPr>
                                <m:t></m:t>
                              </m:r>
                            </m:e>
                          </m:rad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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n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e</m:t>
                          </m:r>
                        </m:e>
                        <m:sup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solidFill>
                                    <a:srgbClr val="66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baseline="-25000" dirty="0">
                                  <a:solidFill>
                                    <a:srgbClr val="66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n</m:t>
                              </m:r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solidFill>
                                    <a:srgbClr val="660066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Symbol" panose="05050102010706020507" pitchFamily="18" charset="2"/>
                                </a:rPr>
                                <m:t></m:t>
                              </m:r>
                              <m:r>
                                <m:rPr>
                                  <m:nor/>
                                </m:rPr>
                                <a:rPr lang="en-US" altLang="zh-CN" baseline="-25000" dirty="0">
                                  <a:solidFill>
                                    <a:srgbClr val="66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n</m:t>
                              </m:r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zh-CN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Object 0">
                <a:extLst>
                  <a:ext uri="{FF2B5EF4-FFF2-40B4-BE49-F238E27FC236}">
                    <a16:creationId xmlns:a16="http://schemas.microsoft.com/office/drawing/2014/main" id="{C97C2E95-D3D1-4C14-9C17-336BD5138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2632111"/>
                <a:ext cx="3081337" cy="855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606A944-F506-42EF-9800-17C216E1411D}"/>
              </a:ext>
            </a:extLst>
          </p:cNvPr>
          <p:cNvSpPr txBox="1"/>
          <p:nvPr/>
        </p:nvSpPr>
        <p:spPr>
          <a:xfrm>
            <a:off x="401047" y="3663985"/>
            <a:ext cx="489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香农对高斯白噪声（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AWGN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）的说法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CE02D646-6CBD-4A4F-B5C0-8CD58CBD5D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231832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2.9.1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噪声的来源及其性质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  P333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P343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4275" name="Rectangle 6">
            <a:extLst>
              <a:ext uri="{FF2B5EF4-FFF2-40B4-BE49-F238E27FC236}">
                <a16:creationId xmlns:a16="http://schemas.microsoft.com/office/drawing/2014/main" id="{11FDB8C8-480A-4E2B-9D62-0340E6697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4" y="561975"/>
            <a:ext cx="8929687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445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由于放大器具有一定的通频带，带内噪声分量为电阻两端产生的噪声电压均方值：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V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s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t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)·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f 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= 4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kTR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·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f 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</a:t>
            </a:r>
            <a:endParaRPr lang="zh-CN" altLang="en-US" sz="2400" i="1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endParaRPr lang="zh-CN" altLang="en-US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4276" name="Rectangle 14">
            <a:extLst>
              <a:ext uri="{FF2B5EF4-FFF2-40B4-BE49-F238E27FC236}">
                <a16:creationId xmlns:a16="http://schemas.microsoft.com/office/drawing/2014/main" id="{22516BE9-FCA4-46C5-92B0-0DE3DB88A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2716213"/>
            <a:ext cx="5500688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355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可见：通带越宽，温度越高，电阻值越大，噪声越大。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一个电阻可以等效为一个均方值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的噪声电压源和一个电阻的串联。</a:t>
            </a:r>
          </a:p>
          <a:p>
            <a:pPr>
              <a:lnSpc>
                <a:spcPct val="90000"/>
              </a:lnSpc>
            </a:pPr>
            <a:endParaRPr lang="zh-CN" altLang="en-US" sz="2400" b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54277" name="Object 8">
            <a:extLst>
              <a:ext uri="{FF2B5EF4-FFF2-40B4-BE49-F238E27FC236}">
                <a16:creationId xmlns:a16="http://schemas.microsoft.com/office/drawing/2014/main" id="{2635FBF1-7749-400A-95A1-C796BBFA1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469776"/>
              </p:ext>
            </p:extLst>
          </p:nvPr>
        </p:nvGraphicFramePr>
        <p:xfrm>
          <a:off x="5802313" y="2573338"/>
          <a:ext cx="2881312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21" name="SmartDraw" r:id="rId3" imgW="2595372" imgH="1865376" progId="">
                  <p:embed/>
                </p:oleObj>
              </mc:Choice>
              <mc:Fallback>
                <p:oleObj name="SmartDraw" r:id="rId3" imgW="2595372" imgH="1865376" progId="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2313" y="2573338"/>
                        <a:ext cx="2881312" cy="2070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8" name="Rectangle 6">
            <a:extLst>
              <a:ext uri="{FF2B5EF4-FFF2-40B4-BE49-F238E27FC236}">
                <a16:creationId xmlns:a16="http://schemas.microsoft.com/office/drawing/2014/main" id="{3D3F2211-FE03-42EE-BFF0-F0319382C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88256"/>
            <a:ext cx="8606159" cy="128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例：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f 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=100kHz,   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= 1k,    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T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=290K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时，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       </a:t>
            </a:r>
            <a:r>
              <a:rPr lang="en-US" altLang="zh-CN" sz="24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V</a:t>
            </a:r>
            <a:r>
              <a:rPr lang="en-US" altLang="zh-CN" sz="24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1.2652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V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，显然，很小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?   </a:t>
            </a: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                      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BF320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最后一页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           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YAESUP99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倒数第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3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页</a:t>
            </a:r>
            <a:endParaRPr lang="zh-CN" altLang="en-US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4279" name="Rectangle 10">
            <a:extLst>
              <a:ext uri="{FF2B5EF4-FFF2-40B4-BE49-F238E27FC236}">
                <a16:creationId xmlns:a16="http://schemas.microsoft.com/office/drawing/2014/main" id="{F5D681BB-8406-4B05-B4A4-6143428A7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57750"/>
            <a:ext cx="9036496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个电阻串联的噪声源为：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V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= 4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kTR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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·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f 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                                           其中，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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+…+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对于一个谐振回路而言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两端的噪声电压均方值为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: 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V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= 4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kTR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·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f 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                     其中，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R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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sz="240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r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，而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为线圈电阻。</a:t>
            </a:r>
            <a:endParaRPr lang="zh-CN" altLang="en-US" sz="24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3348582-E064-4951-B583-B50EEED13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48" y="4521775"/>
            <a:ext cx="374441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24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图</a:t>
            </a:r>
            <a:r>
              <a:rPr lang="en-US" altLang="zh-CN" sz="24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12-1  </a:t>
            </a:r>
            <a:r>
              <a:rPr lang="en-US" altLang="zh-CN" sz="2400" b="1" kern="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</a:t>
            </a:r>
            <a:r>
              <a:rPr lang="en-US" altLang="zh-CN" sz="24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4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P333  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P343</a:t>
            </a:r>
            <a:endParaRPr lang="zh-CN" altLang="en-US" sz="2400" b="1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B8D2A691-4400-4235-9122-A71EE521D3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231832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2.9.1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噪声的来源及其性质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  P333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P343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5299" name="Rectangle 7">
            <a:extLst>
              <a:ext uri="{FF2B5EF4-FFF2-40B4-BE49-F238E27FC236}">
                <a16:creationId xmlns:a16="http://schemas.microsoft.com/office/drawing/2014/main" id="{B568C951-364A-4BB6-8F4A-11E6ACB35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9072563" cy="324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(2) 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晶体管的噪声（四种类型） </a:t>
            </a:r>
            <a:r>
              <a:rPr lang="en-US" altLang="zh-CN" sz="20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P313</a:t>
            </a:r>
            <a:r>
              <a:rPr lang="en-US" altLang="zh-CN" sz="20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①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热噪声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(thermal noise)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机理与电阻热噪声相同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    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例如：电阻</a:t>
            </a:r>
            <a:r>
              <a:rPr lang="en-US" altLang="zh-CN" sz="2000" i="1" dirty="0" err="1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000" baseline="-25000" dirty="0" err="1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bb</a:t>
            </a:r>
            <a:r>
              <a:rPr lang="zh-CN" altLang="en-US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（基极的偏置电阻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如 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P313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P334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图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12-2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的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1     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  <a:p>
            <a:pPr>
              <a:buFontTx/>
              <a:buNone/>
            </a:pPr>
            <a:endParaRPr lang="en-US" altLang="zh-CN" sz="2000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endParaRPr lang="zh-CN" altLang="en-US" sz="2000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②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散弹噪声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(shot noise)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载流子的随机起伏造成的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。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例如：发射极流向基极的电流，平均看来是恒定的。由于温度的影响及载流子相互碰撞的偶然性，在一个短时间内，注入到基区的载流子数目是不同的，因而有一个起伏电压，称为散弹噪声。</a:t>
            </a:r>
            <a:endParaRPr lang="zh-CN" altLang="en-US" sz="20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55300" name="AutoShape 13">
            <a:extLst>
              <a:ext uri="{FF2B5EF4-FFF2-40B4-BE49-F238E27FC236}">
                <a16:creationId xmlns:a16="http://schemas.microsoft.com/office/drawing/2014/main" id="{224F05F7-367D-4109-9DB9-BE914E0D04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137332"/>
              </p:ext>
            </p:extLst>
          </p:nvPr>
        </p:nvGraphicFramePr>
        <p:xfrm>
          <a:off x="1403350" y="1871663"/>
          <a:ext cx="25209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16" name="Equation" r:id="rId3" imgW="1371600" imgH="279400" progId="">
                  <p:embed/>
                </p:oleObj>
              </mc:Choice>
              <mc:Fallback>
                <p:oleObj name="Equation" r:id="rId3" imgW="1371600" imgH="27940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871663"/>
                        <a:ext cx="2520950" cy="481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Rectangle 10">
            <a:extLst>
              <a:ext uri="{FF2B5EF4-FFF2-40B4-BE49-F238E27FC236}">
                <a16:creationId xmlns:a16="http://schemas.microsoft.com/office/drawing/2014/main" id="{D271A795-16A9-401C-9866-432BFD77B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3916575"/>
            <a:ext cx="746601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发射结散弹噪声电流的均方值：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en</a:t>
            </a:r>
            <a:r>
              <a:rPr lang="en-US" altLang="zh-CN" sz="2000" baseline="30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=2</a:t>
            </a: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qI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eo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 </a:t>
            </a: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该散弹噪声和直流工作状态，通过发射结的电流</a:t>
            </a:r>
            <a:r>
              <a:rPr lang="en-US" altLang="zh-CN" sz="2000" i="1" dirty="0" err="1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baseline="-25000" dirty="0" err="1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eo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有关。</a:t>
            </a: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其中电子电荷量：</a:t>
            </a: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q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=1.6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10</a:t>
            </a:r>
            <a:r>
              <a:rPr lang="en-US" altLang="zh-CN" sz="2000" baseline="30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19</a:t>
            </a:r>
            <a:r>
              <a:rPr lang="zh-CN" altLang="en-US" sz="2000" baseline="30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库仑</a:t>
            </a:r>
            <a:endParaRPr lang="zh-CN" altLang="en-US" sz="2000" baseline="30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5303" name="Rectangle 14">
            <a:extLst>
              <a:ext uri="{FF2B5EF4-FFF2-40B4-BE49-F238E27FC236}">
                <a16:creationId xmlns:a16="http://schemas.microsoft.com/office/drawing/2014/main" id="{1A60DDC2-24E8-45AE-B9A0-E280A3C25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69160"/>
            <a:ext cx="91440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③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分配噪声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(partition noise)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：</a:t>
            </a:r>
            <a:endParaRPr lang="en-US" altLang="zh-CN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      只出现在半导体三极管内，是集电极电流随基区载流子复合数量的随机变化产生的。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marL="92075" indent="-92075"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发射极中的载流子流入基区后，大部</a:t>
            </a:r>
            <a:r>
              <a:rPr lang="zh-CN" altLang="en-US" sz="1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分到达集电极，一小部分在基区内被复合，形成基极电流。这两部分电流的分配是随机的，造成集电结电流起伏，称为分配噪声。</a:t>
            </a:r>
            <a:endParaRPr lang="zh-CN" altLang="en-US" sz="18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5D9A064-C1A6-41E6-B084-4466FC6016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200900" cy="381000"/>
          </a:xfrm>
        </p:spPr>
        <p:txBody>
          <a:bodyPr/>
          <a:lstStyle/>
          <a:p>
            <a:pPr algn="l" eaLnBrk="1" hangingPunct="1"/>
            <a:r>
              <a:rPr lang="en-US" altLang="zh-CN" sz="3200" b="1">
                <a:solidFill>
                  <a:srgbClr val="0000FF"/>
                </a:solidFill>
                <a:ea typeface="仿宋_GB2312" panose="02010609030101010101" pitchFamily="49" charset="-122"/>
              </a:rPr>
              <a:t>2.1.2  </a:t>
            </a:r>
            <a:r>
              <a:rPr lang="zh-CN" altLang="en-US" sz="3200" b="1">
                <a:solidFill>
                  <a:srgbClr val="0000FF"/>
                </a:solidFill>
                <a:ea typeface="仿宋_GB2312" panose="02010609030101010101" pitchFamily="49" charset="-122"/>
              </a:rPr>
              <a:t>电容器（</a:t>
            </a:r>
            <a:r>
              <a:rPr lang="en-US" altLang="zh-CN" sz="3200" b="1">
                <a:solidFill>
                  <a:srgbClr val="660066"/>
                </a:solidFill>
                <a:ea typeface="仿宋_GB2312" panose="02010609030101010101" pitchFamily="49" charset="-122"/>
              </a:rPr>
              <a:t>C</a:t>
            </a:r>
            <a:r>
              <a:rPr lang="en-US" altLang="zh-CN" sz="3200">
                <a:solidFill>
                  <a:srgbClr val="660066"/>
                </a:solidFill>
              </a:rPr>
              <a:t>apacitors</a:t>
            </a:r>
            <a:r>
              <a:rPr lang="zh-CN" altLang="en-US" sz="3200" b="1">
                <a:solidFill>
                  <a:srgbClr val="0000FF"/>
                </a:solidFill>
                <a:ea typeface="仿宋_GB2312" panose="02010609030101010101" pitchFamily="49" charset="-122"/>
              </a:rPr>
              <a:t>）的高频特性</a:t>
            </a:r>
          </a:p>
        </p:txBody>
      </p:sp>
      <p:sp>
        <p:nvSpPr>
          <p:cNvPr id="13315" name="Text Box 7">
            <a:extLst>
              <a:ext uri="{FF2B5EF4-FFF2-40B4-BE49-F238E27FC236}">
                <a16:creationId xmlns:a16="http://schemas.microsoft.com/office/drawing/2014/main" id="{77834983-289D-4A31-966E-3895D9D65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617538"/>
            <a:ext cx="90011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dirty="0">
                <a:solidFill>
                  <a:srgbClr val="FFFF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  </a:t>
            </a:r>
            <a:r>
              <a:rPr lang="zh-CN" altLang="en-US" sz="2800" dirty="0">
                <a:solidFill>
                  <a:schemeClr val="accent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一个实际的电容器也具有</a:t>
            </a:r>
            <a:r>
              <a:rPr lang="zh-CN" altLang="en-US" sz="2800" dirty="0">
                <a:solidFill>
                  <a:srgbClr val="66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损耗电阻和分布电感</a:t>
            </a:r>
            <a:r>
              <a:rPr lang="zh-CN" altLang="en-US" sz="2800" dirty="0">
                <a:solidFill>
                  <a:schemeClr val="accent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，在分析</a:t>
            </a:r>
            <a:r>
              <a:rPr lang="zh-CN" altLang="en-US" sz="2800" dirty="0">
                <a:solidFill>
                  <a:srgbClr val="66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米波</a:t>
            </a:r>
            <a:r>
              <a:rPr lang="zh-CN" altLang="en-US" sz="2800" dirty="0">
                <a:solidFill>
                  <a:schemeClr val="accent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时，正常只考虑电容和电阻等效的两种形式。</a:t>
            </a:r>
            <a:endParaRPr lang="zh-CN" altLang="en-US" sz="2800" i="1" dirty="0">
              <a:solidFill>
                <a:schemeClr val="accent6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pic>
        <p:nvPicPr>
          <p:cNvPr id="13316" name="Picture 8">
            <a:extLst>
              <a:ext uri="{FF2B5EF4-FFF2-40B4-BE49-F238E27FC236}">
                <a16:creationId xmlns:a16="http://schemas.microsoft.com/office/drawing/2014/main" id="{24CFF54A-F774-4A8D-9337-4FE4A495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14500"/>
            <a:ext cx="53816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13">
            <a:extLst>
              <a:ext uri="{FF2B5EF4-FFF2-40B4-BE49-F238E27FC236}">
                <a16:creationId xmlns:a16="http://schemas.microsoft.com/office/drawing/2014/main" id="{27E08BBA-44A4-4568-84F3-9B1644F7D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2914586"/>
            <a:ext cx="36433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dirty="0">
                <a:solidFill>
                  <a:srgbClr val="660033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同理</a:t>
            </a:r>
            <a:r>
              <a:rPr lang="zh-CN" altLang="en-US" sz="28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品质因数为</a:t>
            </a:r>
            <a:endParaRPr lang="zh-CN" altLang="en-US" sz="2800" i="1" dirty="0">
              <a:solidFill>
                <a:srgbClr val="0000FF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13318" name="Text Box 14">
            <a:extLst>
              <a:ext uri="{FF2B5EF4-FFF2-40B4-BE49-F238E27FC236}">
                <a16:creationId xmlns:a16="http://schemas.microsoft.com/office/drawing/2014/main" id="{7F9DC063-F004-4081-B673-5828F7736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3562350"/>
            <a:ext cx="324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串联</a:t>
            </a:r>
            <a:r>
              <a:rPr lang="en-US" altLang="zh-CN" sz="2800" dirty="0">
                <a:solidFill>
                  <a:srgbClr val="CC3300"/>
                </a:solidFill>
              </a:rPr>
              <a:t>(Series)</a:t>
            </a:r>
            <a:r>
              <a:rPr lang="zh-CN" altLang="en-US" sz="28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时</a:t>
            </a:r>
            <a:r>
              <a:rPr lang="en-US" altLang="zh-CN" sz="28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:</a:t>
            </a:r>
          </a:p>
        </p:txBody>
      </p:sp>
      <p:sp>
        <p:nvSpPr>
          <p:cNvPr id="13319" name="Text Box 15">
            <a:extLst>
              <a:ext uri="{FF2B5EF4-FFF2-40B4-BE49-F238E27FC236}">
                <a16:creationId xmlns:a16="http://schemas.microsoft.com/office/drawing/2014/main" id="{3AD41F65-8511-4859-9F93-777B3328C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9087" y="3629373"/>
            <a:ext cx="3643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并联</a:t>
            </a:r>
            <a:r>
              <a:rPr lang="en-US" altLang="zh-CN" sz="2800" dirty="0">
                <a:solidFill>
                  <a:srgbClr val="CC33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(</a:t>
            </a:r>
            <a:r>
              <a:rPr lang="en-US" altLang="zh-CN" sz="2800" dirty="0">
                <a:solidFill>
                  <a:srgbClr val="CC3300"/>
                </a:solidFill>
              </a:rPr>
              <a:t>Parallel)</a:t>
            </a:r>
            <a:r>
              <a:rPr lang="zh-CN" altLang="en-US" sz="28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时</a:t>
            </a:r>
            <a:r>
              <a:rPr lang="en-US" altLang="zh-CN" sz="28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:</a:t>
            </a:r>
          </a:p>
        </p:txBody>
      </p:sp>
      <p:sp>
        <p:nvSpPr>
          <p:cNvPr id="13322" name="Text Box 14">
            <a:extLst>
              <a:ext uri="{FF2B5EF4-FFF2-40B4-BE49-F238E27FC236}">
                <a16:creationId xmlns:a16="http://schemas.microsoft.com/office/drawing/2014/main" id="{C0861902-8164-4A7E-BF4F-6D03F9692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676" y="5517232"/>
            <a:ext cx="684076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1/</a:t>
            </a:r>
            <a:r>
              <a:rPr lang="zh-CN" altLang="en-US" sz="2800" i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sz="2800" i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C </a:t>
            </a:r>
            <a:r>
              <a:rPr lang="zh-CN" altLang="en-US" sz="28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为容抗  ：与频率、电容值有关</a:t>
            </a:r>
            <a:endParaRPr lang="en-US" altLang="zh-CN" sz="2800" dirty="0">
              <a:solidFill>
                <a:srgbClr val="000066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FD9E02E-DF40-40E3-97BA-12EFBAAD9F06}"/>
                  </a:ext>
                </a:extLst>
              </p:cNvPr>
              <p:cNvSpPr txBox="1"/>
              <p:nvPr/>
            </p:nvSpPr>
            <p:spPr>
              <a:xfrm>
                <a:off x="601135" y="4234323"/>
                <a:ext cx="3858262" cy="6895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0" i="1" dirty="0">
                    <a:solidFill>
                      <a:srgbClr val="660033"/>
                    </a:solidFill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1/(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660066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</a:rPr>
                          <m:t>C</m:t>
                        </m:r>
                        <m: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r</m:t>
                        </m:r>
                      </m:den>
                    </m:f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660066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</a:rPr>
                          <m:t>C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r</m:t>
                        </m:r>
                      </m:den>
                    </m:f>
                  </m:oMath>
                </a14:m>
                <a:endParaRPr lang="zh-CN" altLang="en-US" b="0" baseline="3000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FD9E02E-DF40-40E3-97BA-12EFBAAD9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5" y="4234323"/>
                <a:ext cx="3858262" cy="689548"/>
              </a:xfrm>
              <a:prstGeom prst="rect">
                <a:avLst/>
              </a:prstGeom>
              <a:blipFill>
                <a:blip r:embed="rId3"/>
                <a:stretch>
                  <a:fillRect l="-6477" t="-3540" b="-21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942461-294A-42AA-B00F-1F88C66394A3}"/>
                  </a:ext>
                </a:extLst>
              </p:cNvPr>
              <p:cNvSpPr txBox="1"/>
              <p:nvPr/>
            </p:nvSpPr>
            <p:spPr>
              <a:xfrm>
                <a:off x="5076056" y="4220271"/>
                <a:ext cx="3940567" cy="762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0" i="1" dirty="0">
                    <a:solidFill>
                      <a:srgbClr val="660033"/>
                    </a:solidFill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sz="32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32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1/(</m:t>
                        </m:r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66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sz="32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sz="32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32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3200" i="1" dirty="0">
                        <a:solidFill>
                          <a:srgbClr val="660066"/>
                        </a:solidFill>
                        <a:ea typeface="仿宋_GB2312" pitchFamily="49" charset="-122"/>
                        <a:sym typeface="Symbol" panose="05050102010706020507" pitchFamily="18" charset="2"/>
                      </a:rPr>
                      <m:t></m:t>
                    </m:r>
                    <m:r>
                      <m:rPr>
                        <m:nor/>
                      </m:rPr>
                      <a:rPr lang="en-US" altLang="zh-CN" sz="3200" i="1" dirty="0">
                        <a:solidFill>
                          <a:srgbClr val="660033"/>
                        </a:solidFill>
                        <a:ea typeface="仿宋_GB2312" panose="02010609030101010101" pitchFamily="49" charset="-122"/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sz="3200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32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zh-CN" altLang="en-US" sz="3200" b="0" baseline="3000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942461-294A-42AA-B00F-1F88C6639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220271"/>
                <a:ext cx="3940567" cy="762901"/>
              </a:xfrm>
              <a:prstGeom prst="rect">
                <a:avLst/>
              </a:prstGeom>
              <a:blipFill>
                <a:blip r:embed="rId4"/>
                <a:stretch>
                  <a:fillRect l="-6347" t="-4000" b="-9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30A2856-75A2-4414-A6AC-966B434A6C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49630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2.9.1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噪声的来源及其性质  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  P333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P343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AA9F8C3B-6BD5-4DA5-9DE2-5FAEBD3D1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20713"/>
            <a:ext cx="619224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(2) 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晶体管的噪声（四种类型）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P313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6324" name="Rectangle 12">
            <a:extLst>
              <a:ext uri="{FF2B5EF4-FFF2-40B4-BE49-F238E27FC236}">
                <a16:creationId xmlns:a16="http://schemas.microsoft.com/office/drawing/2014/main" id="{7E7E5E3F-071D-45B3-957B-DA0E12874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1206500"/>
            <a:ext cx="27130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噪声电流均方值：</a:t>
            </a:r>
            <a:endParaRPr lang="zh-CN" altLang="en-US" sz="2000" b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5" name="AutoShape 12">
                <a:extLst>
                  <a:ext uri="{FF2B5EF4-FFF2-40B4-BE49-F238E27FC236}">
                    <a16:creationId xmlns:a16="http://schemas.microsoft.com/office/drawing/2014/main" id="{8C2AF520-FA2B-40F3-8B9E-FD5A48FBC7D4}"/>
                  </a:ext>
                </a:extLst>
              </p:cNvPr>
              <p:cNvSpPr txBox="1"/>
              <p:nvPr/>
            </p:nvSpPr>
            <p:spPr bwMode="auto">
              <a:xfrm>
                <a:off x="3059832" y="1094423"/>
                <a:ext cx="3960440" cy="7778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cn</m:t>
                              </m:r>
                            </m:sub>
                          </m:sSub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1" i="1" baseline="30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6325" name="AutoShape 12">
                <a:extLst>
                  <a:ext uri="{FF2B5EF4-FFF2-40B4-BE49-F238E27FC236}">
                    <a16:creationId xmlns:a16="http://schemas.microsoft.com/office/drawing/2014/main" id="{8C2AF520-FA2B-40F3-8B9E-FD5A48FBC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9832" y="1094423"/>
                <a:ext cx="3960440" cy="777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6" name="AutoShape 13">
            <a:extLst>
              <a:ext uri="{FF2B5EF4-FFF2-40B4-BE49-F238E27FC236}">
                <a16:creationId xmlns:a16="http://schemas.microsoft.com/office/drawing/2014/main" id="{A96D95F9-93D5-4361-85DA-F2317C898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413296"/>
              </p:ext>
            </p:extLst>
          </p:nvPr>
        </p:nvGraphicFramePr>
        <p:xfrm>
          <a:off x="623888" y="2449513"/>
          <a:ext cx="159543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01" name="Equation" r:id="rId4" imgW="939392" imgH="672808" progId="">
                  <p:embed/>
                </p:oleObj>
              </mc:Choice>
              <mc:Fallback>
                <p:oleObj name="Equation" r:id="rId4" imgW="939392" imgH="672808" progId="">
                  <p:embed/>
                  <p:pic>
                    <p:nvPicPr>
                      <p:cNvPr id="0" name="Picture 2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2449513"/>
                        <a:ext cx="1595437" cy="933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15">
            <a:extLst>
              <a:ext uri="{FF2B5EF4-FFF2-40B4-BE49-F238E27FC236}">
                <a16:creationId xmlns:a16="http://schemas.microsoft.com/office/drawing/2014/main" id="{87CAE05B-0D2D-402F-9503-25E616039D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795207"/>
              </p:ext>
            </p:extLst>
          </p:nvPr>
        </p:nvGraphicFramePr>
        <p:xfrm>
          <a:off x="5580063" y="2276475"/>
          <a:ext cx="2952750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02" name="SmartDraw" r:id="rId6" imgW="2446020" imgH="1772412" progId="">
                  <p:embed/>
                </p:oleObj>
              </mc:Choice>
              <mc:Fallback>
                <p:oleObj name="SmartDraw" r:id="rId6" imgW="2446020" imgH="1772412" progId="">
                  <p:embed/>
                  <p:pic>
                    <p:nvPicPr>
                      <p:cNvPr id="0" name="Picture 2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276475"/>
                        <a:ext cx="2952750" cy="2374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9" name="Rectangle 20">
            <a:extLst>
              <a:ext uri="{FF2B5EF4-FFF2-40B4-BE49-F238E27FC236}">
                <a16:creationId xmlns:a16="http://schemas.microsoft.com/office/drawing/2014/main" id="{D96A9504-4E38-42BB-8282-9CD78A32E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851025"/>
            <a:ext cx="907300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式中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en-US" altLang="zh-CN" sz="20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为集电极静态电流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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为高频共基电流放大系数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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为零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低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频时的</a:t>
            </a:r>
            <a:r>
              <a:rPr lang="zh-CN" altLang="en-US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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值。</a:t>
            </a:r>
          </a:p>
          <a:p>
            <a:pPr>
              <a:buFontTx/>
              <a:buNone/>
            </a:pPr>
            <a:endParaRPr lang="zh-CN" altLang="en-US" sz="2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6330" name="Rectangle 22">
            <a:extLst>
              <a:ext uri="{FF2B5EF4-FFF2-40B4-BE49-F238E27FC236}">
                <a16:creationId xmlns:a16="http://schemas.microsoft.com/office/drawing/2014/main" id="{53849710-C1C2-4ECE-AB2D-DCC099273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5300750"/>
            <a:ext cx="84963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④  闪烁噪声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(1/f 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flicker noise) 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：</a:t>
            </a: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又称低频噪声或 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1/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噪声。    </a:t>
            </a: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对低频影响大，其噪声频谱与频率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f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近似成反比。高频影响可不考虑。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6331" name="Rectangle 20">
            <a:extLst>
              <a:ext uri="{FF2B5EF4-FFF2-40B4-BE49-F238E27FC236}">
                <a16:creationId xmlns:a16="http://schemas.microsoft.com/office/drawing/2014/main" id="{525D76BD-ADAC-403D-AAC8-43CE7CDA2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2670175"/>
            <a:ext cx="69373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32" name="Rectangle 20">
                <a:extLst>
                  <a:ext uri="{FF2B5EF4-FFF2-40B4-BE49-F238E27FC236}">
                    <a16:creationId xmlns:a16="http://schemas.microsoft.com/office/drawing/2014/main" id="{B191FB51-C660-4A78-9C8C-9C5F86ACD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88" y="3429000"/>
                <a:ext cx="5832202" cy="574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zh-CN" sz="20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f</a:t>
                </a:r>
                <a:r>
                  <a:rPr lang="en-US" altLang="zh-CN" sz="20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</a:t>
                </a:r>
                <a:r>
                  <a:rPr lang="zh-CN" altLang="en-US" sz="2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为放大器的截止频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率</m:t>
                    </m:r>
                    <m:r>
                      <a:rPr lang="zh-CN" altLang="en-US" sz="2000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（</m:t>
                    </m:r>
                    <m:r>
                      <m:rPr>
                        <m:nor/>
                      </m:rPr>
                      <a:rPr lang="en-US" altLang="zh-CN" sz="2000" i="1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</m:t>
                    </m:r>
                    <m:r>
                      <a:rPr lang="zh-CN" altLang="en-US" sz="200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下降</m:t>
                    </m:r>
                    <m:r>
                      <a:rPr lang="zh-CN" altLang="en-US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为</m:t>
                    </m:r>
                    <m:r>
                      <a:rPr lang="zh-CN" altLang="en-US" sz="200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最大</m:t>
                    </m:r>
                    <m:r>
                      <a:rPr lang="zh-CN" altLang="en-US" sz="200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值</m:t>
                    </m:r>
                    <m:r>
                      <a:rPr lang="zh-CN" altLang="en-US" sz="200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的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i="1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altLang="zh-CN" sz="2000" dirty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时）</a:t>
                </a:r>
              </a:p>
            </p:txBody>
          </p:sp>
        </mc:Choice>
        <mc:Fallback xmlns="">
          <p:sp>
            <p:nvSpPr>
              <p:cNvPr id="56332" name="Rectangle 20">
                <a:extLst>
                  <a:ext uri="{FF2B5EF4-FFF2-40B4-BE49-F238E27FC236}">
                    <a16:creationId xmlns:a16="http://schemas.microsoft.com/office/drawing/2014/main" id="{B191FB51-C660-4A78-9C8C-9C5F86ACD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088" y="3429000"/>
                <a:ext cx="5832202" cy="574675"/>
              </a:xfrm>
              <a:prstGeom prst="rect">
                <a:avLst/>
              </a:prstGeom>
              <a:blipFill>
                <a:blip r:embed="rId8"/>
                <a:stretch>
                  <a:fillRect l="-1151" b="-74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7FAF295F-A80B-475F-90D5-BBE7995111EE}"/>
              </a:ext>
            </a:extLst>
          </p:cNvPr>
          <p:cNvSpPr txBox="1"/>
          <p:nvPr/>
        </p:nvSpPr>
        <p:spPr>
          <a:xfrm>
            <a:off x="6048164" y="1221750"/>
            <a:ext cx="1944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(12-14)</a:t>
            </a:r>
            <a:endParaRPr lang="zh-CN" altLang="en-US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28EEED-9EEC-418F-9AF8-9DE97802EC72}"/>
              </a:ext>
            </a:extLst>
          </p:cNvPr>
          <p:cNvSpPr txBox="1"/>
          <p:nvPr/>
        </p:nvSpPr>
        <p:spPr>
          <a:xfrm>
            <a:off x="323528" y="4489728"/>
            <a:ext cx="81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由图可见：非白噪声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频率越大，</a:t>
            </a:r>
            <a:r>
              <a:rPr lang="zh-CN" altLang="en-US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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越小，由式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(12-14), 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噪声越大。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>
            <a:extLst>
              <a:ext uri="{FF2B5EF4-FFF2-40B4-BE49-F238E27FC236}">
                <a16:creationId xmlns:a16="http://schemas.microsoft.com/office/drawing/2014/main" id="{9BA0AD97-057E-4CCF-96AC-9AF9860B08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214313"/>
            <a:ext cx="8280598" cy="357187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2.9.1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噪声的来源及其性质  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P312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  P333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P343</a:t>
            </a:r>
            <a:endParaRPr lang="zh-CN" altLang="en-US" sz="2800" b="1" dirty="0">
              <a:solidFill>
                <a:srgbClr val="FFFF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2531" name="Rectangle 9">
            <a:extLst>
              <a:ext uri="{FF2B5EF4-FFF2-40B4-BE49-F238E27FC236}">
                <a16:creationId xmlns:a16="http://schemas.microsoft.com/office/drawing/2014/main" id="{EA3FBC13-86E7-409B-A024-5E91FC248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560388"/>
            <a:ext cx="3636962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4. 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系统或电路内部噪声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1D4E7F4-DADC-45F3-9571-D5FEC3D7A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1049338"/>
            <a:ext cx="70358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(3)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半导体场效应管噪声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P335  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 P345</a:t>
            </a:r>
            <a:endParaRPr lang="zh-CN" altLang="en-US" sz="24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2533" name="Rectangle 9">
            <a:extLst>
              <a:ext uri="{FF2B5EF4-FFF2-40B4-BE49-F238E27FC236}">
                <a16:creationId xmlns:a16="http://schemas.microsoft.com/office/drawing/2014/main" id="{DD2C0D5F-9D4E-4AB1-9388-9A23D2E8F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105" y="2655888"/>
            <a:ext cx="746125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② 沟道内热噪声  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thermal noise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 沟道内电子不规则热运动产生。</a:t>
            </a:r>
          </a:p>
        </p:txBody>
      </p:sp>
      <p:sp>
        <p:nvSpPr>
          <p:cNvPr id="22534" name="Rectangle 9">
            <a:extLst>
              <a:ext uri="{FF2B5EF4-FFF2-40B4-BE49-F238E27FC236}">
                <a16:creationId xmlns:a16="http://schemas.microsoft.com/office/drawing/2014/main" id="{11D384E8-7B19-447E-864C-140734088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493838"/>
            <a:ext cx="7389813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① 散粒噪声  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shot noise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 栅极内的电荷不规则起伏的随机起伏造成的。</a:t>
            </a:r>
          </a:p>
        </p:txBody>
      </p:sp>
      <p:sp>
        <p:nvSpPr>
          <p:cNvPr id="22535" name="Rectangle 9">
            <a:extLst>
              <a:ext uri="{FF2B5EF4-FFF2-40B4-BE49-F238E27FC236}">
                <a16:creationId xmlns:a16="http://schemas.microsoft.com/office/drawing/2014/main" id="{1B472B7A-CE7F-43A5-A645-BCF375373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12" y="3709936"/>
            <a:ext cx="7964488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③ 漏极与源极间的等效电阻噪声</a:t>
            </a:r>
            <a:endParaRPr lang="en-US" altLang="zh-CN" sz="20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就是等效的电阻热噪声</a:t>
            </a:r>
          </a:p>
        </p:txBody>
      </p:sp>
      <p:sp>
        <p:nvSpPr>
          <p:cNvPr id="22536" name="Rectangle 9">
            <a:extLst>
              <a:ext uri="{FF2B5EF4-FFF2-40B4-BE49-F238E27FC236}">
                <a16:creationId xmlns:a16="http://schemas.microsoft.com/office/drawing/2014/main" id="{54940E23-09CD-40C5-9A8B-3834A6160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13" y="4960092"/>
            <a:ext cx="7964487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④ 闪烁噪声  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1/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f 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flicker noise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同晶体管的闪烁噪声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E5DA1E7E-9150-44BD-96BD-D452C0248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231188" cy="381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2.9.2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放大器的噪声系数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P311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P332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         P341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7347" name="Rectangle 13">
            <a:extLst>
              <a:ext uri="{FF2B5EF4-FFF2-40B4-BE49-F238E27FC236}">
                <a16:creationId xmlns:a16="http://schemas.microsoft.com/office/drawing/2014/main" id="{AFEFC5F2-585A-4F94-B21A-BCBA97CCA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" y="1341438"/>
            <a:ext cx="840263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式中，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si 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放大器输入信号功率 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; 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ni 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放大器输入噪声功率</a:t>
            </a:r>
          </a:p>
          <a:p>
            <a:pPr>
              <a:buFontTx/>
              <a:buNone/>
            </a:pP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so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放大器输出信号功率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;  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no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放大器输出噪声功率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57348" name="AutoShape 21">
            <a:extLst>
              <a:ext uri="{FF2B5EF4-FFF2-40B4-BE49-F238E27FC236}">
                <a16:creationId xmlns:a16="http://schemas.microsoft.com/office/drawing/2014/main" id="{D6BC2D3B-1EAA-49AD-AA2C-8BFD5FC5D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699796"/>
              </p:ext>
            </p:extLst>
          </p:nvPr>
        </p:nvGraphicFramePr>
        <p:xfrm>
          <a:off x="2781300" y="703263"/>
          <a:ext cx="4141788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82" name="Equation" r:id="rId3" imgW="3416300" imgH="469900" progId="">
                  <p:embed/>
                </p:oleObj>
              </mc:Choice>
              <mc:Fallback>
                <p:oleObj name="Equation" r:id="rId3" imgW="3416300" imgH="469900" progId="">
                  <p:embed/>
                  <p:pic>
                    <p:nvPicPr>
                      <p:cNvPr id="0" name="Picture 3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703263"/>
                        <a:ext cx="4141788" cy="614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Rectangle 17">
            <a:extLst>
              <a:ext uri="{FF2B5EF4-FFF2-40B4-BE49-F238E27FC236}">
                <a16:creationId xmlns:a16="http://schemas.microsoft.com/office/drawing/2014/main" id="{498370EE-465F-4CF1-8615-B997C8892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20713"/>
            <a:ext cx="32400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(1) 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噪声系数的定义</a:t>
            </a:r>
          </a:p>
        </p:txBody>
      </p:sp>
      <p:sp>
        <p:nvSpPr>
          <p:cNvPr id="57350" name="Rectangle 18">
            <a:extLst>
              <a:ext uri="{FF2B5EF4-FFF2-40B4-BE49-F238E27FC236}">
                <a16:creationId xmlns:a16="http://schemas.microsoft.com/office/drawing/2014/main" id="{55DD5ACB-3746-47BD-A7E6-E271C50D8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224088"/>
            <a:ext cx="49688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噪声系数</a:t>
            </a:r>
            <a:r>
              <a:rPr lang="en-US" altLang="zh-CN" sz="20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NF</a:t>
            </a:r>
            <a:r>
              <a:rPr lang="zh-CN" altLang="en-US" sz="20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可以写为对数形式（</a:t>
            </a:r>
            <a:r>
              <a:rPr lang="en-US" altLang="zh-CN" sz="20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dB</a:t>
            </a:r>
            <a:r>
              <a:rPr lang="zh-CN" altLang="en-US" sz="20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）：</a:t>
            </a:r>
            <a:endParaRPr lang="zh-CN" altLang="en-US" sz="2000" b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A2DC28A-3BFF-43F7-BF8B-DE3B9234E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288" y="732294"/>
            <a:ext cx="1080120" cy="4191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(12-1)</a:t>
            </a:r>
            <a:endParaRPr lang="zh-CN" altLang="en-US" sz="24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4A8742B8-EB71-4F10-BB83-79F742029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351100"/>
              </p:ext>
            </p:extLst>
          </p:nvPr>
        </p:nvGraphicFramePr>
        <p:xfrm>
          <a:off x="2699792" y="2657475"/>
          <a:ext cx="3529012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83" name="公式" r:id="rId5" imgW="1699304" imgH="426615" progId="Equation.3">
                  <p:embed/>
                </p:oleObj>
              </mc:Choice>
              <mc:Fallback>
                <p:oleObj name="公式" r:id="rId5" imgW="1699304" imgH="426615" progId="Equation.3">
                  <p:embed/>
                  <p:pic>
                    <p:nvPicPr>
                      <p:cNvPr id="20488" name="Object 2">
                        <a:extLst>
                          <a:ext uri="{FF2B5EF4-FFF2-40B4-BE49-F238E27FC236}">
                            <a16:creationId xmlns:a16="http://schemas.microsoft.com/office/drawing/2014/main" id="{E2B11369-E0EB-4BB0-A95D-28C09EFB68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2657475"/>
                        <a:ext cx="3529012" cy="1027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963EB822-F095-4510-94EF-939BE47D4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092" y="2962275"/>
            <a:ext cx="1727200" cy="4175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(12-2)</a:t>
            </a:r>
            <a:endParaRPr lang="zh-CN" altLang="en-US" sz="24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5E866F3-BAC3-4292-A660-265A2A233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4077072"/>
            <a:ext cx="8136904" cy="9191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kern="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理想情况下，系统无噪声：</a:t>
            </a:r>
            <a:endParaRPr lang="en-US" altLang="zh-CN" sz="2400" kern="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sz="2400" i="1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                          N</a:t>
            </a:r>
            <a:r>
              <a:rPr lang="en-US" altLang="zh-CN" sz="2400" kern="0" baseline="-2500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400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=1     </a:t>
            </a:r>
            <a:r>
              <a:rPr lang="zh-CN" altLang="en-US" sz="2400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或     </a:t>
            </a:r>
            <a:r>
              <a:rPr lang="en-US" altLang="zh-CN" sz="2400" i="1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400" kern="0" baseline="-2500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400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(dB) = 0.00dB</a:t>
            </a:r>
            <a:endParaRPr lang="zh-CN" altLang="en-US" sz="2400" kern="0" dirty="0">
              <a:solidFill>
                <a:srgbClr val="00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A1D932-B85B-44D6-A6D5-9EA0F4DA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504" y="5315639"/>
            <a:ext cx="7958980" cy="9191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kern="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实际系统中不可能完全无噪：</a:t>
            </a:r>
            <a:endParaRPr lang="en-US" altLang="zh-CN" sz="2400" kern="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sz="2400" i="1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                           N</a:t>
            </a:r>
            <a:r>
              <a:rPr lang="en-US" altLang="zh-CN" sz="2400" kern="0" baseline="-2500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400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&gt;1     </a:t>
            </a:r>
            <a:r>
              <a:rPr lang="zh-CN" altLang="en-US" sz="2400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或     </a:t>
            </a:r>
            <a:r>
              <a:rPr lang="en-US" altLang="zh-CN" sz="2400" i="1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400" kern="0" baseline="-2500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400" kern="0" dirty="0">
                <a:solidFill>
                  <a:srgbClr val="000000"/>
                </a:solidFill>
                <a:latin typeface="+mn-lt"/>
                <a:ea typeface="仿宋" panose="02010609060101010101" pitchFamily="49" charset="-122"/>
              </a:rPr>
              <a:t>(dB) &gt; 0.00dB</a:t>
            </a:r>
            <a:endParaRPr lang="zh-CN" altLang="en-US" sz="2400" kern="0" dirty="0">
              <a:solidFill>
                <a:srgbClr val="000000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E5DA1E7E-9150-44BD-96BD-D452C0248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231188" cy="381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2.9.2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放大器的噪声系数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P311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P332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         P341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7349" name="Rectangle 17">
            <a:extLst>
              <a:ext uri="{FF2B5EF4-FFF2-40B4-BE49-F238E27FC236}">
                <a16:creationId xmlns:a16="http://schemas.microsoft.com/office/drawing/2014/main" id="{498370EE-465F-4CF1-8615-B997C8892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20713"/>
            <a:ext cx="32400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(1) 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噪声系数的定义</a:t>
            </a:r>
          </a:p>
        </p:txBody>
      </p:sp>
      <p:sp>
        <p:nvSpPr>
          <p:cNvPr id="57351" name="Rectangle 26">
            <a:extLst>
              <a:ext uri="{FF2B5EF4-FFF2-40B4-BE49-F238E27FC236}">
                <a16:creationId xmlns:a16="http://schemas.microsoft.com/office/drawing/2014/main" id="{60FF7E65-2682-4C9C-BE3A-7EC6ECF9B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294220"/>
            <a:ext cx="60182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放大器输出端的总噪声功率：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no 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ni 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+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nA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7352" name="Rectangle 27">
            <a:extLst>
              <a:ext uri="{FF2B5EF4-FFF2-40B4-BE49-F238E27FC236}">
                <a16:creationId xmlns:a16="http://schemas.microsoft.com/office/drawing/2014/main" id="{8939C185-A357-4CA6-8054-4AA4EFA6F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472" y="4123229"/>
            <a:ext cx="66246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式中，</a:t>
            </a:r>
            <a:r>
              <a:rPr lang="en-US" altLang="zh-CN" sz="20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nA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为放大器本身的噪声在输出端产生的功率。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7353" name="Rectangle 28">
            <a:extLst>
              <a:ext uri="{FF2B5EF4-FFF2-40B4-BE49-F238E27FC236}">
                <a16:creationId xmlns:a16="http://schemas.microsoft.com/office/drawing/2014/main" id="{4C70105A-8076-4FCA-92C5-26B8FBC6A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2519680"/>
            <a:ext cx="78882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其中，分母</a:t>
            </a:r>
            <a:r>
              <a:rPr lang="en-US" altLang="zh-CN" sz="20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ni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为信源噪声经放大在输出端产生的噪声功率。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7354" name="Rectangle 30">
            <a:extLst>
              <a:ext uri="{FF2B5EF4-FFF2-40B4-BE49-F238E27FC236}">
                <a16:creationId xmlns:a16="http://schemas.microsoft.com/office/drawing/2014/main" id="{D471A2F3-338D-4EF1-A0B6-8E571BC8C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" y="4692990"/>
            <a:ext cx="903605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    显然，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NF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总是大于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的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希望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NF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越小越好，对于理想的放大器，无噪声，即 </a:t>
            </a:r>
            <a:r>
              <a:rPr lang="en-US" altLang="zh-CN" sz="20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nA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=0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  此时，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NF=1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</p:txBody>
      </p:sp>
      <p:grpSp>
        <p:nvGrpSpPr>
          <p:cNvPr id="57356" name="Group 20">
            <a:extLst>
              <a:ext uri="{FF2B5EF4-FFF2-40B4-BE49-F238E27FC236}">
                <a16:creationId xmlns:a16="http://schemas.microsoft.com/office/drawing/2014/main" id="{D5905362-22C9-46A8-9505-3217379935A7}"/>
              </a:ext>
            </a:extLst>
          </p:cNvPr>
          <p:cNvGrpSpPr>
            <a:grpSpLocks/>
          </p:cNvGrpSpPr>
          <p:nvPr/>
        </p:nvGrpSpPr>
        <p:grpSpPr bwMode="auto">
          <a:xfrm>
            <a:off x="850900" y="1244600"/>
            <a:ext cx="7466013" cy="731837"/>
            <a:chOff x="204" y="384"/>
            <a:chExt cx="4703" cy="461"/>
          </a:xfrm>
        </p:grpSpPr>
        <p:sp>
          <p:nvSpPr>
            <p:cNvPr id="57362" name="Rectangle 21">
              <a:extLst>
                <a:ext uri="{FF2B5EF4-FFF2-40B4-BE49-F238E27FC236}">
                  <a16:creationId xmlns:a16="http://schemas.microsoft.com/office/drawing/2014/main" id="{37652DDE-8963-4811-9E21-B24516257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436"/>
              <a:ext cx="4703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2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rPr>
                <a:t>  </a:t>
              </a:r>
              <a:r>
                <a:rPr lang="en-US" altLang="zh-CN" sz="2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rPr>
                <a:t>NF</a:t>
              </a:r>
              <a:r>
                <a:rPr lang="zh-CN" altLang="en-US" sz="2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rPr>
                <a:t>适用于线性放大器，而线性放大器的</a:t>
              </a:r>
              <a:r>
                <a:rPr lang="zh-CN" altLang="en-US" sz="2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功率增益</a:t>
              </a:r>
              <a:r>
                <a:rPr lang="zh-CN" altLang="en-US" sz="2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rPr>
                <a:t>为：</a:t>
              </a:r>
              <a:endParaRPr lang="zh-CN" altLang="en-US" sz="2000" b="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363" name="AutoShape 23">
                  <a:extLst>
                    <a:ext uri="{FF2B5EF4-FFF2-40B4-BE49-F238E27FC236}">
                      <a16:creationId xmlns:a16="http://schemas.microsoft.com/office/drawing/2014/main" id="{C8A41AF6-EBCF-4F67-8044-BEF648A68A1A}"/>
                    </a:ext>
                  </a:extLst>
                </p:cNvPr>
                <p:cNvSpPr txBox="1"/>
                <p:nvPr/>
              </p:nvSpPr>
              <p:spPr bwMode="auto">
                <a:xfrm>
                  <a:off x="4022" y="384"/>
                  <a:ext cx="703" cy="3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i="0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p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CC33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CC33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C33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CC3300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so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CC33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C33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CC3300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si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57363" name="AutoShape 23">
                  <a:extLst>
                    <a:ext uri="{FF2B5EF4-FFF2-40B4-BE49-F238E27FC236}">
                      <a16:creationId xmlns:a16="http://schemas.microsoft.com/office/drawing/2014/main" id="{C8A41AF6-EBCF-4F67-8044-BEF648A68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22" y="384"/>
                  <a:ext cx="703" cy="3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357" name="Group 29">
            <a:extLst>
              <a:ext uri="{FF2B5EF4-FFF2-40B4-BE49-F238E27FC236}">
                <a16:creationId xmlns:a16="http://schemas.microsoft.com/office/drawing/2014/main" id="{5A080B55-3BF7-47A8-9824-4F2D19A2F126}"/>
              </a:ext>
            </a:extLst>
          </p:cNvPr>
          <p:cNvGrpSpPr>
            <a:grpSpLocks/>
          </p:cNvGrpSpPr>
          <p:nvPr/>
        </p:nvGrpSpPr>
        <p:grpSpPr bwMode="auto">
          <a:xfrm>
            <a:off x="628650" y="1762125"/>
            <a:ext cx="3956050" cy="573087"/>
            <a:chOff x="309" y="2541"/>
            <a:chExt cx="2492" cy="361"/>
          </a:xfrm>
        </p:grpSpPr>
        <p:graphicFrame>
          <p:nvGraphicFramePr>
            <p:cNvPr id="57360" name="AutoShape 25">
              <a:extLst>
                <a:ext uri="{FF2B5EF4-FFF2-40B4-BE49-F238E27FC236}">
                  <a16:creationId xmlns:a16="http://schemas.microsoft.com/office/drawing/2014/main" id="{A95CBE20-642D-4FBA-8558-175DED1E49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0" y="2541"/>
            <a:ext cx="661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540" name="Equation" r:id="rId8" imgW="965200" imgH="482600" progId="">
                    <p:embed/>
                  </p:oleObj>
                </mc:Choice>
                <mc:Fallback>
                  <p:oleObj name="Equation" r:id="rId8" imgW="965200" imgH="482600" progId="">
                    <p:embed/>
                    <p:pic>
                      <p:nvPicPr>
                        <p:cNvPr id="57360" name="AutoShape 25">
                          <a:extLst>
                            <a:ext uri="{FF2B5EF4-FFF2-40B4-BE49-F238E27FC236}">
                              <a16:creationId xmlns:a16="http://schemas.microsoft.com/office/drawing/2014/main" id="{A95CBE20-642D-4FBA-8558-175DED1E49B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0" y="2541"/>
                          <a:ext cx="661" cy="36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61" name="Rectangle 25">
              <a:extLst>
                <a:ext uri="{FF2B5EF4-FFF2-40B4-BE49-F238E27FC236}">
                  <a16:creationId xmlns:a16="http://schemas.microsoft.com/office/drawing/2014/main" id="{3775941C-9A0E-4782-B271-9396264AB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" y="2569"/>
              <a:ext cx="2177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200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rPr>
                <a:t>则噪声系数</a:t>
              </a:r>
              <a:r>
                <a:rPr lang="en-US" altLang="zh-CN" sz="200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rPr>
                <a:t>NF</a:t>
              </a:r>
              <a:r>
                <a:rPr lang="zh-CN" altLang="en-US" sz="200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rPr>
                <a:t>可以写成：</a:t>
              </a:r>
              <a:endParaRPr lang="zh-CN" altLang="en-US" sz="2000" b="0">
                <a:solidFill>
                  <a:srgbClr val="000066"/>
                </a:solidFill>
                <a:latin typeface="+mn-lt"/>
                <a:ea typeface="仿宋" panose="02010609060101010101" pitchFamily="49" charset="-122"/>
              </a:endParaRPr>
            </a:p>
          </p:txBody>
        </p:sp>
      </p:grpSp>
      <p:graphicFrame>
        <p:nvGraphicFramePr>
          <p:cNvPr id="57358" name="AutoShape 26">
            <a:extLst>
              <a:ext uri="{FF2B5EF4-FFF2-40B4-BE49-F238E27FC236}">
                <a16:creationId xmlns:a16="http://schemas.microsoft.com/office/drawing/2014/main" id="{88BBEBB0-A3E3-42A5-8029-829EDB01F7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188830"/>
              </p:ext>
            </p:extLst>
          </p:nvPr>
        </p:nvGraphicFramePr>
        <p:xfrm>
          <a:off x="3637013" y="5629456"/>
          <a:ext cx="229076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41" name="Equation" r:id="rId10" imgW="1828800" imgH="469900" progId="">
                  <p:embed/>
                </p:oleObj>
              </mc:Choice>
              <mc:Fallback>
                <p:oleObj name="Equation" r:id="rId10" imgW="1828800" imgH="469900" progId="">
                  <p:embed/>
                  <p:pic>
                    <p:nvPicPr>
                      <p:cNvPr id="57358" name="AutoShape 26">
                        <a:extLst>
                          <a:ext uri="{FF2B5EF4-FFF2-40B4-BE49-F238E27FC236}">
                            <a16:creationId xmlns:a16="http://schemas.microsoft.com/office/drawing/2014/main" id="{88BBEBB0-A3E3-42A5-8029-829EDB01F7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7013" y="5629456"/>
                        <a:ext cx="2290762" cy="6556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9" name="椭圆 20">
            <a:extLst>
              <a:ext uri="{FF2B5EF4-FFF2-40B4-BE49-F238E27FC236}">
                <a16:creationId xmlns:a16="http://schemas.microsoft.com/office/drawing/2014/main" id="{2EF764D6-0672-47D1-B38C-9A4C2F566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775" y="3245008"/>
            <a:ext cx="571500" cy="5715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+mn-lt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259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1876906-78DE-415D-9AB9-23F404EEFF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2.9.2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  放大器的噪声系数</a:t>
            </a:r>
          </a:p>
        </p:txBody>
      </p:sp>
      <p:sp>
        <p:nvSpPr>
          <p:cNvPr id="58371" name="Rectangle 19">
            <a:extLst>
              <a:ext uri="{FF2B5EF4-FFF2-40B4-BE49-F238E27FC236}">
                <a16:creationId xmlns:a16="http://schemas.microsoft.com/office/drawing/2014/main" id="{F34085BA-D5DF-4C0F-AE49-9D42B34C7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3073400"/>
            <a:ext cx="5116512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第</a:t>
            </a: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1</a:t>
            </a: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级噪声功率</a:t>
            </a: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:  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nA1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=(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F1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1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)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A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p1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ni</a:t>
            </a: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第</a:t>
            </a: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级噪声功率</a:t>
            </a: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: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 P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nA2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=(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F2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1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)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A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p2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ni</a:t>
            </a:r>
          </a:p>
          <a:p>
            <a:pPr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                                   ……</a:t>
            </a: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第 </a:t>
            </a:r>
            <a:r>
              <a:rPr lang="en-US" altLang="zh-CN" sz="2000" i="1" dirty="0">
                <a:solidFill>
                  <a:srgbClr val="00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 </a:t>
            </a: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级噪声功率</a:t>
            </a: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: </a:t>
            </a:r>
            <a:r>
              <a:rPr lang="en-US" altLang="zh-CN" sz="2000" b="0" i="1" dirty="0" err="1">
                <a:solidFill>
                  <a:srgbClr val="00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000" b="0" baseline="-25000" dirty="0" err="1">
                <a:solidFill>
                  <a:srgbClr val="000066"/>
                </a:solidFill>
                <a:ea typeface="仿宋_GB2312" panose="02010609030101010101" pitchFamily="49" charset="-122"/>
              </a:rPr>
              <a:t>nA</a:t>
            </a:r>
            <a:r>
              <a:rPr lang="en-US" altLang="zh-CN" sz="2000" b="0" i="1" baseline="-25000" dirty="0" err="1">
                <a:solidFill>
                  <a:srgbClr val="00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=(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F</a:t>
            </a:r>
            <a:r>
              <a:rPr lang="en-US" altLang="zh-CN" sz="2000" b="0" i="1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1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)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000" b="0" i="1" dirty="0" err="1">
                <a:solidFill>
                  <a:srgbClr val="000066"/>
                </a:solidFill>
                <a:ea typeface="仿宋_GB2312" panose="02010609030101010101" pitchFamily="49" charset="-122"/>
              </a:rPr>
              <a:t>A</a:t>
            </a:r>
            <a:r>
              <a:rPr lang="en-US" altLang="zh-CN" sz="2000" b="0" baseline="-25000" dirty="0" err="1">
                <a:solidFill>
                  <a:srgbClr val="00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000" b="0" i="1" baseline="-25000" dirty="0" err="1">
                <a:solidFill>
                  <a:srgbClr val="00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000" b="0" i="1" dirty="0" err="1">
                <a:solidFill>
                  <a:srgbClr val="00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000" b="0" baseline="-25000" dirty="0" err="1">
                <a:solidFill>
                  <a:srgbClr val="000066"/>
                </a:solidFill>
                <a:ea typeface="仿宋_GB2312" panose="02010609030101010101" pitchFamily="49" charset="-122"/>
              </a:rPr>
              <a:t>ni</a:t>
            </a:r>
            <a:endParaRPr lang="zh-CN" altLang="en-US" sz="2000" dirty="0">
              <a:solidFill>
                <a:srgbClr val="000066"/>
              </a:solidFill>
              <a:ea typeface="仿宋_GB2312" panose="02010609030101010101" pitchFamily="49" charset="-122"/>
            </a:endParaRPr>
          </a:p>
        </p:txBody>
      </p:sp>
      <p:sp>
        <p:nvSpPr>
          <p:cNvPr id="58372" name="Rectangle 24">
            <a:extLst>
              <a:ext uri="{FF2B5EF4-FFF2-40B4-BE49-F238E27FC236}">
                <a16:creationId xmlns:a16="http://schemas.microsoft.com/office/drawing/2014/main" id="{95525822-5AF8-40C4-A153-46DB83AF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2638425"/>
            <a:ext cx="15843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ea typeface="仿宋_GB2312" panose="02010609030101010101" pitchFamily="49" charset="-122"/>
              </a:rPr>
              <a:t>可以写成：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373" name="Rectangle 27">
                <a:extLst>
                  <a:ext uri="{FF2B5EF4-FFF2-40B4-BE49-F238E27FC236}">
                    <a16:creationId xmlns:a16="http://schemas.microsoft.com/office/drawing/2014/main" id="{E9174771-98AF-4F24-8F5F-E35C271D3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63" y="4859338"/>
                <a:ext cx="7130057" cy="657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lang="zh-CN" altLang="en-US" sz="2000" dirty="0">
                    <a:solidFill>
                      <a:srgbClr val="000066"/>
                    </a:solidFill>
                    <a:ea typeface="仿宋_GB2312" panose="02010609030101010101" pitchFamily="49" charset="-122"/>
                  </a:rPr>
                  <a:t>由噪声系数公式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dirty="0">
                        <a:solidFill>
                          <a:srgbClr val="CC3300"/>
                        </a:solidFill>
                      </a:rPr>
                      <m:t>NF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b="0" i="1">
                            <a:solidFill>
                              <a:srgbClr val="CC3300"/>
                            </a:solidFill>
                            <a:ea typeface="仿宋_GB2312" panose="0201060903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="0" baseline="-25000">
                            <a:solidFill>
                              <a:srgbClr val="CC3300"/>
                            </a:solidFill>
                            <a:ea typeface="仿宋_GB2312" panose="02010609030101010101" pitchFamily="49" charset="-122"/>
                          </a:rPr>
                          <m:t>no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CC3300"/>
                            </a:solidFill>
                            <a:ea typeface="仿宋_GB2312" panose="0201060903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="0" baseline="-25000" dirty="0">
                            <a:solidFill>
                              <a:srgbClr val="CC3300"/>
                            </a:solidFill>
                            <a:ea typeface="仿宋_GB2312" panose="0201060903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CC3300"/>
                            </a:solidFill>
                            <a:ea typeface="仿宋_GB2312" panose="0201060903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="0" baseline="-25000" dirty="0">
                            <a:solidFill>
                              <a:srgbClr val="CC3300"/>
                            </a:solidFill>
                            <a:ea typeface="仿宋_GB2312" panose="02010609030101010101" pitchFamily="49" charset="-122"/>
                          </a:rPr>
                          <m:t>ni</m:t>
                        </m:r>
                      </m:den>
                    </m:f>
                  </m:oMath>
                </a14:m>
                <a:r>
                  <a:rPr lang="zh-CN" altLang="en-US" sz="2000" dirty="0">
                    <a:solidFill>
                      <a:srgbClr val="000066"/>
                    </a:solidFill>
                    <a:ea typeface="仿宋_GB2312" panose="02010609030101010101" pitchFamily="49" charset="-122"/>
                  </a:rPr>
                  <a:t> ，可得多级放大器的噪声系数。</a:t>
                </a:r>
                <a:endParaRPr lang="zh-CN" altLang="en-US" sz="2000" b="0" dirty="0">
                  <a:solidFill>
                    <a:srgbClr val="000066"/>
                  </a:solidFill>
                  <a:ea typeface="仿宋_GB2312" panose="02010609030101010101" pitchFamily="49" charset="-122"/>
                </a:endParaRPr>
              </a:p>
            </p:txBody>
          </p:sp>
        </mc:Choice>
        <mc:Fallback>
          <p:sp>
            <p:nvSpPr>
              <p:cNvPr id="58373" name="Rectangle 27">
                <a:extLst>
                  <a:ext uri="{FF2B5EF4-FFF2-40B4-BE49-F238E27FC236}">
                    <a16:creationId xmlns:a16="http://schemas.microsoft.com/office/drawing/2014/main" id="{E9174771-98AF-4F24-8F5F-E35C271D3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263" y="4859338"/>
                <a:ext cx="7130057" cy="657225"/>
              </a:xfrm>
              <a:prstGeom prst="rect">
                <a:avLst/>
              </a:prstGeom>
              <a:blipFill>
                <a:blip r:embed="rId3"/>
                <a:stretch>
                  <a:fillRect l="-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4" name="Rectangle 14">
            <a:extLst>
              <a:ext uri="{FF2B5EF4-FFF2-40B4-BE49-F238E27FC236}">
                <a16:creationId xmlns:a16="http://schemas.microsoft.com/office/drawing/2014/main" id="{84630F9A-91E1-4FCC-A839-F004C0CCB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857250"/>
            <a:ext cx="79692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(2) </a:t>
            </a: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多级放大器的噪声系数 </a:t>
            </a:r>
            <a:r>
              <a:rPr lang="en-US" altLang="zh-CN" sz="2000" b="1" dirty="0">
                <a:solidFill>
                  <a:srgbClr val="00B050"/>
                </a:solidFill>
                <a:ea typeface="仿宋_GB2312" panose="02010609030101010101" pitchFamily="49" charset="-122"/>
              </a:rPr>
              <a:t>P315</a:t>
            </a:r>
            <a:r>
              <a:rPr lang="en-US" altLang="zh-CN" sz="2000" b="1" dirty="0">
                <a:solidFill>
                  <a:srgbClr val="FF0000"/>
                </a:solidFill>
                <a:ea typeface="仿宋_GB2312" panose="02010609030101010101" pitchFamily="49" charset="-122"/>
              </a:rPr>
              <a:t> </a:t>
            </a:r>
            <a:endParaRPr lang="zh-CN" altLang="en-US" sz="2000" dirty="0">
              <a:solidFill>
                <a:srgbClr val="000066"/>
              </a:solidFill>
              <a:ea typeface="仿宋_GB2312" panose="02010609030101010101" pitchFamily="49" charset="-122"/>
            </a:endParaRP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已知每一级的</a:t>
            </a: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NF</a:t>
            </a: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为（每一级都作为独立一级考虑）</a:t>
            </a:r>
            <a:endParaRPr lang="zh-CN" altLang="en-US" sz="2000" b="0" dirty="0">
              <a:solidFill>
                <a:srgbClr val="000066"/>
              </a:solidFill>
              <a:ea typeface="仿宋_GB2312" panose="02010609030101010101" pitchFamily="49" charset="-122"/>
            </a:endParaRPr>
          </a:p>
        </p:txBody>
      </p:sp>
      <p:graphicFrame>
        <p:nvGraphicFramePr>
          <p:cNvPr id="58375" name="AutoShape 17">
            <a:extLst>
              <a:ext uri="{FF2B5EF4-FFF2-40B4-BE49-F238E27FC236}">
                <a16:creationId xmlns:a16="http://schemas.microsoft.com/office/drawing/2014/main" id="{BC177F9D-4496-44C0-80B3-45D5993F5F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1635125"/>
          <a:ext cx="19367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4" name="Equation" r:id="rId4" imgW="977476" imgH="444307" progId="">
                  <p:embed/>
                </p:oleObj>
              </mc:Choice>
              <mc:Fallback>
                <p:oleObj name="Equation" r:id="rId4" imgW="977476" imgH="444307" progId="">
                  <p:embed/>
                  <p:pic>
                    <p:nvPicPr>
                      <p:cNvPr id="0" name="Picture 2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635125"/>
                        <a:ext cx="1936750" cy="7889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6" name="AutoShape 18">
            <a:extLst>
              <a:ext uri="{FF2B5EF4-FFF2-40B4-BE49-F238E27FC236}">
                <a16:creationId xmlns:a16="http://schemas.microsoft.com/office/drawing/2014/main" id="{FA999FFA-AC86-4C83-AF92-AB09A01236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1654175"/>
          <a:ext cx="198437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5" name="Equation" r:id="rId6" imgW="1002865" imgH="444307" progId="">
                  <p:embed/>
                </p:oleObj>
              </mc:Choice>
              <mc:Fallback>
                <p:oleObj name="Equation" r:id="rId6" imgW="1002865" imgH="444307" progId="">
                  <p:embed/>
                  <p:pic>
                    <p:nvPicPr>
                      <p:cNvPr id="0" name="Picture 2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654175"/>
                        <a:ext cx="1984375" cy="769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7" name="AutoShape 19">
            <a:extLst>
              <a:ext uri="{FF2B5EF4-FFF2-40B4-BE49-F238E27FC236}">
                <a16:creationId xmlns:a16="http://schemas.microsoft.com/office/drawing/2014/main" id="{50079926-6B03-4976-9EC1-82F3A18992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0600" y="1635125"/>
          <a:ext cx="22320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6" name="Equation" r:id="rId8" imgW="1002865" imgH="444307" progId="">
                  <p:embed/>
                </p:oleObj>
              </mc:Choice>
              <mc:Fallback>
                <p:oleObj name="Equation" r:id="rId8" imgW="1002865" imgH="444307" progId="">
                  <p:embed/>
                  <p:pic>
                    <p:nvPicPr>
                      <p:cNvPr id="0" name="Picture 2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1635125"/>
                        <a:ext cx="2232025" cy="773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Rectangle 24">
            <a:extLst>
              <a:ext uri="{FF2B5EF4-FFF2-40B4-BE49-F238E27FC236}">
                <a16:creationId xmlns:a16="http://schemas.microsoft.com/office/drawing/2014/main" id="{746952E3-C784-41C2-A8D1-3E4E34505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846263"/>
            <a:ext cx="10001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……</a:t>
            </a:r>
            <a:endParaRPr lang="zh-CN" altLang="en-US" sz="2000" dirty="0">
              <a:solidFill>
                <a:srgbClr val="000066"/>
              </a:solidFill>
              <a:ea typeface="仿宋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61D01F2-3A67-4F8E-AF18-3E47EE410FB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2.9.2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放大器的噪声系数</a:t>
            </a:r>
          </a:p>
        </p:txBody>
      </p:sp>
      <p:sp>
        <p:nvSpPr>
          <p:cNvPr id="59395" name="Rectangle 18">
            <a:extLst>
              <a:ext uri="{FF2B5EF4-FFF2-40B4-BE49-F238E27FC236}">
                <a16:creationId xmlns:a16="http://schemas.microsoft.com/office/drawing/2014/main" id="{2CFFF760-1AE9-4E36-B58C-31E42A5C6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21808"/>
            <a:ext cx="7051129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因为：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p1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 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p2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 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...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i="1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</a:t>
            </a:r>
          </a:p>
          <a:p>
            <a:pPr>
              <a:buFontTx/>
              <a:buNone/>
            </a:pP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no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p1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p2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... 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i="1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ni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+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p2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p3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... 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i="1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nA1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+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p3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p4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... A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i="1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nA2 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+...</a:t>
            </a:r>
            <a:endParaRPr lang="zh-CN" altLang="en-US" sz="2000" i="1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396" name="Rectangle 19">
                <a:extLst>
                  <a:ext uri="{FF2B5EF4-FFF2-40B4-BE49-F238E27FC236}">
                    <a16:creationId xmlns:a16="http://schemas.microsoft.com/office/drawing/2014/main" id="{53840DFC-065B-4260-8AF9-F1AD0E25A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899" y="1644937"/>
                <a:ext cx="8858250" cy="1388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2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上式代入噪声系数公式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CC3300"/>
                        </a:solidFill>
                        <a:latin typeface="+mn-lt"/>
                        <a:ea typeface="仿宋" panose="02010609060101010101" pitchFamily="49" charset="-122"/>
                      </a:rPr>
                      <m:t>NF</m:t>
                    </m:r>
                    <m:r>
                      <a:rPr lang="zh-CN" alt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i="1">
                            <a:solidFill>
                              <a:srgbClr val="CC33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>
                            <a:solidFill>
                              <a:srgbClr val="CC33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000" i="0" baseline="-25000" smtClean="0">
                            <a:solidFill>
                              <a:srgbClr val="CC33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CC33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CC33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CC33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CC33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ni</m:t>
                        </m:r>
                      </m:den>
                    </m:f>
                    <m:r>
                      <a:rPr lang="zh-CN" alt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，可得：</a:t>
                </a:r>
                <a:endParaRPr lang="en-US" altLang="zh-CN" sz="2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algn="ctr">
                  <a:buNone/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NF=1+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ni</m:t>
                        </m:r>
                      </m:den>
                    </m:f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="1" baseline="-25000" dirty="0" smtClean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ni</m:t>
                        </m:r>
                      </m:den>
                    </m:f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nA</m:t>
                        </m:r>
                        <m:r>
                          <m:rPr>
                            <m:nor/>
                          </m:rPr>
                          <a:rPr lang="en-US" altLang="zh-CN" sz="2000" i="1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="1" i="0" baseline="-25000" dirty="0" smtClean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3</m:t>
                        </m:r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="1" baseline="-25000" dirty="0" smtClean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000" i="1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</m:t>
                        </m:r>
                        <m:r>
                          <a:rPr lang="en-US" altLang="zh-CN" sz="2000" i="1" baseline="-25000" dirty="0" smtClean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</m:t>
                        </m:r>
                        <m:r>
                          <m:rPr>
                            <m:nor/>
                          </m:rPr>
                          <a:rPr lang="en-US" altLang="zh-CN" sz="2000" baseline="-25000" dirty="0" smtClean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000" b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i="1" baseline="-25000" dirty="0">
                            <a:solidFill>
                              <a:srgbClr val="FF0000"/>
                            </a:solidFill>
                            <a:ea typeface="仿宋" panose="02010609060101010101" pitchFamily="49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000" baseline="-25000" dirty="0">
                            <a:solidFill>
                              <a:srgbClr val="FF000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ni</m:t>
                        </m:r>
                      </m:den>
                    </m:f>
                  </m:oMath>
                </a14:m>
                <a:endParaRPr lang="zh-CN" altLang="en-US" sz="2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>
                  <a:buFontTx/>
                  <a:buNone/>
                </a:pPr>
                <a:endParaRPr lang="zh-CN" altLang="en-US" sz="2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59396" name="Rectangle 19">
                <a:extLst>
                  <a:ext uri="{FF2B5EF4-FFF2-40B4-BE49-F238E27FC236}">
                    <a16:creationId xmlns:a16="http://schemas.microsoft.com/office/drawing/2014/main" id="{53840DFC-065B-4260-8AF9-F1AD0E25A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899" y="1644937"/>
                <a:ext cx="8858250" cy="1388738"/>
              </a:xfrm>
              <a:prstGeom prst="rect">
                <a:avLst/>
              </a:prstGeom>
              <a:blipFill>
                <a:blip r:embed="rId3"/>
                <a:stretch>
                  <a:fillRect l="-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398" name="Rectangle 21">
            <a:extLst>
              <a:ext uri="{FF2B5EF4-FFF2-40B4-BE49-F238E27FC236}">
                <a16:creationId xmlns:a16="http://schemas.microsoft.com/office/drawing/2014/main" id="{F970F3D3-BCC2-4D38-8B38-41933D88F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67050"/>
            <a:ext cx="73580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再将上面第</a:t>
            </a:r>
            <a:r>
              <a:rPr lang="en-US" altLang="zh-CN" sz="24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4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级到第</a:t>
            </a:r>
            <a:r>
              <a:rPr lang="en-US" altLang="zh-CN" sz="2400" i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zh-CN" altLang="en-US" sz="24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级的噪声式代入上式，可得：</a:t>
            </a:r>
            <a:endParaRPr lang="zh-CN" altLang="en-US" sz="2400" b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9399" name="Rectangle 22">
            <a:extLst>
              <a:ext uri="{FF2B5EF4-FFF2-40B4-BE49-F238E27FC236}">
                <a16:creationId xmlns:a16="http://schemas.microsoft.com/office/drawing/2014/main" id="{BF97DDAE-B6AB-4146-8CA0-AB4AB500A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4868863"/>
            <a:ext cx="885825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445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由上式可见，多级放大器的</a:t>
            </a:r>
            <a:r>
              <a:rPr lang="zh-CN" altLang="en-US" sz="28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噪声系数取决于前</a:t>
            </a:r>
            <a:r>
              <a:rPr lang="en-US" altLang="zh-CN" sz="28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8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～</a:t>
            </a:r>
            <a:r>
              <a:rPr lang="en-US" altLang="zh-CN" sz="28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8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级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，后面部分相比之下很小。因为第一级的噪声的放大倍数最大，所以应尽量降低第一级噪声。</a:t>
            </a:r>
            <a:endParaRPr lang="zh-CN" altLang="en-US" sz="24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59400" name="AutoShape 13">
            <a:extLst>
              <a:ext uri="{FF2B5EF4-FFF2-40B4-BE49-F238E27FC236}">
                <a16:creationId xmlns:a16="http://schemas.microsoft.com/office/drawing/2014/main" id="{45BA469C-5FD5-4EB1-8AD1-51A8F153C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16857"/>
              </p:ext>
            </p:extLst>
          </p:nvPr>
        </p:nvGraphicFramePr>
        <p:xfrm>
          <a:off x="151899" y="3652042"/>
          <a:ext cx="589121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12" name="Equation" r:id="rId4" imgW="3314700" imgH="444500" progId="">
                  <p:embed/>
                </p:oleObj>
              </mc:Choice>
              <mc:Fallback>
                <p:oleObj name="Equation" r:id="rId4" imgW="3314700" imgH="44450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899" y="3652042"/>
                        <a:ext cx="5891212" cy="711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7C86690-6CD5-4835-BCF3-D8088990B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2" y="3661724"/>
            <a:ext cx="316835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8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(12-18)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P315</a:t>
            </a:r>
            <a:r>
              <a:rPr lang="en-US" altLang="zh-CN" sz="28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P336</a:t>
            </a:r>
            <a:endParaRPr lang="zh-CN" altLang="en-US" sz="2800" b="1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FEC26A7C-290D-4B64-B20D-9410B68FB3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343775" cy="381000"/>
          </a:xfrm>
        </p:spPr>
        <p:txBody>
          <a:bodyPr/>
          <a:lstStyle/>
          <a:p>
            <a:pPr algn="l" eaLnBrk="1" hangingPunct="1"/>
            <a:r>
              <a:rPr lang="en-US" altLang="zh-CN" sz="32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2.9.3</a:t>
            </a:r>
            <a:r>
              <a:rPr lang="zh-CN" altLang="en-US" sz="32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减小噪声系数的措施</a:t>
            </a:r>
          </a:p>
        </p:txBody>
      </p:sp>
      <p:sp>
        <p:nvSpPr>
          <p:cNvPr id="60419" name="Rectangle 4">
            <a:extLst>
              <a:ext uri="{FF2B5EF4-FFF2-40B4-BE49-F238E27FC236}">
                <a16:creationId xmlns:a16="http://schemas.microsoft.com/office/drawing/2014/main" id="{D7406928-B850-4590-841B-4BFBC9C27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88" y="1149769"/>
            <a:ext cx="8820150" cy="19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(1)  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选用低噪声元器件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      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前置放大器选用低噪声管。广泛使用低噪声场效应管，做成前置放大级和混频级。使用金属膜电阻，其热噪声小。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(2) 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正确选择晶体管放大器的直流工作点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 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晶体管放大器的噪声系数和直流工作点的关系较大，过大或过小都不好。对一定的信号源内阻，有一个使 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NF 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最小的工作点电流，其值一般在（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0.3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～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1.0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）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mA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</p:txBody>
      </p:sp>
      <p:sp>
        <p:nvSpPr>
          <p:cNvPr id="60420" name="Rectangle 5">
            <a:extLst>
              <a:ext uri="{FF2B5EF4-FFF2-40B4-BE49-F238E27FC236}">
                <a16:creationId xmlns:a16="http://schemas.microsoft.com/office/drawing/2014/main" id="{15CEA02F-875B-44A0-ABBA-FA8398254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88" y="2924944"/>
            <a:ext cx="84963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5000"/>
              </a:lnSpc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(3) 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选择合适的信源内阻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要使放大电路的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NF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最小，有一个最佳的信源内阻。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低频时，最佳信源内阻是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500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～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2000Ω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，与共射放大器的输入内阻相近，故选用共射电路。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高频时，最佳信源内阻几十～几百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Ω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，选用共基放大器。</a:t>
            </a:r>
          </a:p>
          <a:p>
            <a:pPr>
              <a:lnSpc>
                <a:spcPct val="135000"/>
              </a:lnSpc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(4)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选择合适的带宽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噪声电压和带宽有关，过大则内部噪声大，造成信噪比下降；过小则失真。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0421" name="Rectangle 6">
            <a:extLst>
              <a:ext uri="{FF2B5EF4-FFF2-40B4-BE49-F238E27FC236}">
                <a16:creationId xmlns:a16="http://schemas.microsoft.com/office/drawing/2014/main" id="{E99FF75F-EF5B-4D57-AC04-40DB6F40E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807213"/>
            <a:ext cx="76200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indent="-457200">
              <a:lnSpc>
                <a:spcPct val="135000"/>
              </a:lnSpc>
              <a:buFontTx/>
              <a:buAutoNum type="arabicParenBoth" startAt="5"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选用合适的放大电路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marL="0" indent="0">
              <a:lnSpc>
                <a:spcPct val="135000"/>
              </a:lnSpc>
              <a:buNone/>
            </a:pP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例如：共射－共基级联放大器就是一种性能稳定的低噪声电路。</a:t>
            </a:r>
          </a:p>
          <a:p>
            <a:pPr>
              <a:lnSpc>
                <a:spcPct val="135000"/>
              </a:lnSpc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(6 )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降低放大器温度，特别是前端主要器件的温度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对于灵敏度要求高的设备，这一点尤为重要。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例如：卫星接收机中的高放，有的设备冷至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20K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～</a:t>
            </a:r>
            <a:r>
              <a:rPr lang="en-US" altLang="zh-CN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80K</a:t>
            </a:r>
            <a:r>
              <a:rPr lang="zh-CN" altLang="en-US" sz="16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。</a:t>
            </a:r>
            <a:endParaRPr lang="zh-CN" altLang="en-US" sz="16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4827BD8-8A5B-4C53-BA41-0A51B8C6C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6" y="639668"/>
            <a:ext cx="9018748" cy="57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本节讨论的措施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主要是电路内部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; 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还有外部的干扰消除，见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8.3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节</a:t>
            </a:r>
            <a:endParaRPr lang="zh-CN" altLang="en-US" sz="2400" b="1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2D85883-4F6F-4160-9060-19A6EE5229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015808" cy="381000"/>
          </a:xfrm>
        </p:spPr>
        <p:txBody>
          <a:bodyPr/>
          <a:lstStyle/>
          <a:p>
            <a:pPr algn="l" eaLnBrk="1" hangingPunct="1"/>
            <a:r>
              <a:rPr lang="en-US" altLang="zh-CN" sz="32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2.9.4</a:t>
            </a:r>
            <a:r>
              <a:rPr lang="zh-CN" altLang="en-US" sz="3200" b="1" dirty="0">
                <a:solidFill>
                  <a:srgbClr val="0000FF"/>
                </a:solidFill>
                <a:ea typeface="仿宋_GB2312" panose="02010609030101010101" pitchFamily="49" charset="-122"/>
              </a:rPr>
              <a:t>  接收机的灵敏度  </a:t>
            </a:r>
            <a:r>
              <a:rPr lang="en-US" altLang="zh-CN" sz="3200" b="1" dirty="0">
                <a:solidFill>
                  <a:srgbClr val="00B050"/>
                </a:solidFill>
                <a:ea typeface="仿宋_GB2312" panose="02010609030101010101" pitchFamily="49" charset="-122"/>
              </a:rPr>
              <a:t>P318</a:t>
            </a:r>
            <a:r>
              <a:rPr lang="en-US" altLang="zh-CN" sz="3200" b="1" dirty="0">
                <a:solidFill>
                  <a:srgbClr val="0000FF"/>
                </a:solidFill>
                <a:ea typeface="仿宋_GB2312" panose="02010609030101010101" pitchFamily="49" charset="-122"/>
              </a:rPr>
              <a:t>     </a:t>
            </a:r>
            <a:r>
              <a:rPr lang="en-US" altLang="zh-CN" sz="3200" b="1" dirty="0">
                <a:solidFill>
                  <a:srgbClr val="FF0000"/>
                </a:solidFill>
                <a:ea typeface="仿宋_GB2312" panose="02010609030101010101" pitchFamily="49" charset="-122"/>
              </a:rPr>
              <a:t>P339</a:t>
            </a:r>
            <a:endParaRPr lang="zh-CN" altLang="en-US" sz="3200" b="1" dirty="0">
              <a:solidFill>
                <a:srgbClr val="FF0000"/>
              </a:solidFill>
              <a:ea typeface="仿宋_GB2312" panose="02010609030101010101" pitchFamily="49" charset="-122"/>
            </a:endParaRPr>
          </a:p>
        </p:txBody>
      </p:sp>
      <p:sp>
        <p:nvSpPr>
          <p:cNvPr id="61443" name="Rectangle 4">
            <a:extLst>
              <a:ext uri="{FF2B5EF4-FFF2-40B4-BE49-F238E27FC236}">
                <a16:creationId xmlns:a16="http://schemas.microsoft.com/office/drawing/2014/main" id="{39C5E419-8B93-4034-9909-016D47740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2150"/>
            <a:ext cx="9108504" cy="201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接收机的灵敏度就是维持正常工作时，输入端所必须的信号功率（或电压）。</a:t>
            </a:r>
            <a:endParaRPr lang="en-US" altLang="zh-CN" sz="2000" dirty="0">
              <a:solidFill>
                <a:srgbClr val="000066"/>
              </a:solidFill>
              <a:ea typeface="仿宋_GB2312" panose="02010609030101010101" pitchFamily="49" charset="-122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要维持正常工作</a:t>
            </a:r>
            <a:r>
              <a:rPr lang="en-US" altLang="zh-CN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, </a:t>
            </a: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接收机的线性部分输出必须维持一定的</a:t>
            </a:r>
            <a:r>
              <a:rPr lang="zh-CN" altLang="en-US" sz="2400" dirty="0">
                <a:solidFill>
                  <a:srgbClr val="FF0000"/>
                </a:solidFill>
                <a:ea typeface="仿宋_GB2312" panose="02010609030101010101" pitchFamily="49" charset="-122"/>
              </a:rPr>
              <a:t>信噪比</a:t>
            </a:r>
            <a:r>
              <a:rPr lang="en-US" altLang="zh-CN" sz="2000" dirty="0">
                <a:solidFill>
                  <a:srgbClr val="FF0000"/>
                </a:solidFill>
                <a:ea typeface="仿宋_GB2312" panose="02010609030101010101" pitchFamily="49" charset="-122"/>
              </a:rPr>
              <a:t>(</a:t>
            </a:r>
            <a:r>
              <a:rPr lang="en-US" altLang="zh-CN" sz="2000" dirty="0">
                <a:solidFill>
                  <a:srgbClr val="00B050"/>
                </a:solidFill>
                <a:ea typeface="仿宋_GB2312" panose="02010609030101010101" pitchFamily="49" charset="-122"/>
              </a:rPr>
              <a:t>P318</a:t>
            </a:r>
            <a:r>
              <a:rPr lang="en-US" altLang="zh-CN" sz="2000" dirty="0">
                <a:solidFill>
                  <a:srgbClr val="FF0000"/>
                </a:solidFill>
                <a:ea typeface="仿宋_GB2312" panose="02010609030101010101" pitchFamily="49" charset="-122"/>
              </a:rPr>
              <a:t>   </a:t>
            </a:r>
            <a:r>
              <a:rPr lang="en-US" altLang="zh-CN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P339</a:t>
            </a:r>
            <a:r>
              <a:rPr lang="en-US" altLang="zh-CN" sz="2000" dirty="0">
                <a:solidFill>
                  <a:srgbClr val="FF0000"/>
                </a:solidFill>
                <a:ea typeface="仿宋_GB2312" panose="02010609030101010101" pitchFamily="49" charset="-122"/>
              </a:rPr>
              <a:t>)</a:t>
            </a: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。</a:t>
            </a:r>
            <a:endParaRPr lang="en-US" altLang="zh-CN" sz="2000" dirty="0">
              <a:solidFill>
                <a:srgbClr val="000066"/>
              </a:solidFill>
              <a:ea typeface="仿宋_GB2312" panose="02010609030101010101" pitchFamily="49" charset="-122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理想时（无外部干扰时），由</a:t>
            </a:r>
            <a:r>
              <a:rPr lang="zh-CN" altLang="en-US" sz="2800" dirty="0">
                <a:solidFill>
                  <a:srgbClr val="CC3300"/>
                </a:solidFill>
                <a:ea typeface="仿宋_GB2312" panose="02010609030101010101" pitchFamily="49" charset="-122"/>
              </a:rPr>
              <a:t>内部噪声</a:t>
            </a: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来决定。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ea typeface="仿宋_GB2312" panose="02010609030101010101" pitchFamily="49" charset="-122"/>
              </a:rPr>
              <a:t>故灵敏度作为评估接收机质量的一个标准。</a:t>
            </a:r>
            <a:endParaRPr lang="zh-CN" altLang="en-US" sz="2000" b="0" dirty="0">
              <a:solidFill>
                <a:srgbClr val="000066"/>
              </a:solidFill>
              <a:ea typeface="仿宋_GB2312" panose="02010609030101010101" pitchFamily="49" charset="-122"/>
            </a:endParaRPr>
          </a:p>
        </p:txBody>
      </p:sp>
      <p:sp>
        <p:nvSpPr>
          <p:cNvPr id="61444" name="Rectangle 5">
            <a:extLst>
              <a:ext uri="{FF2B5EF4-FFF2-40B4-BE49-F238E27FC236}">
                <a16:creationId xmlns:a16="http://schemas.microsoft.com/office/drawing/2014/main" id="{F023D0BD-2495-4275-B5B4-4E5385E3D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708920"/>
            <a:ext cx="1655763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表达式： </a:t>
            </a:r>
            <a:endParaRPr lang="zh-CN" altLang="en-US" sz="2000" b="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graphicFrame>
        <p:nvGraphicFramePr>
          <p:cNvPr id="61445" name="AutoShape 8">
            <a:extLst>
              <a:ext uri="{FF2B5EF4-FFF2-40B4-BE49-F238E27FC236}">
                <a16:creationId xmlns:a16="http://schemas.microsoft.com/office/drawing/2014/main" id="{D9686EA9-0046-424F-94D7-4F63B5945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294207"/>
              </p:ext>
            </p:extLst>
          </p:nvPr>
        </p:nvGraphicFramePr>
        <p:xfrm>
          <a:off x="2051720" y="2610865"/>
          <a:ext cx="28987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65" name="Equation" r:id="rId3" imgW="1752600" imgH="419100" progId="">
                  <p:embed/>
                </p:oleObj>
              </mc:Choice>
              <mc:Fallback>
                <p:oleObj name="Equation" r:id="rId3" imgW="1752600" imgH="419100" progId="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2610865"/>
                        <a:ext cx="2898775" cy="631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6" name="Rectangle 8">
            <a:extLst>
              <a:ext uri="{FF2B5EF4-FFF2-40B4-BE49-F238E27FC236}">
                <a16:creationId xmlns:a16="http://schemas.microsoft.com/office/drawing/2014/main" id="{876ACE2C-55FE-4917-851E-0FFA22E75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22977"/>
            <a:ext cx="7655768" cy="710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    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E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A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——</a:t>
            </a:r>
            <a:r>
              <a:rPr lang="zh-CN" altLang="en-US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天线感应电动势（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μV</a:t>
            </a:r>
            <a:r>
              <a:rPr lang="zh-CN" altLang="en-US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）；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R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A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——</a:t>
            </a:r>
            <a:r>
              <a:rPr lang="zh-CN" altLang="en-US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天线等效电阻（</a:t>
            </a:r>
            <a:r>
              <a:rPr lang="en-US" altLang="zh-CN" sz="2000" b="0" dirty="0" err="1">
                <a:solidFill>
                  <a:srgbClr val="000066"/>
                </a:solidFill>
                <a:ea typeface="仿宋_GB2312" panose="02010609030101010101" pitchFamily="49" charset="-122"/>
              </a:rPr>
              <a:t>kΩ</a:t>
            </a:r>
            <a:r>
              <a:rPr lang="zh-CN" altLang="en-US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）；</a:t>
            </a:r>
          </a:p>
          <a:p>
            <a:pPr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    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B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——</a:t>
            </a:r>
            <a:r>
              <a:rPr lang="zh-CN" altLang="en-US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接收机带宽（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kHz</a:t>
            </a:r>
            <a:r>
              <a:rPr lang="zh-CN" altLang="en-US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）；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  N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F</a:t>
            </a:r>
            <a:r>
              <a:rPr lang="en-US" altLang="zh-CN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——</a:t>
            </a:r>
            <a:r>
              <a:rPr lang="zh-CN" altLang="en-US" sz="2000" b="0" dirty="0">
                <a:solidFill>
                  <a:srgbClr val="000066"/>
                </a:solidFill>
                <a:ea typeface="仿宋_GB2312" panose="02010609030101010101" pitchFamily="49" charset="-122"/>
              </a:rPr>
              <a:t>噪声系数</a:t>
            </a:r>
          </a:p>
        </p:txBody>
      </p:sp>
      <p:sp>
        <p:nvSpPr>
          <p:cNvPr id="61447" name="Rectangle 2">
            <a:extLst>
              <a:ext uri="{FF2B5EF4-FFF2-40B4-BE49-F238E27FC236}">
                <a16:creationId xmlns:a16="http://schemas.microsoft.com/office/drawing/2014/main" id="{4FBCA963-006F-4BC0-893F-5C2D884BF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032" y="6248400"/>
            <a:ext cx="4210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C3300"/>
                </a:solidFill>
                <a:ea typeface="仿宋_GB2312" panose="02010609030101010101" pitchFamily="49" charset="-122"/>
                <a:hlinkClick r:id="rId5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end of Chapter 2</a:t>
            </a:r>
            <a:endParaRPr lang="zh-CN" altLang="en-US" dirty="0">
              <a:solidFill>
                <a:srgbClr val="CC3300"/>
              </a:solidFill>
              <a:ea typeface="仿宋_GB2312" panose="02010609030101010101" pitchFamily="49" charset="-122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342B1208-80B6-49F0-A3CD-E2D47946E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36" y="4083285"/>
            <a:ext cx="8451120" cy="85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用</a:t>
            </a:r>
            <a:r>
              <a:rPr lang="zh-CN" altLang="en-US" sz="2400" dirty="0">
                <a:solidFill>
                  <a:srgbClr val="C00000"/>
                </a:solidFill>
                <a:ea typeface="仿宋_GB2312" panose="02010609030101010101" pitchFamily="49" charset="-122"/>
              </a:rPr>
              <a:t>接收信号场强</a:t>
            </a:r>
            <a:r>
              <a:rPr lang="zh-CN" altLang="en-US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（天线感应电动势）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E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smin</a:t>
            </a:r>
            <a:r>
              <a:rPr lang="zh-CN" altLang="en-US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表示的接收信号最小功率</a:t>
            </a:r>
            <a:endParaRPr lang="en-US" altLang="zh-CN" sz="2000" dirty="0">
              <a:solidFill>
                <a:srgbClr val="0000FF"/>
              </a:solidFill>
              <a:ea typeface="仿宋_GB2312" panose="02010609030101010101" pitchFamily="49" charset="-122"/>
            </a:endParaRPr>
          </a:p>
          <a:p>
            <a:pPr>
              <a:buFontTx/>
              <a:buNone/>
            </a:pP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                                  P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smin </a:t>
            </a:r>
            <a:r>
              <a:rPr lang="en-US" altLang="zh-CN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=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 E</a:t>
            </a:r>
            <a:r>
              <a:rPr lang="en-US" altLang="zh-CN" sz="2000" b="0" baseline="30000" dirty="0">
                <a:solidFill>
                  <a:srgbClr val="000066"/>
                </a:solidFill>
                <a:ea typeface="仿宋_GB2312" panose="02010609030101010101" pitchFamily="49" charset="-122"/>
              </a:rPr>
              <a:t>2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smin </a:t>
            </a:r>
            <a:r>
              <a:rPr lang="en-US" altLang="zh-CN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/(4</a:t>
            </a:r>
            <a:r>
              <a:rPr lang="en-US" altLang="zh-CN" sz="2000" b="0" i="1" dirty="0">
                <a:solidFill>
                  <a:srgbClr val="000066"/>
                </a:solidFill>
                <a:ea typeface="仿宋_GB2312" panose="02010609030101010101" pitchFamily="49" charset="-122"/>
              </a:rPr>
              <a:t>R</a:t>
            </a:r>
            <a:r>
              <a:rPr lang="en-US" altLang="zh-CN" sz="2000" b="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A</a:t>
            </a:r>
            <a:r>
              <a:rPr lang="en-US" altLang="zh-CN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)                      (12-19)</a:t>
            </a:r>
            <a:endParaRPr lang="zh-CN" altLang="en-US" sz="200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2465482-CD9F-46D8-8689-BBED26064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84" y="5040694"/>
            <a:ext cx="7371000" cy="122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用</a:t>
            </a:r>
            <a:r>
              <a:rPr lang="zh-CN" altLang="en-US" sz="2400" dirty="0">
                <a:solidFill>
                  <a:srgbClr val="C00000"/>
                </a:solidFill>
                <a:latin typeface="+mn-lt"/>
                <a:ea typeface="仿宋_GB2312" panose="02010609030101010101" pitchFamily="49" charset="-122"/>
              </a:rPr>
              <a:t>接收机通频带</a:t>
            </a:r>
            <a:r>
              <a:rPr lang="en-US" altLang="zh-CN" sz="2000" b="0" i="1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 B</a:t>
            </a:r>
            <a:r>
              <a:rPr lang="en-US" altLang="zh-CN" sz="2000" b="0" baseline="-25000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表示的接收信号最小功率</a:t>
            </a:r>
            <a:endParaRPr lang="en-US" altLang="zh-CN" sz="2000" dirty="0">
              <a:solidFill>
                <a:srgbClr val="0000FF"/>
              </a:solidFill>
              <a:latin typeface="+mn-lt"/>
              <a:ea typeface="仿宋_GB2312" panose="02010609030101010101" pitchFamily="49" charset="-122"/>
            </a:endParaRPr>
          </a:p>
          <a:p>
            <a:pPr>
              <a:buFontTx/>
              <a:buNone/>
            </a:pPr>
            <a:r>
              <a:rPr lang="en-US" altLang="zh-CN" sz="2000" b="0" i="1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                                   P</a:t>
            </a:r>
            <a:r>
              <a:rPr lang="en-US" altLang="zh-CN" sz="2000" b="0" baseline="-25000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smin 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=</a:t>
            </a:r>
            <a:r>
              <a:rPr lang="en-US" altLang="zh-CN" sz="2000" b="0" i="1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 kT</a:t>
            </a:r>
            <a:r>
              <a:rPr lang="en-US" altLang="zh-CN" sz="2000" b="0" baseline="-25000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0</a:t>
            </a:r>
            <a:r>
              <a:rPr lang="en-US" altLang="zh-CN" sz="2000" b="0" i="1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 B</a:t>
            </a:r>
            <a:r>
              <a:rPr lang="en-US" altLang="zh-CN" sz="2000" b="0" baseline="-25000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N </a:t>
            </a:r>
            <a:r>
              <a:rPr lang="en-US" altLang="zh-CN" sz="2000" b="0" i="1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N</a:t>
            </a:r>
            <a:r>
              <a:rPr lang="en-US" altLang="zh-CN" sz="2000" b="0" baseline="-25000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F </a:t>
            </a:r>
            <a:r>
              <a:rPr lang="en-US" altLang="zh-CN" sz="2000" b="0" i="1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D</a:t>
            </a:r>
            <a:r>
              <a:rPr lang="en-US" altLang="zh-CN" sz="2000" b="0" baseline="-25000" dirty="0">
                <a:solidFill>
                  <a:srgbClr val="000066"/>
                </a:solidFill>
                <a:latin typeface="+mn-lt"/>
                <a:ea typeface="仿宋_GB2312" panose="02010609030101010101" pitchFamily="49" charset="-122"/>
              </a:rPr>
              <a:t>                                        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(12-20)</a:t>
            </a:r>
          </a:p>
          <a:p>
            <a:pPr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其中</a:t>
            </a:r>
            <a:r>
              <a:rPr lang="en-US" altLang="zh-CN" sz="2000" i="1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D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为识别系数，简单起见，</a:t>
            </a:r>
            <a:r>
              <a:rPr lang="en-US" altLang="zh-CN" sz="2000" i="1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 D 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=1</a:t>
            </a:r>
            <a:endParaRPr lang="zh-CN" altLang="en-US" sz="2000" dirty="0">
              <a:solidFill>
                <a:srgbClr val="0000FF"/>
              </a:solidFill>
              <a:latin typeface="+mn-lt"/>
              <a:ea typeface="仿宋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42D7C9A-425E-4046-853F-D7F33CAE6B1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ea typeface="仿宋_GB2312" panose="02010609030101010101" pitchFamily="49" charset="-122"/>
              </a:rPr>
              <a:t>RFID  Reader</a:t>
            </a:r>
            <a:endParaRPr lang="zh-CN" altLang="en-US" sz="3200" b="1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pic>
        <p:nvPicPr>
          <p:cNvPr id="62467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049F8A9-564E-4DF8-AFAC-39983216B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714375"/>
            <a:ext cx="6786562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8B9A3C6F-325E-4418-B657-BEE904BC4A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190500"/>
            <a:ext cx="5181600" cy="381000"/>
          </a:xfrm>
        </p:spPr>
        <p:txBody>
          <a:bodyPr/>
          <a:lstStyle/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ea typeface="仿宋_GB2312" panose="02010609030101010101" pitchFamily="49" charset="-122"/>
              </a:rPr>
              <a:t>RFID  Tag</a:t>
            </a:r>
            <a:endParaRPr lang="zh-CN" altLang="en-US" sz="3200" b="1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pic>
        <p:nvPicPr>
          <p:cNvPr id="63491" name="图片 5" descr="Image2.jpg">
            <a:hlinkClick r:id="rId2" action="ppaction://hlinksldjump"/>
            <a:extLst>
              <a:ext uri="{FF2B5EF4-FFF2-40B4-BE49-F238E27FC236}">
                <a16:creationId xmlns:a16="http://schemas.microsoft.com/office/drawing/2014/main" id="{9B8588EE-3534-49FF-8415-9997E6D5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12" y="4068654"/>
            <a:ext cx="584676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图片 6" descr="Image1.jpg">
            <a:hlinkClick r:id="rId2" action="ppaction://hlinksldjump"/>
            <a:extLst>
              <a:ext uri="{FF2B5EF4-FFF2-40B4-BE49-F238E27FC236}">
                <a16:creationId xmlns:a16="http://schemas.microsoft.com/office/drawing/2014/main" id="{EB6AFAB6-3E20-4BAC-AA0F-19A687548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05" y="1340768"/>
            <a:ext cx="59721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D150F40-B570-413E-BA86-780194403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27" y="659976"/>
            <a:ext cx="8074489" cy="60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000" b="1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2.1.4</a:t>
            </a:r>
            <a:r>
              <a:rPr lang="zh-CN" altLang="en-US" sz="2000" b="1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  并联谐振回路的实例：香港机场的行李电子标签</a:t>
            </a:r>
            <a:r>
              <a:rPr lang="zh-CN" altLang="en-US" sz="2000" b="1" kern="0" dirty="0">
                <a:solidFill>
                  <a:srgbClr val="000066"/>
                </a:solidFill>
                <a:ea typeface="仿宋_GB2312" panose="02010609030101010101" pitchFamily="49" charset="-122"/>
              </a:rPr>
              <a:t>（</a:t>
            </a:r>
            <a:r>
              <a:rPr lang="en-US" altLang="zh-CN" sz="2000" b="1" kern="0" dirty="0">
                <a:solidFill>
                  <a:srgbClr val="000066"/>
                </a:solidFill>
                <a:ea typeface="仿宋_GB2312" panose="02010609030101010101" pitchFamily="49" charset="-122"/>
              </a:rPr>
              <a:t>2016</a:t>
            </a:r>
            <a:r>
              <a:rPr lang="zh-CN" altLang="en-US" sz="2000" b="1" kern="0" dirty="0">
                <a:solidFill>
                  <a:srgbClr val="000066"/>
                </a:solidFill>
                <a:ea typeface="仿宋_GB2312" panose="02010609030101010101" pitchFamily="49" charset="-122"/>
              </a:rPr>
              <a:t>年</a:t>
            </a:r>
            <a:r>
              <a:rPr lang="zh-CN" altLang="en-US" sz="2000" kern="0" dirty="0">
                <a:solidFill>
                  <a:srgbClr val="000066"/>
                </a:solidFill>
                <a:ea typeface="仿宋_GB2312" panose="02010609030101010101" pitchFamily="49" charset="-122"/>
              </a:rPr>
              <a:t>）</a:t>
            </a:r>
            <a:endParaRPr lang="en-US" altLang="zh-CN" sz="2000" kern="0" dirty="0">
              <a:solidFill>
                <a:srgbClr val="000066"/>
              </a:solidFill>
              <a:ea typeface="仿宋_GB2312" panose="02010609030101010101" pitchFamily="49" charset="-122"/>
            </a:endParaRPr>
          </a:p>
          <a:p>
            <a:pPr algn="l" eaLnBrk="1" hangingPunct="1"/>
            <a:r>
              <a:rPr lang="zh-CN" altLang="en-US" sz="2000" kern="0" dirty="0">
                <a:solidFill>
                  <a:srgbClr val="000066"/>
                </a:solidFill>
                <a:ea typeface="仿宋_GB2312" panose="02010609030101010101" pitchFamily="49" charset="-122"/>
              </a:rPr>
              <a:t>提高了行李分拣效率和可靠性，降低了差错率，并且相对低成本</a:t>
            </a:r>
            <a:endParaRPr lang="zh-CN" altLang="en-US" sz="2000" b="1" kern="0" dirty="0">
              <a:solidFill>
                <a:srgbClr val="000066"/>
              </a:solidFill>
              <a:ea typeface="仿宋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5F290C5-5720-4808-89FC-8E0A4E7803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2.1.2 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电容器的高频特性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0" name="Text Box 16">
                <a:extLst>
                  <a:ext uri="{FF2B5EF4-FFF2-40B4-BE49-F238E27FC236}">
                    <a16:creationId xmlns:a16="http://schemas.microsoft.com/office/drawing/2014/main" id="{FE55CA64-17A5-455E-B5C5-01C86A496F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650" y="642938"/>
                <a:ext cx="9001124" cy="22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     电容器的</a:t>
                </a:r>
                <a:r>
                  <a:rPr lang="zh-CN" altLang="en-US" sz="2800" dirty="0">
                    <a:solidFill>
                      <a:srgbClr val="CC3300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损耗电阻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由介质材料决定，一般为几千～几万</a:t>
                </a:r>
                <a:r>
                  <a:rPr lang="zh-CN" altLang="en-US" sz="2800" dirty="0">
                    <a:solidFill>
                      <a:srgbClr val="660066"/>
                    </a:solidFill>
                    <a:ea typeface="仿宋_GB2312" pitchFamily="49" charset="-122"/>
                    <a:sym typeface="Symbol"/>
                  </a:rPr>
                  <a:t>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的数量级，与电感线圈的损耗电阻相比，可以忽略不计。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    </a:t>
                </a:r>
                <a:endParaRPr lang="en-US" altLang="zh-CN" sz="2400" dirty="0">
                  <a:solidFill>
                    <a:srgbClr val="0000FF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同理可得到：</a:t>
                </a:r>
                <a:r>
                  <a:rPr lang="en-US" altLang="zh-CN" sz="2400" b="0" dirty="0">
                    <a:solidFill>
                      <a:srgbClr val="000066"/>
                    </a:solidFill>
                    <a:ea typeface="仿宋_GB2312" panose="0201060903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66"/>
                        </a:solidFill>
                        <a:ea typeface="仿宋_GB2312" panose="02010609030101010101" pitchFamily="49" charset="-122"/>
                      </a:rPr>
                      <m:t>R</m:t>
                    </m:r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sz="2400" b="0" i="1" dirty="0">
                    <a:solidFill>
                      <a:srgbClr val="000066"/>
                    </a:solidFill>
                  </a:rPr>
                  <a:t>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66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en-US" altLang="zh-CN" sz="2400" b="0" baseline="-2500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CN" sz="2400" b="0" baseline="3000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66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 </a:t>
                </a:r>
                <a:r>
                  <a:rPr lang="en-US" altLang="zh-CN" sz="2400" dirty="0">
                    <a:solidFill>
                      <a:srgbClr val="000066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66"/>
                        </a:solidFill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sz="2400" b="0" baseline="-2500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66"/>
                        </a:solidFill>
                      </a:rPr>
                      <m:t>C</m:t>
                    </m:r>
                    <m:r>
                      <a:rPr lang="en-US" altLang="zh-CN" sz="2400" b="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66"/>
                            </a:solidFill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66"/>
                            </a:solidFill>
                          </a:rPr>
                          <m:t>1</m:t>
                        </m:r>
                        <m: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000066"/>
                                </a:solidFill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baseline="-2500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CN" sz="2400" b="0" baseline="3000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zh-CN" altLang="en-US" sz="2400" i="1" dirty="0">
                  <a:solidFill>
                    <a:srgbClr val="0000FF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</a:endParaRPr>
              </a:p>
            </p:txBody>
          </p:sp>
        </mc:Choice>
        <mc:Fallback xmlns="">
          <p:sp>
            <p:nvSpPr>
              <p:cNvPr id="14340" name="Text Box 16">
                <a:extLst>
                  <a:ext uri="{FF2B5EF4-FFF2-40B4-BE49-F238E27FC236}">
                    <a16:creationId xmlns:a16="http://schemas.microsoft.com/office/drawing/2014/main" id="{FE55CA64-17A5-455E-B5C5-01C86A496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650" y="642938"/>
                <a:ext cx="9001124" cy="2208040"/>
              </a:xfrm>
              <a:prstGeom prst="rect">
                <a:avLst/>
              </a:prstGeom>
              <a:blipFill>
                <a:blip r:embed="rId3"/>
                <a:stretch>
                  <a:fillRect l="-1084" t="-33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4" name="Text Box 6">
            <a:extLst>
              <a:ext uri="{FF2B5EF4-FFF2-40B4-BE49-F238E27FC236}">
                <a16:creationId xmlns:a16="http://schemas.microsoft.com/office/drawing/2014/main" id="{4FBB72EA-DD2D-4CA2-B3FD-DFF65281F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2994192"/>
            <a:ext cx="14390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由于：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5" name="Text Box 7">
                <a:extLst>
                  <a:ext uri="{FF2B5EF4-FFF2-40B4-BE49-F238E27FC236}">
                    <a16:creationId xmlns:a16="http://schemas.microsoft.com/office/drawing/2014/main" id="{C34671C6-D7A2-430A-8240-A2E77964C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6968" y="3588307"/>
                <a:ext cx="2376264" cy="783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None/>
                </a:pPr>
                <a:r>
                  <a:rPr lang="zh-CN" altLang="en-US" sz="2800" dirty="0">
                    <a:solidFill>
                      <a:srgbClr val="CC3300"/>
                    </a:solidFill>
                    <a:latin typeface="Bookman Old Style" panose="02050604050505020204" pitchFamily="18" charset="0"/>
                  </a:rPr>
                  <a:t>∴ 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800" b="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800" b="0" i="1" dirty="0">
                    <a:solidFill>
                      <a:srgbClr val="000066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800" b="0" dirty="0">
                            <a:solidFill>
                              <a:srgbClr val="000066"/>
                            </a:solidFill>
                          </a:rPr>
                          <m:t>1</m:t>
                        </m:r>
                      </m:num>
                      <m:den>
                        <m:r>
                          <a:rPr lang="el-GR" altLang="zh-CN" sz="28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800" b="0" baseline="3000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800" b="0" i="1" dirty="0">
                            <a:solidFill>
                              <a:srgbClr val="000066"/>
                            </a:solidFill>
                          </a:rPr>
                          <m:t>C</m:t>
                        </m:r>
                        <m:r>
                          <a:rPr lang="en-US" altLang="zh-CN" sz="2800" b="0" baseline="3000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800" dirty="0">
                  <a:solidFill>
                    <a:srgbClr val="CC3300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4345" name="Text Box 7">
                <a:extLst>
                  <a:ext uri="{FF2B5EF4-FFF2-40B4-BE49-F238E27FC236}">
                    <a16:creationId xmlns:a16="http://schemas.microsoft.com/office/drawing/2014/main" id="{C34671C6-D7A2-430A-8240-A2E77964C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6968" y="3588307"/>
                <a:ext cx="2376264" cy="783869"/>
              </a:xfrm>
              <a:prstGeom prst="rect">
                <a:avLst/>
              </a:prstGeom>
              <a:blipFill>
                <a:blip r:embed="rId4"/>
                <a:stretch>
                  <a:fillRect l="-5385" b="-85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8">
            <a:extLst>
              <a:ext uri="{FF2B5EF4-FFF2-40B4-BE49-F238E27FC236}">
                <a16:creationId xmlns:a16="http://schemas.microsoft.com/office/drawing/2014/main" id="{3C620B58-8405-48E9-B527-D3F09C3CA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4372176"/>
            <a:ext cx="8915846" cy="16879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FF00"/>
                </a:solidFill>
                <a:latin typeface="+mn-lt"/>
                <a:ea typeface="仿宋_GB2312" pitchFamily="49" charset="-122"/>
              </a:rPr>
              <a:t>     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结论：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串并形式中，电容值近似不变，串联电阻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r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和并联电阻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R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的乘积等于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容抗的平方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。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  <a:ea typeface="华文仿宋" pitchFamily="2" charset="-122"/>
              </a:rPr>
              <a:t>串联电阻</a:t>
            </a:r>
            <a:r>
              <a:rPr lang="en-US" altLang="zh-CN" sz="2400" i="1" dirty="0">
                <a:solidFill>
                  <a:srgbClr val="0000FF"/>
                </a:solidFill>
                <a:ea typeface="华文仿宋" pitchFamily="2" charset="-122"/>
              </a:rPr>
              <a:t>r </a:t>
            </a:r>
            <a:r>
              <a:rPr lang="en-US" altLang="zh-CN" sz="2400" dirty="0">
                <a:solidFill>
                  <a:srgbClr val="CC3300"/>
                </a:solidFill>
                <a:ea typeface="华文仿宋" pitchFamily="2" charset="-122"/>
              </a:rPr>
              <a:t>&lt;&lt;</a:t>
            </a:r>
            <a:r>
              <a:rPr lang="en-US" altLang="zh-CN" sz="2400" dirty="0">
                <a:solidFill>
                  <a:srgbClr val="0000FF"/>
                </a:solidFill>
                <a:ea typeface="华文仿宋" pitchFamily="2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ea typeface="华文仿宋" pitchFamily="2" charset="-122"/>
              </a:rPr>
              <a:t>并联电阻</a:t>
            </a:r>
            <a:r>
              <a:rPr lang="en-US" altLang="zh-CN" sz="2400" i="1" dirty="0">
                <a:solidFill>
                  <a:srgbClr val="0000FF"/>
                </a:solidFill>
                <a:ea typeface="华文仿宋" pitchFamily="2" charset="-122"/>
              </a:rPr>
              <a:t>R</a:t>
            </a:r>
            <a:endParaRPr lang="zh-CN" altLang="en-US" sz="2400" i="1" dirty="0">
              <a:solidFill>
                <a:srgbClr val="000066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B87EA7-7393-413D-A21F-D09403DFD125}"/>
                  </a:ext>
                </a:extLst>
              </p:cNvPr>
              <p:cNvSpPr txBox="1"/>
              <p:nvPr/>
            </p:nvSpPr>
            <p:spPr>
              <a:xfrm>
                <a:off x="1295636" y="2853327"/>
                <a:ext cx="6552728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1" dirty="0" smtClean="0">
                        <a:solidFill>
                          <a:srgbClr val="000066"/>
                        </a:solidFill>
                      </a:rPr>
                      <m:t>Q</m:t>
                    </m:r>
                    <m:r>
                      <m:rPr>
                        <m:sty m:val="p"/>
                      </m:rPr>
                      <a:rPr lang="en-US" altLang="zh-CN" b="0" baseline="-2500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≫1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66"/>
                        </a:solidFill>
                        <a:latin typeface="仿宋_GB2312" panose="02010609030101010101" pitchFamily="49" charset="-122"/>
                        <a:ea typeface="仿宋_GB2312" panose="02010609030101010101" pitchFamily="49" charset="-122"/>
                      </a:rPr>
                      <m:t>;</m:t>
                    </m:r>
                    <m:r>
                      <a:rPr lang="en-US" altLang="zh-CN" b="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    </m:t>
                    </m:r>
                    <m:r>
                      <a:rPr lang="en-US" altLang="zh-CN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</m:t>
                    </m:r>
                  </m:oMath>
                </a14:m>
                <a:r>
                  <a:rPr lang="en-US" altLang="zh-CN" b="0" i="1" dirty="0">
                    <a:solidFill>
                      <a:srgbClr val="000066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CN" b="0" i="1" dirty="0">
                        <a:solidFill>
                          <a:srgbClr val="000066"/>
                        </a:solidFill>
                      </a:rPr>
                      <m:t>Q</m:t>
                    </m:r>
                    <m:r>
                      <m:rPr>
                        <m:sty m:val="p"/>
                      </m:rPr>
                      <a:rPr lang="en-US" altLang="zh-CN" b="0" baseline="-2500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b="0" baseline="3000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000066"/>
                            </a:solidFill>
                          </a:rPr>
                          <m:t>1</m:t>
                        </m:r>
                      </m:num>
                      <m:den>
                        <m:r>
                          <a:rPr lang="el-GR" altLang="zh-CN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baseline="3000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0066"/>
                            </a:solidFill>
                          </a:rPr>
                          <m:t>C</m:t>
                        </m:r>
                        <m:r>
                          <a:rPr lang="en-US" altLang="zh-CN" b="0" baseline="3000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000066"/>
                            </a:solidFill>
                            <a:ea typeface="仿宋_GB2312" pitchFamily="49" charset="-122"/>
                          </a:rPr>
                          <m:t>r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rgbClr val="000066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 </a:t>
                </a:r>
                <a:r>
                  <a:rPr lang="en-US" altLang="zh-CN" dirty="0">
                    <a:solidFill>
                      <a:srgbClr val="000066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1" dirty="0" smtClean="0">
                        <a:solidFill>
                          <a:srgbClr val="000066"/>
                        </a:solidFill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b="0" i="0" baseline="-2500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b="0" i="1" dirty="0" smtClean="0">
                        <a:solidFill>
                          <a:srgbClr val="000066"/>
                        </a:solidFill>
                      </a:rPr>
                      <m:t>C</m:t>
                    </m:r>
                  </m:oMath>
                </a14:m>
                <a:endParaRPr lang="zh-CN" altLang="en-US" b="0" baseline="30000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B87EA7-7393-413D-A21F-D09403DFD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2853327"/>
                <a:ext cx="6552728" cy="691536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CA121FBB-C57B-46B3-832B-3A14B7E697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zh-CN" altLang="en-US" sz="3200" b="1" dirty="0">
                <a:solidFill>
                  <a:srgbClr val="0000FF"/>
                </a:solidFill>
                <a:ea typeface="仿宋_GB2312" panose="02010609030101010101" pitchFamily="49" charset="-122"/>
                <a:hlinkClick r:id="rId3" action="ppaction://hlinksldjump"/>
              </a:rPr>
              <a:t>一种六管收音机原理图</a:t>
            </a:r>
            <a:endParaRPr lang="zh-CN" altLang="en-US" sz="3200" b="1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BAF1A1-C0A0-457B-8DA3-4843F9D6FA98}"/>
              </a:ext>
            </a:extLst>
          </p:cNvPr>
          <p:cNvGrpSpPr/>
          <p:nvPr/>
        </p:nvGrpSpPr>
        <p:grpSpPr>
          <a:xfrm>
            <a:off x="214313" y="1000125"/>
            <a:ext cx="8499475" cy="3500438"/>
            <a:chOff x="214313" y="1000125"/>
            <a:chExt cx="8499475" cy="3500438"/>
          </a:xfrm>
        </p:grpSpPr>
        <p:sp>
          <p:nvSpPr>
            <p:cNvPr id="64515" name="Rectangle 5">
              <a:extLst>
                <a:ext uri="{FF2B5EF4-FFF2-40B4-BE49-F238E27FC236}">
                  <a16:creationId xmlns:a16="http://schemas.microsoft.com/office/drawing/2014/main" id="{47BE6AC6-0D53-422E-9C6A-A024F432F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" y="3716338"/>
              <a:ext cx="1655763" cy="433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zh-CN" altLang="en-US" sz="2000">
                  <a:solidFill>
                    <a:schemeClr val="bg1"/>
                  </a:solidFill>
                  <a:ea typeface="仿宋_GB2312" panose="02010609030101010101" pitchFamily="49" charset="-122"/>
                </a:rPr>
                <a:t>表达式： </a:t>
              </a:r>
              <a:endParaRPr lang="zh-CN" altLang="en-US" sz="2000" b="0">
                <a:solidFill>
                  <a:schemeClr val="bg1"/>
                </a:solidFill>
                <a:ea typeface="仿宋_GB2312" panose="02010609030101010101" pitchFamily="49" charset="-122"/>
              </a:endParaRPr>
            </a:p>
          </p:txBody>
        </p:sp>
        <p:pic>
          <p:nvPicPr>
            <p:cNvPr id="64516" name="Picture 8">
              <a:hlinkClick r:id="rId3" action="ppaction://hlinksldjump"/>
              <a:extLst>
                <a:ext uri="{FF2B5EF4-FFF2-40B4-BE49-F238E27FC236}">
                  <a16:creationId xmlns:a16="http://schemas.microsoft.com/office/drawing/2014/main" id="{D3F274C9-BE3D-40FE-893A-74BB7235DD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3" y="1000125"/>
              <a:ext cx="8499475" cy="3500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0BD8EE9-5D49-47EB-9992-18699AFD6D5A}"/>
                </a:ext>
              </a:extLst>
            </p:cNvPr>
            <p:cNvSpPr txBox="1"/>
            <p:nvPr/>
          </p:nvSpPr>
          <p:spPr>
            <a:xfrm flipH="1">
              <a:off x="8350638" y="2401422"/>
              <a:ext cx="45719" cy="2050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zh-CN" altLang="en-US" sz="800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A16ECAD-E18D-44D5-9D26-3F8305826915}"/>
                </a:ext>
              </a:extLst>
            </p:cNvPr>
            <p:cNvSpPr txBox="1"/>
            <p:nvPr/>
          </p:nvSpPr>
          <p:spPr>
            <a:xfrm rot="5400000" flipH="1">
              <a:off x="8231065" y="2241659"/>
              <a:ext cx="147304" cy="34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zh-CN" altLang="en-US" sz="800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91B335C-9C51-4037-982E-1B398265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87360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kern="0" dirty="0">
                <a:solidFill>
                  <a:srgbClr val="0000FF"/>
                </a:solidFill>
                <a:latin typeface="+mj-lt"/>
                <a:ea typeface="仿宋_GB2312" pitchFamily="49" charset="-122"/>
                <a:cs typeface="+mj-cs"/>
              </a:rPr>
              <a:t>总结：串联、并联电路等效互换（</a:t>
            </a:r>
            <a:r>
              <a:rPr lang="en-US" altLang="zh-CN" kern="0" dirty="0">
                <a:solidFill>
                  <a:srgbClr val="0000FF"/>
                </a:solidFill>
                <a:latin typeface="+mj-lt"/>
                <a:ea typeface="仿宋_GB2312" pitchFamily="49" charset="-122"/>
                <a:cs typeface="+mj-cs"/>
              </a:rPr>
              <a:t> </a:t>
            </a:r>
            <a:r>
              <a:rPr lang="en-US" altLang="zh-CN" kern="0" dirty="0">
                <a:solidFill>
                  <a:srgbClr val="00B050"/>
                </a:solidFill>
                <a:latin typeface="+mj-lt"/>
                <a:ea typeface="仿宋_GB2312" pitchFamily="49" charset="-122"/>
                <a:cs typeface="+mj-cs"/>
              </a:rPr>
              <a:t>P23</a:t>
            </a:r>
            <a:r>
              <a:rPr lang="en-US" altLang="zh-CN" kern="0" dirty="0">
                <a:solidFill>
                  <a:srgbClr val="0000FF"/>
                </a:solidFill>
                <a:latin typeface="+mj-lt"/>
                <a:ea typeface="仿宋_GB2312" pitchFamily="49" charset="-122"/>
                <a:cs typeface="+mj-cs"/>
              </a:rPr>
              <a:t>       P24</a:t>
            </a:r>
            <a:r>
              <a:rPr lang="zh-CN" altLang="en-US" kern="0" dirty="0">
                <a:solidFill>
                  <a:srgbClr val="0000FF"/>
                </a:solidFill>
                <a:latin typeface="+mj-lt"/>
                <a:ea typeface="仿宋_GB2312" pitchFamily="49" charset="-122"/>
                <a:cs typeface="+mj-cs"/>
              </a:rPr>
              <a:t>）</a:t>
            </a:r>
            <a:endParaRPr lang="zh-CN" altLang="en-US" kern="0" dirty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13242051-08F6-43B6-9C2C-BA703043A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" y="2063750"/>
            <a:ext cx="54387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为分析电路和计算方便要进行等效变换</a:t>
            </a:r>
            <a:endParaRPr lang="zh-CN" altLang="en-US" sz="2400" dirty="0">
              <a:solidFill>
                <a:srgbClr val="000066"/>
              </a:solidFill>
            </a:endParaRPr>
          </a:p>
        </p:txBody>
      </p:sp>
      <p:sp>
        <p:nvSpPr>
          <p:cNvPr id="62472" name="Rectangle 2">
            <a:extLst>
              <a:ext uri="{FF2B5EF4-FFF2-40B4-BE49-F238E27FC236}">
                <a16:creationId xmlns:a16="http://schemas.microsoft.com/office/drawing/2014/main" id="{019F7BAD-E72E-4FF6-BAFE-3D2644170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2720975"/>
            <a:ext cx="4622800" cy="11318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等效原则为：</a:t>
            </a:r>
            <a:endParaRPr lang="en-US" altLang="zh-CN" sz="2400" dirty="0">
              <a:solidFill>
                <a:srgbClr val="000066"/>
              </a:solidFill>
              <a:ea typeface="仿宋_GB2312" panose="0201060903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串联的</a:t>
            </a:r>
            <a:r>
              <a:rPr lang="en-US" altLang="zh-CN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A-B</a:t>
            </a:r>
            <a:r>
              <a:rPr lang="zh-CN" altLang="en-US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，并联</a:t>
            </a:r>
            <a:r>
              <a:rPr lang="en-US" altLang="zh-CN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A</a:t>
            </a:r>
            <a:r>
              <a:rPr lang="en-US" altLang="zh-CN" sz="2400" dirty="0">
                <a:solidFill>
                  <a:srgbClr val="000066"/>
                </a:solidFill>
                <a:latin typeface="Book Antiqua" panose="02040602050305030304" pitchFamily="18" charset="0"/>
                <a:ea typeface="+mj-ea"/>
              </a:rPr>
              <a:t>’</a:t>
            </a:r>
            <a:r>
              <a:rPr lang="en-US" altLang="zh-CN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-B</a:t>
            </a:r>
            <a:r>
              <a:rPr lang="en-US" altLang="zh-CN" sz="2400" dirty="0">
                <a:solidFill>
                  <a:srgbClr val="000066"/>
                </a:solidFill>
                <a:latin typeface="Book Antiqua" panose="02040602050305030304" pitchFamily="18" charset="0"/>
                <a:ea typeface="+mj-ea"/>
              </a:rPr>
              <a:t>’</a:t>
            </a:r>
            <a:r>
              <a:rPr lang="zh-CN" altLang="en-US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阻抗等效</a:t>
            </a:r>
            <a:r>
              <a:rPr lang="en-US" altLang="zh-CN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400" i="1" dirty="0">
                <a:solidFill>
                  <a:srgbClr val="000066"/>
                </a:solidFill>
                <a:ea typeface="仿宋_GB2312" panose="02010609030101010101" pitchFamily="49" charset="-122"/>
              </a:rPr>
              <a:t>Z</a:t>
            </a:r>
            <a:r>
              <a:rPr lang="en-US" altLang="zh-CN" sz="240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AB</a:t>
            </a:r>
            <a:r>
              <a:rPr lang="en-US" altLang="zh-CN" sz="2400" dirty="0">
                <a:solidFill>
                  <a:srgbClr val="000066"/>
                </a:solidFill>
                <a:latin typeface="Book Antiqua" panose="02040602050305030304" pitchFamily="18" charset="0"/>
              </a:rPr>
              <a:t>=</a:t>
            </a:r>
            <a:r>
              <a:rPr lang="en-US" altLang="zh-CN" sz="2400" i="1" dirty="0">
                <a:solidFill>
                  <a:srgbClr val="000066"/>
                </a:solidFill>
                <a:ea typeface="仿宋_GB2312" panose="02010609030101010101" pitchFamily="49" charset="-122"/>
              </a:rPr>
              <a:t>Z</a:t>
            </a:r>
            <a:r>
              <a:rPr lang="en-US" altLang="zh-CN" sz="240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000066"/>
                </a:solidFill>
                <a:latin typeface="Book Antiqua" panose="02040602050305030304" pitchFamily="18" charset="0"/>
              </a:rPr>
              <a:t>’</a:t>
            </a:r>
            <a:r>
              <a:rPr lang="en-US" altLang="zh-CN" sz="2400" baseline="-25000" dirty="0">
                <a:solidFill>
                  <a:srgbClr val="000066"/>
                </a:solidFill>
                <a:ea typeface="仿宋_GB2312" panose="02010609030101010101" pitchFamily="49" charset="-122"/>
              </a:rPr>
              <a:t>B</a:t>
            </a:r>
            <a:r>
              <a:rPr lang="en-US" altLang="zh-CN" sz="2400" baseline="-25000" dirty="0">
                <a:solidFill>
                  <a:srgbClr val="000066"/>
                </a:solidFill>
                <a:latin typeface="Book Antiqua" panose="02040602050305030304" pitchFamily="18" charset="0"/>
              </a:rPr>
              <a:t>’</a:t>
            </a:r>
            <a:endParaRPr lang="zh-CN" altLang="en-US" sz="2400" baseline="-25000" dirty="0">
              <a:solidFill>
                <a:srgbClr val="000066"/>
              </a:solidFill>
            </a:endParaRPr>
          </a:p>
        </p:txBody>
      </p:sp>
      <p:sp>
        <p:nvSpPr>
          <p:cNvPr id="62469" name="Rectangle 3">
            <a:extLst>
              <a:ext uri="{FF2B5EF4-FFF2-40B4-BE49-F238E27FC236}">
                <a16:creationId xmlns:a16="http://schemas.microsoft.com/office/drawing/2014/main" id="{4A25F4AB-FB3C-4776-BD10-C4EE80CE5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57788"/>
            <a:ext cx="3455988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ea typeface="仿宋_GB2312" panose="02010609030101010101" pitchFamily="49" charset="-122"/>
              </a:rPr>
              <a:t>实部虚部分别相等：</a:t>
            </a:r>
          </a:p>
        </p:txBody>
      </p:sp>
      <p:pic>
        <p:nvPicPr>
          <p:cNvPr id="62470" name="图片 2">
            <a:extLst>
              <a:ext uri="{FF2B5EF4-FFF2-40B4-BE49-F238E27FC236}">
                <a16:creationId xmlns:a16="http://schemas.microsoft.com/office/drawing/2014/main" id="{50A688CC-8E5B-4B25-9451-B65297A2B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696913"/>
            <a:ext cx="370205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471" name="Object 8">
                <a:extLst>
                  <a:ext uri="{FF2B5EF4-FFF2-40B4-BE49-F238E27FC236}">
                    <a16:creationId xmlns:a16="http://schemas.microsoft.com/office/drawing/2014/main" id="{A8BC32CA-6861-4CE1-AAC5-D64D1132E1F8}"/>
                  </a:ext>
                </a:extLst>
              </p:cNvPr>
              <p:cNvSpPr txBox="1"/>
              <p:nvPr/>
            </p:nvSpPr>
            <p:spPr bwMode="auto">
              <a:xfrm>
                <a:off x="34925" y="4032250"/>
                <a:ext cx="6156325" cy="908050"/>
              </a:xfrm>
              <a:prstGeom prst="rect">
                <a:avLst/>
              </a:prstGeom>
              <a:solidFill>
                <a:schemeClr val="bg1">
                  <a:alpha val="98822"/>
                </a:scheme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2471" name="Object 8">
                <a:extLst>
                  <a:ext uri="{FF2B5EF4-FFF2-40B4-BE49-F238E27FC236}">
                    <a16:creationId xmlns:a16="http://schemas.microsoft.com/office/drawing/2014/main" id="{A8BC32CA-6861-4CE1-AAC5-D64D1132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25" y="4032250"/>
                <a:ext cx="6156325" cy="908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9">
                <a:extLst>
                  <a:ext uri="{FF2B5EF4-FFF2-40B4-BE49-F238E27FC236}">
                    <a16:creationId xmlns:a16="http://schemas.microsoft.com/office/drawing/2014/main" id="{95333353-819C-4C89-A93F-1040E5A1F0B1}"/>
                  </a:ext>
                </a:extLst>
              </p:cNvPr>
              <p:cNvSpPr txBox="1"/>
              <p:nvPr/>
            </p:nvSpPr>
            <p:spPr bwMode="auto">
              <a:xfrm>
                <a:off x="2711450" y="4929188"/>
                <a:ext cx="3289300" cy="9683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Object 9">
                <a:extLst>
                  <a:ext uri="{FF2B5EF4-FFF2-40B4-BE49-F238E27FC236}">
                    <a16:creationId xmlns:a16="http://schemas.microsoft.com/office/drawing/2014/main" id="{95333353-819C-4C89-A93F-1040E5A1F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1450" y="4929188"/>
                <a:ext cx="3289300" cy="968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73" name="Rectangle 2">
            <a:extLst>
              <a:ext uri="{FF2B5EF4-FFF2-40B4-BE49-F238E27FC236}">
                <a16:creationId xmlns:a16="http://schemas.microsoft.com/office/drawing/2014/main" id="{6A844BB2-0646-4237-8BEB-8BFC74BB6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0" y="6049963"/>
            <a:ext cx="35941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ea typeface="仿宋_GB2312" panose="02010609030101010101" pitchFamily="49" charset="-122"/>
              </a:rPr>
              <a:t>为</a:t>
            </a:r>
            <a:r>
              <a:rPr lang="en-US" altLang="zh-CN" sz="2400" i="1">
                <a:solidFill>
                  <a:srgbClr val="000066"/>
                </a:solidFill>
                <a:ea typeface="仿宋_GB2312" panose="02010609030101010101" pitchFamily="49" charset="-122"/>
              </a:rPr>
              <a:t>x</a:t>
            </a:r>
            <a:r>
              <a:rPr lang="en-US" altLang="zh-CN" sz="2400" baseline="-25000">
                <a:solidFill>
                  <a:srgbClr val="000066"/>
                </a:solidFill>
                <a:ea typeface="仿宋_GB2312" panose="02010609030101010101" pitchFamily="49" charset="-122"/>
              </a:rPr>
              <a:t>1</a:t>
            </a:r>
            <a:r>
              <a:rPr lang="zh-CN" altLang="en-US" sz="2400">
                <a:solidFill>
                  <a:srgbClr val="000066"/>
                </a:solidFill>
                <a:ea typeface="仿宋_GB2312" panose="02010609030101010101" pitchFamily="49" charset="-122"/>
              </a:rPr>
              <a:t>和</a:t>
            </a:r>
            <a:r>
              <a:rPr lang="en-US" altLang="zh-CN" sz="2400" i="1">
                <a:solidFill>
                  <a:srgbClr val="000066"/>
                </a:solidFill>
                <a:ea typeface="仿宋_GB2312" panose="02010609030101010101" pitchFamily="49" charset="-122"/>
              </a:rPr>
              <a:t>x</a:t>
            </a:r>
            <a:r>
              <a:rPr lang="en-US" altLang="zh-CN" sz="2400" baseline="-25000">
                <a:solidFill>
                  <a:srgbClr val="000066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400">
                <a:solidFill>
                  <a:srgbClr val="000066"/>
                </a:solidFill>
                <a:ea typeface="仿宋_GB2312" panose="02010609030101010101" pitchFamily="49" charset="-122"/>
              </a:rPr>
              <a:t>的电抗性质相同</a:t>
            </a:r>
            <a:endParaRPr lang="zh-CN" altLang="en-US" sz="2400">
              <a:solidFill>
                <a:srgbClr val="000066"/>
              </a:solidFill>
            </a:endParaRPr>
          </a:p>
        </p:txBody>
      </p:sp>
      <p:sp>
        <p:nvSpPr>
          <p:cNvPr id="62474" name="AutoShape 17">
            <a:extLst>
              <a:ext uri="{FF2B5EF4-FFF2-40B4-BE49-F238E27FC236}">
                <a16:creationId xmlns:a16="http://schemas.microsoft.com/office/drawing/2014/main" id="{9E935477-E973-4D0E-B898-AB6436F1C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350" y="6049963"/>
            <a:ext cx="647700" cy="4318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0000FF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000066"/>
              </a:solidFill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11A0D995-3C0D-42C1-82FD-DDD505602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48" y="2721769"/>
            <a:ext cx="1787723" cy="5651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P23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P24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8" name="Object 7">
                <a:extLst>
                  <a:ext uri="{FF2B5EF4-FFF2-40B4-BE49-F238E27FC236}">
                    <a16:creationId xmlns:a16="http://schemas.microsoft.com/office/drawing/2014/main" id="{D3BC1588-073B-4FC9-B0BE-8CEE0A6C8866}"/>
                  </a:ext>
                </a:extLst>
              </p:cNvPr>
              <p:cNvSpPr txBox="1"/>
              <p:nvPr/>
            </p:nvSpPr>
            <p:spPr bwMode="auto">
              <a:xfrm>
                <a:off x="2316163" y="5686425"/>
                <a:ext cx="2239962" cy="9683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478" name="Object 7">
                <a:extLst>
                  <a:ext uri="{FF2B5EF4-FFF2-40B4-BE49-F238E27FC236}">
                    <a16:creationId xmlns:a16="http://schemas.microsoft.com/office/drawing/2014/main" id="{D3BC1588-073B-4FC9-B0BE-8CEE0A6C8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6163" y="5686425"/>
                <a:ext cx="2239962" cy="968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45C0395-902F-4081-A78E-AFA5A276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61" y="655637"/>
            <a:ext cx="4187701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ea typeface="仿宋_GB2312" panose="02010609030101010101" pitchFamily="49" charset="-122"/>
              </a:rPr>
              <a:t>结合</a:t>
            </a:r>
            <a:r>
              <a:rPr lang="en-US" altLang="zh-CN" sz="2400" dirty="0">
                <a:solidFill>
                  <a:srgbClr val="C00000"/>
                </a:solidFill>
                <a:ea typeface="仿宋_GB2312" panose="02010609030101010101" pitchFamily="49" charset="-122"/>
              </a:rPr>
              <a:t>2.1.1</a:t>
            </a:r>
            <a:r>
              <a:rPr lang="zh-CN" altLang="en-US" sz="2400" dirty="0">
                <a:solidFill>
                  <a:srgbClr val="C00000"/>
                </a:solidFill>
                <a:ea typeface="仿宋_GB2312" panose="02010609030101010101" pitchFamily="49" charset="-122"/>
              </a:rPr>
              <a:t>电感串并联等效和电容的串并联等效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Object 7">
                <a:extLst>
                  <a:ext uri="{FF2B5EF4-FFF2-40B4-BE49-F238E27FC236}">
                    <a16:creationId xmlns:a16="http://schemas.microsoft.com/office/drawing/2014/main" id="{F58C0EBA-C0F3-4893-84E3-C9B194A9DB8D}"/>
                  </a:ext>
                </a:extLst>
              </p:cNvPr>
              <p:cNvSpPr txBox="1"/>
              <p:nvPr/>
            </p:nvSpPr>
            <p:spPr bwMode="auto">
              <a:xfrm>
                <a:off x="5516563" y="1105694"/>
                <a:ext cx="2365375" cy="9683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490" name="Object 7">
                <a:extLst>
                  <a:ext uri="{FF2B5EF4-FFF2-40B4-BE49-F238E27FC236}">
                    <a16:creationId xmlns:a16="http://schemas.microsoft.com/office/drawing/2014/main" id="{F58C0EBA-C0F3-4893-84E3-C9B194A9D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6563" y="1105694"/>
                <a:ext cx="2365375" cy="968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1C0172AA-41F0-4635-B524-E5BF1E1F6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808781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kern="0" dirty="0">
                <a:solidFill>
                  <a:srgbClr val="0000FF"/>
                </a:solidFill>
                <a:latin typeface="+mj-lt"/>
                <a:ea typeface="仿宋_GB2312" pitchFamily="49" charset="-122"/>
                <a:cs typeface="+mj-cs"/>
              </a:rPr>
              <a:t>总结：串联、并联电路等效互换（</a:t>
            </a:r>
            <a:r>
              <a:rPr lang="en-US" altLang="zh-CN" kern="0" dirty="0">
                <a:solidFill>
                  <a:srgbClr val="0000FF"/>
                </a:solidFill>
                <a:latin typeface="+mj-lt"/>
                <a:ea typeface="仿宋_GB2312" pitchFamily="49" charset="-122"/>
                <a:cs typeface="+mj-cs"/>
              </a:rPr>
              <a:t> </a:t>
            </a:r>
            <a:r>
              <a:rPr lang="en-US" altLang="zh-CN" kern="0" dirty="0">
                <a:solidFill>
                  <a:srgbClr val="00B050"/>
                </a:solidFill>
                <a:latin typeface="+mj-lt"/>
                <a:ea typeface="仿宋_GB2312" pitchFamily="49" charset="-122"/>
                <a:cs typeface="+mj-cs"/>
              </a:rPr>
              <a:t>P23</a:t>
            </a:r>
            <a:r>
              <a:rPr lang="en-US" altLang="zh-CN" kern="0" dirty="0">
                <a:solidFill>
                  <a:srgbClr val="0000FF"/>
                </a:solidFill>
                <a:latin typeface="+mj-lt"/>
                <a:ea typeface="仿宋_GB2312" pitchFamily="49" charset="-122"/>
                <a:cs typeface="+mj-cs"/>
              </a:rPr>
              <a:t>       P24</a:t>
            </a:r>
            <a:r>
              <a:rPr lang="zh-CN" altLang="en-US" kern="0" dirty="0">
                <a:solidFill>
                  <a:srgbClr val="0000FF"/>
                </a:solidFill>
                <a:latin typeface="+mj-lt"/>
                <a:ea typeface="仿宋_GB2312" pitchFamily="49" charset="-122"/>
                <a:cs typeface="+mj-cs"/>
              </a:rPr>
              <a:t>）</a:t>
            </a:r>
            <a:endParaRPr lang="zh-CN" altLang="en-US" kern="0" dirty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2" name="Object 4">
                <a:extLst>
                  <a:ext uri="{FF2B5EF4-FFF2-40B4-BE49-F238E27FC236}">
                    <a16:creationId xmlns:a16="http://schemas.microsoft.com/office/drawing/2014/main" id="{856341F5-E966-4508-8A87-C985CF612E73}"/>
                  </a:ext>
                </a:extLst>
              </p:cNvPr>
              <p:cNvSpPr txBox="1"/>
              <p:nvPr/>
            </p:nvSpPr>
            <p:spPr bwMode="auto">
              <a:xfrm>
                <a:off x="1547664" y="1154113"/>
                <a:ext cx="3260725" cy="9683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492" name="Object 4">
                <a:extLst>
                  <a:ext uri="{FF2B5EF4-FFF2-40B4-BE49-F238E27FC236}">
                    <a16:creationId xmlns:a16="http://schemas.microsoft.com/office/drawing/2014/main" id="{856341F5-E966-4508-8A87-C985CF612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1154113"/>
                <a:ext cx="3260725" cy="968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3" name="Rectangle 2">
            <a:extLst>
              <a:ext uri="{FF2B5EF4-FFF2-40B4-BE49-F238E27FC236}">
                <a16:creationId xmlns:a16="http://schemas.microsoft.com/office/drawing/2014/main" id="{9DBB04BF-F70D-473D-B3EE-ACF215C0B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2452688"/>
            <a:ext cx="3979862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对应的有载品质因数也相同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: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4" name="Object 6">
                <a:extLst>
                  <a:ext uri="{FF2B5EF4-FFF2-40B4-BE49-F238E27FC236}">
                    <a16:creationId xmlns:a16="http://schemas.microsoft.com/office/drawing/2014/main" id="{5CA3B441-27CC-480D-86EB-0F5FFCE1A6D8}"/>
                  </a:ext>
                </a:extLst>
              </p:cNvPr>
              <p:cNvSpPr txBox="1"/>
              <p:nvPr/>
            </p:nvSpPr>
            <p:spPr bwMode="auto">
              <a:xfrm>
                <a:off x="3995936" y="2194719"/>
                <a:ext cx="4843463" cy="847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494" name="Object 6">
                <a:extLst>
                  <a:ext uri="{FF2B5EF4-FFF2-40B4-BE49-F238E27FC236}">
                    <a16:creationId xmlns:a16="http://schemas.microsoft.com/office/drawing/2014/main" id="{5CA3B441-27CC-480D-86EB-0F5FFCE1A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936" y="2194719"/>
                <a:ext cx="4843463" cy="847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5" name="Rectangle 2">
            <a:extLst>
              <a:ext uri="{FF2B5EF4-FFF2-40B4-BE49-F238E27FC236}">
                <a16:creationId xmlns:a16="http://schemas.microsoft.com/office/drawing/2014/main" id="{D2867066-0447-4EA9-A7AD-2DC915009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54413"/>
            <a:ext cx="651827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最后分别得到电阻、电抗的对应关系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: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6" name="Object 8">
                <a:extLst>
                  <a:ext uri="{FF2B5EF4-FFF2-40B4-BE49-F238E27FC236}">
                    <a16:creationId xmlns:a16="http://schemas.microsoft.com/office/drawing/2014/main" id="{6CD20A7F-1EEC-4451-BAC3-08BF18FD1332}"/>
                  </a:ext>
                </a:extLst>
              </p:cNvPr>
              <p:cNvSpPr txBox="1"/>
              <p:nvPr/>
            </p:nvSpPr>
            <p:spPr bwMode="auto">
              <a:xfrm>
                <a:off x="5130800" y="3554413"/>
                <a:ext cx="2879725" cy="533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496" name="Object 8">
                <a:extLst>
                  <a:ext uri="{FF2B5EF4-FFF2-40B4-BE49-F238E27FC236}">
                    <a16:creationId xmlns:a16="http://schemas.microsoft.com/office/drawing/2014/main" id="{6CD20A7F-1EEC-4451-BAC3-08BF18FD1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30800" y="3554413"/>
                <a:ext cx="2879725" cy="53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7" name="Object 9">
                <a:extLst>
                  <a:ext uri="{FF2B5EF4-FFF2-40B4-BE49-F238E27FC236}">
                    <a16:creationId xmlns:a16="http://schemas.microsoft.com/office/drawing/2014/main" id="{C8C742B7-C46F-4CC5-9C2E-00A355554EEC}"/>
                  </a:ext>
                </a:extLst>
              </p:cNvPr>
              <p:cNvSpPr txBox="1"/>
              <p:nvPr/>
            </p:nvSpPr>
            <p:spPr bwMode="auto">
              <a:xfrm>
                <a:off x="5724525" y="4112747"/>
                <a:ext cx="2157413" cy="10175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497" name="Object 9">
                <a:extLst>
                  <a:ext uri="{FF2B5EF4-FFF2-40B4-BE49-F238E27FC236}">
                    <a16:creationId xmlns:a16="http://schemas.microsoft.com/office/drawing/2014/main" id="{C8C742B7-C46F-4CC5-9C2E-00A355554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4525" y="4112747"/>
                <a:ext cx="2157413" cy="10175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98" name="Rectangle 2">
            <a:extLst>
              <a:ext uri="{FF2B5EF4-FFF2-40B4-BE49-F238E27FC236}">
                <a16:creationId xmlns:a16="http://schemas.microsoft.com/office/drawing/2014/main" id="{EDEE8AD0-EDF1-4A40-90D7-907A3D4E7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3558461"/>
            <a:ext cx="9747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(2-32)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63499" name="Rectangle 2">
            <a:extLst>
              <a:ext uri="{FF2B5EF4-FFF2-40B4-BE49-F238E27FC236}">
                <a16:creationId xmlns:a16="http://schemas.microsoft.com/office/drawing/2014/main" id="{AF05F5AE-868A-4B43-B741-B40BBECB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4321175"/>
            <a:ext cx="109855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ea typeface="仿宋_GB2312" panose="02010609030101010101" pitchFamily="49" charset="-122"/>
              </a:rPr>
              <a:t>(2-33)</a:t>
            </a:r>
            <a:endParaRPr lang="zh-CN" altLang="en-US" sz="2400">
              <a:solidFill>
                <a:srgbClr val="0000FF"/>
              </a:solidFill>
            </a:endParaRPr>
          </a:p>
        </p:txBody>
      </p:sp>
      <p:sp>
        <p:nvSpPr>
          <p:cNvPr id="63500" name="Rectangle 2">
            <a:extLst>
              <a:ext uri="{FF2B5EF4-FFF2-40B4-BE49-F238E27FC236}">
                <a16:creationId xmlns:a16="http://schemas.microsoft.com/office/drawing/2014/main" id="{5C3F167A-385C-425A-A38B-C563DF4C2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4710113"/>
            <a:ext cx="65182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当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</a:rPr>
              <a:t>L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&gt;&gt;1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时：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</a:rPr>
              <a:t>2 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 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L</a:t>
            </a:r>
            <a:r>
              <a:rPr lang="en-US" altLang="zh-CN" sz="2400" baseline="300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)        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(2-34)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                        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</a:rPr>
              <a:t>x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  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2 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                   (2-35)</a:t>
            </a:r>
            <a:endParaRPr lang="zh-CN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3501" name="Rectangle 2">
            <a:extLst>
              <a:ext uri="{FF2B5EF4-FFF2-40B4-BE49-F238E27FC236}">
                <a16:creationId xmlns:a16="http://schemas.microsoft.com/office/drawing/2014/main" id="{A188A9D2-AEB1-4CE7-9296-D5E44D0F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5737225"/>
            <a:ext cx="67341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结论：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(1) 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并联电阻是串联的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</a:rPr>
              <a:t>L</a:t>
            </a:r>
            <a:r>
              <a:rPr lang="en-US" altLang="zh-CN" sz="2400" baseline="30000" dirty="0">
                <a:solidFill>
                  <a:srgbClr val="0000FF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倍；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            (2) 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电抗相同；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5">
            <a:extLst>
              <a:ext uri="{FF2B5EF4-FFF2-40B4-BE49-F238E27FC236}">
                <a16:creationId xmlns:a16="http://schemas.microsoft.com/office/drawing/2014/main" id="{D4C3B95A-2182-4865-87AC-DA821F01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676650"/>
            <a:ext cx="648017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582F26C1-F5EB-4171-AF30-E6B90810BFE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4963" y="168275"/>
            <a:ext cx="8629650" cy="381000"/>
          </a:xfrm>
        </p:spPr>
        <p:txBody>
          <a:bodyPr/>
          <a:lstStyle/>
          <a:p>
            <a:pPr algn="l" eaLnBrk="1" hangingPunct="1"/>
            <a:r>
              <a:rPr lang="en-US" altLang="zh-CN" sz="32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200" b="1" dirty="0">
                <a:solidFill>
                  <a:srgbClr val="0000FF"/>
                </a:solidFill>
                <a:ea typeface="仿宋_GB2312" panose="02010609030101010101" pitchFamily="49" charset="-122"/>
              </a:rPr>
              <a:t>串联谐振电路 </a:t>
            </a:r>
            <a:r>
              <a:rPr lang="zh-CN" altLang="en-US" sz="2000" b="1" dirty="0">
                <a:solidFill>
                  <a:srgbClr val="660066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000" b="1" dirty="0">
                <a:solidFill>
                  <a:srgbClr val="660066"/>
                </a:solidFill>
              </a:rPr>
              <a:t>Series-resonant circuits</a:t>
            </a:r>
            <a:r>
              <a:rPr lang="en-US" altLang="zh-CN" sz="2800" b="1" dirty="0">
                <a:solidFill>
                  <a:srgbClr val="0000FF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  <a:ea typeface="仿宋_GB2312" pitchFamily="49" charset="-122"/>
              </a:rPr>
              <a:t>P14</a:t>
            </a:r>
            <a:r>
              <a:rPr lang="en-US" altLang="zh-CN" sz="2800" dirty="0">
                <a:solidFill>
                  <a:srgbClr val="00B050"/>
                </a:solidFill>
                <a:ea typeface="仿宋_GB2312" pitchFamily="49" charset="-122"/>
              </a:rPr>
              <a:t>  </a:t>
            </a:r>
            <a:r>
              <a:rPr lang="en-US" altLang="zh-CN" sz="2800" b="1" dirty="0">
                <a:solidFill>
                  <a:srgbClr val="0000FF"/>
                </a:solidFill>
              </a:rPr>
              <a:t> P15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16388" name="AutoShape 4">
            <a:extLst>
              <a:ext uri="{FF2B5EF4-FFF2-40B4-BE49-F238E27FC236}">
                <a16:creationId xmlns:a16="http://schemas.microsoft.com/office/drawing/2014/main" id="{BBAF0284-2BE0-4D06-92A7-AA6513BCD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3" y="2655888"/>
            <a:ext cx="1643062" cy="714375"/>
          </a:xfrm>
          <a:prstGeom prst="wedgeRoundRectCallout">
            <a:avLst>
              <a:gd name="adj1" fmla="val 53833"/>
              <a:gd name="adj2" fmla="val 167671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Bookman Old Style" panose="02050604050505020204" pitchFamily="18" charset="0"/>
              </a:rPr>
              <a:t>阻抗频率特性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389" name="AutoShape 7">
            <a:extLst>
              <a:ext uri="{FF2B5EF4-FFF2-40B4-BE49-F238E27FC236}">
                <a16:creationId xmlns:a16="http://schemas.microsoft.com/office/drawing/2014/main" id="{4904DF37-F375-4194-82FB-591CC6F89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438" y="2606675"/>
            <a:ext cx="1554162" cy="936625"/>
          </a:xfrm>
          <a:prstGeom prst="wedgeRoundRectCallout">
            <a:avLst>
              <a:gd name="adj1" fmla="val 89148"/>
              <a:gd name="adj2" fmla="val 18263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Bookman Old Style" panose="02050604050505020204" pitchFamily="18" charset="0"/>
              </a:rPr>
              <a:t>相位频率特性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390" name="AutoShape 9">
            <a:extLst>
              <a:ext uri="{FF2B5EF4-FFF2-40B4-BE49-F238E27FC236}">
                <a16:creationId xmlns:a16="http://schemas.microsoft.com/office/drawing/2014/main" id="{22EC1DB7-F23A-402C-AABD-FFB98A1D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438" y="3013075"/>
            <a:ext cx="1554162" cy="576263"/>
          </a:xfrm>
          <a:prstGeom prst="wedgeRoundRectCallout">
            <a:avLst>
              <a:gd name="adj1" fmla="val -71838"/>
              <a:gd name="adj2" fmla="val 247963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  <a:latin typeface="Bookman Old Style" panose="02050604050505020204" pitchFamily="18" charset="0"/>
              </a:rPr>
              <a:t>阻抗模值</a:t>
            </a:r>
          </a:p>
        </p:txBody>
      </p:sp>
      <p:sp>
        <p:nvSpPr>
          <p:cNvPr id="7178" name="Text Box 8">
            <a:extLst>
              <a:ext uri="{FF2B5EF4-FFF2-40B4-BE49-F238E27FC236}">
                <a16:creationId xmlns:a16="http://schemas.microsoft.com/office/drawing/2014/main" id="{3C539AFA-9B9C-402D-963C-DB44D040B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6165850"/>
            <a:ext cx="3161084" cy="523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  <a:hlinkClick r:id="rId3" action="ppaction://hlinkpres?slideindex=1&amp;slidetitle="/>
              </a:rPr>
              <a:t>曲线的绘制？？？</a:t>
            </a:r>
            <a:endParaRPr lang="en-US" altLang="zh-CN" dirty="0">
              <a:solidFill>
                <a:srgbClr val="CC3300"/>
              </a:solidFill>
              <a:latin typeface="+mn-lt"/>
              <a:ea typeface="仿宋_GB2312" pitchFamily="49" charset="-122"/>
            </a:endParaRPr>
          </a:p>
        </p:txBody>
      </p:sp>
      <p:grpSp>
        <p:nvGrpSpPr>
          <p:cNvPr id="16392" name="组合 3">
            <a:extLst>
              <a:ext uri="{FF2B5EF4-FFF2-40B4-BE49-F238E27FC236}">
                <a16:creationId xmlns:a16="http://schemas.microsoft.com/office/drawing/2014/main" id="{BDCFE797-7C63-487A-993E-4697D0E43841}"/>
              </a:ext>
            </a:extLst>
          </p:cNvPr>
          <p:cNvGrpSpPr>
            <a:grpSpLocks/>
          </p:cNvGrpSpPr>
          <p:nvPr/>
        </p:nvGrpSpPr>
        <p:grpSpPr bwMode="auto">
          <a:xfrm>
            <a:off x="3718000" y="740043"/>
            <a:ext cx="3014241" cy="2482850"/>
            <a:chOff x="3501415" y="1162050"/>
            <a:chExt cx="3014050" cy="2482533"/>
          </a:xfrm>
        </p:grpSpPr>
        <p:pic>
          <p:nvPicPr>
            <p:cNvPr id="16394" name="图片 2">
              <a:extLst>
                <a:ext uri="{FF2B5EF4-FFF2-40B4-BE49-F238E27FC236}">
                  <a16:creationId xmlns:a16="http://schemas.microsoft.com/office/drawing/2014/main" id="{63CF301C-FEC5-4101-9E20-989EB6265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415" y="1162050"/>
              <a:ext cx="2482533" cy="248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5CC8D6AA-BCF8-4425-8D68-6D10ECA6D7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389" y="2822363"/>
              <a:ext cx="1584076" cy="52315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dirty="0">
                  <a:solidFill>
                    <a:srgbClr val="00B050"/>
                  </a:solidFill>
                  <a:ea typeface="仿宋_GB2312" pitchFamily="49" charset="-122"/>
                </a:rPr>
                <a:t>P14</a:t>
              </a:r>
              <a:r>
                <a:rPr lang="en-US" altLang="zh-CN" sz="2800" dirty="0">
                  <a:solidFill>
                    <a:srgbClr val="00B050"/>
                  </a:solidFill>
                  <a:ea typeface="仿宋_GB2312" pitchFamily="49" charset="-122"/>
                </a:rPr>
                <a:t>  </a:t>
              </a:r>
              <a:r>
                <a:rPr lang="en-US" altLang="zh-CN" dirty="0">
                  <a:solidFill>
                    <a:srgbClr val="FF0000"/>
                  </a:solidFill>
                  <a:latin typeface="+mn-lt"/>
                  <a:ea typeface="仿宋_GB2312" pitchFamily="49" charset="-122"/>
                </a:rPr>
                <a:t>P15</a:t>
              </a:r>
            </a:p>
          </p:txBody>
        </p:sp>
      </p:grpSp>
      <p:sp>
        <p:nvSpPr>
          <p:cNvPr id="17" name="Text Box 8">
            <a:extLst>
              <a:ext uri="{FF2B5EF4-FFF2-40B4-BE49-F238E27FC236}">
                <a16:creationId xmlns:a16="http://schemas.microsoft.com/office/drawing/2014/main" id="{11512EE6-E274-4090-BB43-4CF9DFFE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8" y="5670550"/>
            <a:ext cx="2151062" cy="523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00B050"/>
                </a:solidFill>
                <a:ea typeface="仿宋_GB2312" pitchFamily="49" charset="-122"/>
              </a:rPr>
              <a:t>P15</a:t>
            </a:r>
            <a:r>
              <a:rPr lang="en-US" altLang="zh-CN" sz="2800" dirty="0">
                <a:solidFill>
                  <a:srgbClr val="00B050"/>
                </a:solidFill>
                <a:ea typeface="仿宋_GB2312" pitchFamily="49" charset="-122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P16</a:t>
            </a:r>
          </a:p>
        </p:txBody>
      </p:sp>
      <p:sp>
        <p:nvSpPr>
          <p:cNvPr id="2" name="Text Box 8">
            <a:extLst>
              <a:ext uri="{FF2B5EF4-FFF2-40B4-BE49-F238E27FC236}">
                <a16:creationId xmlns:a16="http://schemas.microsoft.com/office/drawing/2014/main" id="{D6A1C2A0-19F0-4766-A4F4-33AFD3C97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916" y="6146800"/>
            <a:ext cx="3161084" cy="523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曲线的绘制？？？</a:t>
            </a:r>
            <a:endParaRPr lang="en-US" altLang="zh-CN" dirty="0">
              <a:solidFill>
                <a:srgbClr val="CC3300"/>
              </a:solidFill>
              <a:latin typeface="+mn-lt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0711DE7-FF50-4C48-BDC1-E15058CF702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701088" cy="381000"/>
          </a:xfrm>
        </p:spPr>
        <p:txBody>
          <a:bodyPr/>
          <a:lstStyle/>
          <a:p>
            <a:pPr algn="l" eaLnBrk="1" hangingPunct="1"/>
            <a:r>
              <a:rPr lang="en-US" altLang="zh-CN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串联谐振电路  </a:t>
            </a:r>
            <a:r>
              <a:rPr lang="en-US" altLang="zh-CN" sz="3200" b="1" dirty="0">
                <a:solidFill>
                  <a:srgbClr val="0000FF"/>
                </a:solidFill>
              </a:rPr>
              <a:t>Series-resonant circuits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8203" name="Text Box 18">
            <a:extLst>
              <a:ext uri="{FF2B5EF4-FFF2-40B4-BE49-F238E27FC236}">
                <a16:creationId xmlns:a16="http://schemas.microsoft.com/office/drawing/2014/main" id="{BD824050-842E-49D5-AE9F-9B59B7505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658813"/>
            <a:ext cx="3571875" cy="523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(1)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阻抗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（</a:t>
            </a:r>
            <a:r>
              <a:rPr lang="en-US" sz="2400" b="0" dirty="0">
                <a:solidFill>
                  <a:srgbClr val="660033"/>
                </a:solidFill>
              </a:rPr>
              <a:t> impedance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）</a:t>
            </a: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：</a:t>
            </a:r>
          </a:p>
        </p:txBody>
      </p:sp>
      <p:sp>
        <p:nvSpPr>
          <p:cNvPr id="8204" name="Text Box 19">
            <a:extLst>
              <a:ext uri="{FF2B5EF4-FFF2-40B4-BE49-F238E27FC236}">
                <a16:creationId xmlns:a16="http://schemas.microsoft.com/office/drawing/2014/main" id="{BC66E77A-42F0-4FF2-85E2-5F53AED8B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2974975"/>
            <a:ext cx="2928937" cy="10156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(2)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谐振频率：</a:t>
            </a:r>
            <a:endParaRPr lang="en-US" altLang="zh-CN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resonance frequency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8205" name="Text Box 20">
            <a:extLst>
              <a:ext uri="{FF2B5EF4-FFF2-40B4-BE49-F238E27FC236}">
                <a16:creationId xmlns:a16="http://schemas.microsoft.com/office/drawing/2014/main" id="{C0CCB381-A24F-417B-A96C-EAC8E2872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3892550"/>
            <a:ext cx="7000875" cy="930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(3) 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若在串联振荡回路两端加一恒压信号源</a:t>
            </a:r>
            <a:r>
              <a:rPr lang="en-US" altLang="zh-CN" sz="20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V</a:t>
            </a:r>
            <a:r>
              <a:rPr lang="en-US" altLang="zh-CN" sz="2000" i="1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s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, 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则发生串联谐振时因阻抗最小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, 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流过电路的电流最大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, 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称为谐振电流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, 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其值为：</a:t>
            </a:r>
            <a:endParaRPr lang="zh-CN" altLang="en-US" sz="2000" i="1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8206" name="Text Box 21">
            <a:extLst>
              <a:ext uri="{FF2B5EF4-FFF2-40B4-BE49-F238E27FC236}">
                <a16:creationId xmlns:a16="http://schemas.microsoft.com/office/drawing/2014/main" id="{479682E4-C115-4572-AFC6-38C817048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" y="4725923"/>
            <a:ext cx="6000750" cy="202895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(4)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特性阻抗</a:t>
            </a:r>
            <a:r>
              <a:rPr lang="zh-CN" altLang="en-US" sz="2400" i="1" dirty="0">
                <a:solidFill>
                  <a:srgbClr val="FF0000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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：</a:t>
            </a:r>
            <a:endParaRPr lang="en-US" altLang="zh-CN" sz="2400" i="1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回路特性阻抗是指回路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发生谐振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时所对应的回路感抗或回路容抗。</a:t>
            </a:r>
            <a:endParaRPr lang="en-US" altLang="zh-CN" sz="2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特性阻抗只有在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谐振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时（</a:t>
            </a:r>
            <a:r>
              <a:rPr lang="zh-CN" altLang="en-US" sz="2400" i="1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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=</a:t>
            </a:r>
            <a:r>
              <a:rPr lang="zh-CN" altLang="en-US" sz="2400" i="1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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）才有意义。</a:t>
            </a:r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778F528E-C2A2-4482-9B73-F51DC5075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1347788"/>
            <a:ext cx="3571875" cy="523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则谐振的条件为</a:t>
            </a: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：</a:t>
            </a:r>
          </a:p>
        </p:txBody>
      </p:sp>
      <p:cxnSp>
        <p:nvCxnSpPr>
          <p:cNvPr id="17422" name="直接箭头连接符 14">
            <a:extLst>
              <a:ext uri="{FF2B5EF4-FFF2-40B4-BE49-F238E27FC236}">
                <a16:creationId xmlns:a16="http://schemas.microsoft.com/office/drawing/2014/main" id="{710EAA23-2FDE-49CA-B0F0-78CD304F5E8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10315" y="3730100"/>
            <a:ext cx="293462" cy="757064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3" name="直接箭头连接符 15">
            <a:extLst>
              <a:ext uri="{FF2B5EF4-FFF2-40B4-BE49-F238E27FC236}">
                <a16:creationId xmlns:a16="http://schemas.microsoft.com/office/drawing/2014/main" id="{731985A7-ACDE-477D-AB56-D09D750E3CC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784164" y="3840777"/>
            <a:ext cx="571500" cy="28575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 Box 18">
            <a:extLst>
              <a:ext uri="{FF2B5EF4-FFF2-40B4-BE49-F238E27FC236}">
                <a16:creationId xmlns:a16="http://schemas.microsoft.com/office/drawing/2014/main" id="{A3B057C5-3EE5-4D99-9FB9-3A50BD87C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1439863"/>
            <a:ext cx="5864225" cy="1631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回路的阻抗关系</a:t>
            </a:r>
            <a:r>
              <a:rPr lang="zh-CN" altLang="en-US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：</a:t>
            </a:r>
            <a:r>
              <a:rPr lang="zh-CN" altLang="en-US" sz="2400" i="1" dirty="0">
                <a:solidFill>
                  <a:srgbClr val="660033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&gt;1/(</a:t>
            </a:r>
            <a:r>
              <a:rPr lang="zh-CN" altLang="en-US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C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)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感性</a:t>
            </a:r>
            <a:endParaRPr lang="en-US" altLang="zh-CN" sz="2400" dirty="0">
              <a:solidFill>
                <a:srgbClr val="660033"/>
              </a:solidFill>
              <a:latin typeface="+mn-lt"/>
              <a:ea typeface="仿宋_GB2312" pitchFamily="49" charset="-122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                                 </a:t>
            </a:r>
            <a:r>
              <a:rPr lang="en-US" altLang="zh-CN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 sz="2400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&lt;1/(</a:t>
            </a:r>
            <a:r>
              <a:rPr lang="zh-CN" altLang="en-US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C</a:t>
            </a:r>
            <a:r>
              <a:rPr lang="en-US" altLang="zh-CN" sz="2400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) </a:t>
            </a:r>
            <a:r>
              <a:rPr lang="zh-CN" altLang="en-US" sz="240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容性</a:t>
            </a:r>
            <a:endParaRPr lang="en-US" altLang="zh-CN" sz="2400" dirty="0">
              <a:solidFill>
                <a:srgbClr val="660033"/>
              </a:solidFill>
              <a:ea typeface="仿宋_GB2312" pitchFamily="49" charset="-122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                                  </a:t>
            </a:r>
            <a:r>
              <a:rPr lang="en-US" altLang="zh-CN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 sz="2400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=1/(</a:t>
            </a:r>
            <a:r>
              <a:rPr lang="zh-CN" altLang="en-US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400" i="1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C</a:t>
            </a:r>
            <a:r>
              <a:rPr lang="en-US" altLang="zh-CN" sz="2400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) </a:t>
            </a:r>
            <a:r>
              <a:rPr lang="zh-CN" altLang="en-US" sz="2400" dirty="0">
                <a:solidFill>
                  <a:srgbClr val="660033"/>
                </a:solidFill>
                <a:ea typeface="仿宋_GB2312" pitchFamily="49" charset="-122"/>
                <a:sym typeface="Symbol" panose="05050102010706020507" pitchFamily="18" charset="2"/>
              </a:rPr>
              <a:t>纯阻  谐振</a:t>
            </a:r>
            <a:endParaRPr lang="zh-CN" altLang="en-US" sz="2400" dirty="0">
              <a:solidFill>
                <a:srgbClr val="660033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DED2C88-CD85-43BF-9DAB-82533806B38D}"/>
                  </a:ext>
                </a:extLst>
              </p:cNvPr>
              <p:cNvSpPr txBox="1"/>
              <p:nvPr/>
            </p:nvSpPr>
            <p:spPr>
              <a:xfrm>
                <a:off x="3948656" y="731034"/>
                <a:ext cx="4288675" cy="658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b="0" i="1" dirty="0">
                    <a:solidFill>
                      <a:srgbClr val="660033"/>
                    </a:solidFill>
                    <a:ea typeface="仿宋_GB2312" pitchFamily="49" charset="-122"/>
                  </a:rPr>
                  <a:t>Z</a:t>
                </a:r>
                <a:r>
                  <a:rPr lang="en-US" altLang="zh-CN" sz="2400" b="0" dirty="0">
                    <a:solidFill>
                      <a:srgbClr val="660033"/>
                    </a:solidFill>
                    <a:ea typeface="仿宋_GB2312" pitchFamily="49" charset="-122"/>
                  </a:rPr>
                  <a:t>=</a:t>
                </a:r>
                <a:r>
                  <a:rPr lang="en-US" altLang="zh-CN" sz="2400" b="0" i="1" dirty="0">
                    <a:solidFill>
                      <a:srgbClr val="660033"/>
                    </a:solidFill>
                    <a:ea typeface="仿宋_GB2312" pitchFamily="49" charset="-122"/>
                  </a:rPr>
                  <a:t>R</a:t>
                </a:r>
                <a:r>
                  <a:rPr lang="en-US" altLang="zh-CN" sz="2400" b="0" dirty="0">
                    <a:solidFill>
                      <a:srgbClr val="660033"/>
                    </a:solidFill>
                    <a:ea typeface="仿宋_GB2312" pitchFamily="49" charset="-122"/>
                  </a:rPr>
                  <a:t>+j</a:t>
                </a:r>
                <a:r>
                  <a:rPr lang="en-US" altLang="zh-CN" sz="2400" b="0" i="1" dirty="0">
                    <a:solidFill>
                      <a:srgbClr val="660033"/>
                    </a:solidFill>
                    <a:ea typeface="仿宋_GB2312" pitchFamily="49" charset="-122"/>
                    <a:sym typeface="Symbol" panose="05050102010706020507" pitchFamily="18" charset="2"/>
                  </a:rPr>
                  <a:t>L</a:t>
                </a:r>
                <a:r>
                  <a:rPr lang="en-US" altLang="zh-CN" sz="2400" b="0" dirty="0">
                    <a:solidFill>
                      <a:srgbClr val="660033"/>
                    </a:solidFill>
                    <a:ea typeface="仿宋_GB2312" pitchFamily="49" charset="-122"/>
                    <a:sym typeface="Symbol" panose="05050102010706020507" pitchFamily="18" charset="2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33"/>
                            </a:solidFill>
                            <a:ea typeface="仿宋_GB2312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33"/>
                            </a:solidFill>
                            <a:ea typeface="仿宋_GB2312" pitchFamily="49" charset="-122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ea typeface="仿宋_GB2312" pitchFamily="49" charset="-122"/>
                          </a:rPr>
                          <m:t>C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ea typeface="仿宋_GB2312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33"/>
                        </a:solidFill>
                        <a:ea typeface="仿宋_GB2312" pitchFamily="49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33"/>
                        </a:solidFill>
                        <a:ea typeface="仿宋_GB2312" pitchFamily="49" charset="-122"/>
                      </a:rPr>
                      <m:t>j</m:t>
                    </m:r>
                    <m:d>
                      <m:dPr>
                        <m:ctrlPr>
                          <a:rPr lang="zh-CN" altLang="en-US" sz="2400" b="0" i="1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dirty="0" smtClean="0">
                            <a:solidFill>
                              <a:srgbClr val="660033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</m:t>
                        </m:r>
                        <m:f>
                          <m:fPr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  <a:sym typeface="Symbol" panose="05050102010706020507" pitchFamily="18" charset="2"/>
                              </a:rPr>
                              <m:t>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</a:rPr>
                              <m:t>C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2400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DED2C88-CD85-43BF-9DAB-82533806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656" y="731034"/>
                <a:ext cx="4288675" cy="658194"/>
              </a:xfrm>
              <a:prstGeom prst="rect">
                <a:avLst/>
              </a:prstGeom>
              <a:blipFill>
                <a:blip r:embed="rId2"/>
                <a:stretch>
                  <a:fillRect l="-4410" b="-4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62CECD0-27B5-476F-AA79-1B51F1CFC46F}"/>
                  </a:ext>
                </a:extLst>
              </p:cNvPr>
              <p:cNvSpPr txBox="1"/>
              <p:nvPr/>
            </p:nvSpPr>
            <p:spPr>
              <a:xfrm>
                <a:off x="1578826" y="1885885"/>
                <a:ext cx="1284519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CN" b="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002060"/>
                              </a:solidFill>
                              <a:ea typeface="仿宋_GB2312" pitchFamily="49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002060"/>
                              </a:solidFill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002060"/>
                              </a:solidFill>
                              <a:ea typeface="仿宋_GB2312" pitchFamily="49" charset="-122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62CECD0-27B5-476F-AA79-1B51F1CFC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826" y="1885885"/>
                <a:ext cx="1284519" cy="812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1AD592F-E8C0-4632-B188-910584EAAEF2}"/>
                  </a:ext>
                </a:extLst>
              </p:cNvPr>
              <p:cNvSpPr txBox="1"/>
              <p:nvPr/>
            </p:nvSpPr>
            <p:spPr>
              <a:xfrm>
                <a:off x="2554941" y="2760924"/>
                <a:ext cx="1393715" cy="890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b="0" i="0" baseline="-2500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b="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002060"/>
                              </a:solidFill>
                              <a:ea typeface="仿宋_GB2312" pitchFamily="49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仿宋_GB2312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002060"/>
                                  </a:solidFill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002060"/>
                                  </a:solidFill>
                                  <a:ea typeface="仿宋_GB2312" pitchFamily="49" charset="-122"/>
                                </a:rPr>
                                <m:t>C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AD592F-E8C0-4632-B188-910584EA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41" y="2760924"/>
                <a:ext cx="1393715" cy="890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1729130-9C70-4F0F-846D-97CBCFB64819}"/>
                  </a:ext>
                </a:extLst>
              </p:cNvPr>
              <p:cNvSpPr txBox="1"/>
              <p:nvPr/>
            </p:nvSpPr>
            <p:spPr>
              <a:xfrm>
                <a:off x="4481210" y="2777349"/>
                <a:ext cx="1646669" cy="890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b="0" i="0" baseline="-2500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b="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002060"/>
                              </a:solidFill>
                              <a:ea typeface="仿宋_GB2312" pitchFamily="49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ea typeface="仿宋_GB2312" pitchFamily="49" charset="-122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</a:rPr>
                            <m:t>π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仿宋_GB2312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002060"/>
                                  </a:solidFill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002060"/>
                                  </a:solidFill>
                                  <a:ea typeface="仿宋_GB2312" pitchFamily="49" charset="-122"/>
                                </a:rPr>
                                <m:t>C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729130-9C70-4F0F-846D-97CBCFB64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10" y="2777349"/>
                <a:ext cx="1646669" cy="890500"/>
              </a:xfrm>
              <a:prstGeom prst="rect">
                <a:avLst/>
              </a:prstGeom>
              <a:blipFill>
                <a:blip r:embed="rId5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3CF4A04-F39C-4E6B-B0FA-141E99E1E718}"/>
                  </a:ext>
                </a:extLst>
              </p:cNvPr>
              <p:cNvSpPr txBox="1"/>
              <p:nvPr/>
            </p:nvSpPr>
            <p:spPr>
              <a:xfrm>
                <a:off x="7286626" y="4244450"/>
                <a:ext cx="774250" cy="687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1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400" b="0" i="0" baseline="-2500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 smtClean="0">
                              <a:solidFill>
                                <a:srgbClr val="002060"/>
                              </a:solidFill>
                              <a:ea typeface="仿宋_GB2312" pitchFamily="49" charset="-122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altLang="zh-CN" sz="2400" b="0" i="0" baseline="-25000" dirty="0" smtClean="0">
                              <a:solidFill>
                                <a:srgbClr val="002060"/>
                              </a:solidFill>
                              <a:ea typeface="仿宋_GB2312" pitchFamily="49" charset="-122"/>
                            </a:rPr>
                            <m:t>s</m:t>
                          </m:r>
                        </m:num>
                        <m:den>
                          <m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CF4A04-F39C-4E6B-B0FA-141E99E1E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26" y="4244450"/>
                <a:ext cx="774250" cy="6876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3372DCB-8126-4D0B-BD99-45F9E8CAE7A7}"/>
                  </a:ext>
                </a:extLst>
              </p:cNvPr>
              <p:cNvSpPr txBox="1"/>
              <p:nvPr/>
            </p:nvSpPr>
            <p:spPr>
              <a:xfrm>
                <a:off x="6092993" y="5048448"/>
                <a:ext cx="2565510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1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</m:t>
                      </m:r>
                      <m:r>
                        <m:rPr>
                          <m:nor/>
                        </m:rPr>
                        <a:rPr lang="en-US" altLang="zh-CN" sz="2400" b="0" i="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0" i="1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sz="2400" b="0" baseline="-2500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2400" b="0" i="1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002060"/>
                          </a:solidFill>
                          <a:ea typeface="仿宋_GB2312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dirty="0">
                              <a:solidFill>
                                <a:srgbClr val="002060"/>
                              </a:solidFill>
                              <a:ea typeface="仿宋_GB2312" pitchFamily="49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2060"/>
                              </a:solidFill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2060"/>
                              </a:solidFill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2060"/>
                              </a:solidFill>
                              <a:ea typeface="仿宋_GB2312" pitchFamily="49" charset="-122"/>
                            </a:rPr>
                            <m:t>C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2060"/>
                                  </a:solidFill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L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2060"/>
                                  </a:solidFill>
                                  <a:ea typeface="仿宋_GB2312" pitchFamily="49" charset="-122"/>
                                </a:rPr>
                                <m:t>C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4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3372DCB-8126-4D0B-BD99-45F9E8CAE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93" y="5048448"/>
                <a:ext cx="256551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">
            <a:extLst>
              <a:ext uri="{FF2B5EF4-FFF2-40B4-BE49-F238E27FC236}">
                <a16:creationId xmlns:a16="http://schemas.microsoft.com/office/drawing/2014/main" id="{B15C3389-014B-4971-9610-65B753F9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95" y="461188"/>
            <a:ext cx="3887787" cy="24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>
            <a:extLst>
              <a:ext uri="{FF2B5EF4-FFF2-40B4-BE49-F238E27FC236}">
                <a16:creationId xmlns:a16="http://schemas.microsoft.com/office/drawing/2014/main" id="{DE8F7D40-DCF1-4433-A1CA-5DC35744B3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367736" cy="381000"/>
          </a:xfrm>
        </p:spPr>
        <p:txBody>
          <a:bodyPr/>
          <a:lstStyle/>
          <a:p>
            <a:pPr algn="l" eaLnBrk="1" hangingPunct="1"/>
            <a:r>
              <a:rPr lang="en-US" altLang="zh-CN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串联谐振电路 </a:t>
            </a:r>
            <a:r>
              <a:rPr lang="en-US" altLang="zh-CN" sz="3600" b="1" dirty="0">
                <a:solidFill>
                  <a:srgbClr val="00B050"/>
                </a:solidFill>
                <a:ea typeface="仿宋_GB2312" pitchFamily="49" charset="-122"/>
              </a:rPr>
              <a:t>P14</a:t>
            </a:r>
            <a:r>
              <a:rPr lang="en-US" altLang="zh-CN" sz="3600" dirty="0">
                <a:solidFill>
                  <a:srgbClr val="00B050"/>
                </a:solidFill>
                <a:ea typeface="仿宋_GB2312" pitchFamily="49" charset="-122"/>
              </a:rPr>
              <a:t>    </a:t>
            </a:r>
            <a:r>
              <a:rPr lang="en-US" altLang="zh-CN" sz="3600" b="1" dirty="0">
                <a:solidFill>
                  <a:srgbClr val="0000FF"/>
                </a:solidFill>
              </a:rPr>
              <a:t>P15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8207" name="Text Box 22">
            <a:extLst>
              <a:ext uri="{FF2B5EF4-FFF2-40B4-BE49-F238E27FC236}">
                <a16:creationId xmlns:a16="http://schemas.microsoft.com/office/drawing/2014/main" id="{7D432D1A-8283-4FED-B5F4-3EC4FCA4D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757238"/>
            <a:ext cx="393935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(5)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各元件两端电压关系：</a:t>
            </a:r>
          </a:p>
        </p:txBody>
      </p:sp>
      <p:sp>
        <p:nvSpPr>
          <p:cNvPr id="16" name="Text Box 22">
            <a:extLst>
              <a:ext uri="{FF2B5EF4-FFF2-40B4-BE49-F238E27FC236}">
                <a16:creationId xmlns:a16="http://schemas.microsoft.com/office/drawing/2014/main" id="{20F7E949-8C5F-4873-BAAC-E7C7808FB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3" y="2671503"/>
            <a:ext cx="22860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电感两端电压：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F57954E2-7601-4C72-A54C-544BE0F8E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8" y="4684688"/>
            <a:ext cx="3000375" cy="4619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损耗电阻两端电压：</a:t>
            </a:r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F8B46872-C5BB-4AE8-B795-B5526D19C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" y="3617653"/>
            <a:ext cx="22860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电容两端电压：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A9218E7A-34FE-4C4A-A07B-EDFACB4E7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550" y="2720715"/>
            <a:ext cx="2714625" cy="4619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相位比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V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s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超前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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/2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3E861D23-D3CA-493B-865E-081851692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3617653"/>
            <a:ext cx="2500312" cy="4619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相位比</a:t>
            </a:r>
            <a:r>
              <a:rPr lang="en-US" altLang="zh-CN" sz="2400" i="1" dirty="0">
                <a:solidFill>
                  <a:srgbClr val="0000FF"/>
                </a:solidFill>
                <a:ea typeface="仿宋_GB2312" pitchFamily="49" charset="-122"/>
              </a:rPr>
              <a:t>V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itchFamily="49" charset="-122"/>
              </a:rPr>
              <a:t>s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滞后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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/2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96E43755-49FD-455E-BC11-81AB830FA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515185"/>
            <a:ext cx="8421687" cy="8302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结论：电感、电容两端建立的电压是外加电动势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V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s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的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Q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倍，相位分别超前或滞后</a:t>
            </a: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  <a:sym typeface="Symbol"/>
              </a:rPr>
              <a:t></a:t>
            </a:r>
            <a:r>
              <a:rPr lang="en-US" altLang="zh-CN" sz="2400" dirty="0">
                <a:solidFill>
                  <a:srgbClr val="0000FF"/>
                </a:solidFill>
                <a:ea typeface="仿宋_GB2312" pitchFamily="49" charset="-122"/>
                <a:sym typeface="Symbol"/>
              </a:rPr>
              <a:t>/2</a:t>
            </a: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  <a:sym typeface="Symbol"/>
              </a:rPr>
              <a:t>，所以，</a:t>
            </a:r>
            <a:r>
              <a:rPr lang="zh-CN" altLang="en-US" sz="2400" dirty="0">
                <a:solidFill>
                  <a:srgbClr val="CC3300"/>
                </a:solidFill>
                <a:ea typeface="仿宋_GB2312" pitchFamily="49" charset="-122"/>
                <a:sym typeface="Symbol"/>
              </a:rPr>
              <a:t>串联振荡又称为电压谐振</a:t>
            </a:r>
            <a:endParaRPr lang="zh-CN" altLang="en-US" sz="2400" dirty="0">
              <a:solidFill>
                <a:srgbClr val="CC330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3FB51214-3C5A-4CEA-9983-FDE8250D0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494" y="1254918"/>
            <a:ext cx="1575866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B050"/>
                </a:solidFill>
                <a:ea typeface="仿宋_GB2312" pitchFamily="49" charset="-122"/>
              </a:rPr>
              <a:t>P18   </a:t>
            </a:r>
            <a:r>
              <a:rPr lang="en-US" altLang="zh-CN" sz="2400" dirty="0">
                <a:solidFill>
                  <a:srgbClr val="0000FF"/>
                </a:solidFill>
                <a:latin typeface="Bookman Old Style" panose="02050604050505020204" pitchFamily="18" charset="0"/>
              </a:rPr>
              <a:t>P19</a:t>
            </a:r>
            <a:endParaRPr lang="en-US" altLang="zh-CN" sz="2400" i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8444" name="Object 10">
            <a:extLst>
              <a:ext uri="{FF2B5EF4-FFF2-40B4-BE49-F238E27FC236}">
                <a16:creationId xmlns:a16="http://schemas.microsoft.com/office/drawing/2014/main" id="{1F2632F4-C3CE-4AC2-80A4-1E66A9F2D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84472"/>
              </p:ext>
            </p:extLst>
          </p:nvPr>
        </p:nvGraphicFramePr>
        <p:xfrm>
          <a:off x="2214563" y="2581015"/>
          <a:ext cx="361632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40" name="Equation" r:id="rId4" imgW="2108200" imgH="431800" progId="Equation.DSMT4">
                  <p:embed/>
                </p:oleObj>
              </mc:Choice>
              <mc:Fallback>
                <p:oleObj name="Equation" r:id="rId4" imgW="2108200" imgH="431800" progId="Equation.DSMT4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2581015"/>
                        <a:ext cx="3616325" cy="7223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>
            <a:extLst>
              <a:ext uri="{FF2B5EF4-FFF2-40B4-BE49-F238E27FC236}">
                <a16:creationId xmlns:a16="http://schemas.microsoft.com/office/drawing/2014/main" id="{11841892-3EE6-4099-8C08-43211ECACD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305481"/>
              </p:ext>
            </p:extLst>
          </p:nvPr>
        </p:nvGraphicFramePr>
        <p:xfrm>
          <a:off x="2817813" y="4546575"/>
          <a:ext cx="292576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41" name="Equation" r:id="rId6" imgW="1854200" imgH="431800" progId="">
                  <p:embed/>
                </p:oleObj>
              </mc:Choice>
              <mc:Fallback>
                <p:oleObj name="Equation" r:id="rId6" imgW="1854200" imgH="431800" progId="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13" y="4546575"/>
                        <a:ext cx="2925762" cy="682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2">
            <a:extLst>
              <a:ext uri="{FF2B5EF4-FFF2-40B4-BE49-F238E27FC236}">
                <a16:creationId xmlns:a16="http://schemas.microsoft.com/office/drawing/2014/main" id="{2134254A-54FE-4BFC-AE36-631B1C5AD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75" y="4657700"/>
            <a:ext cx="1936750" cy="4619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相位同</a:t>
            </a:r>
            <a:r>
              <a:rPr lang="en-US" altLang="zh-CN" sz="2400" i="1" dirty="0">
                <a:solidFill>
                  <a:srgbClr val="0000FF"/>
                </a:solidFill>
                <a:ea typeface="仿宋_GB2312" pitchFamily="49" charset="-122"/>
              </a:rPr>
              <a:t>V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itchFamily="49" charset="-122"/>
              </a:rPr>
              <a:t>s</a:t>
            </a:r>
            <a:endParaRPr lang="zh-CN" altLang="en-US" sz="2400" baseline="-25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graphicFrame>
        <p:nvGraphicFramePr>
          <p:cNvPr id="18447" name="Object 15">
            <a:extLst>
              <a:ext uri="{FF2B5EF4-FFF2-40B4-BE49-F238E27FC236}">
                <a16:creationId xmlns:a16="http://schemas.microsoft.com/office/drawing/2014/main" id="{37136C6A-D49E-490C-89AF-CDDF41A9B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05428"/>
              </p:ext>
            </p:extLst>
          </p:nvPr>
        </p:nvGraphicFramePr>
        <p:xfrm>
          <a:off x="2312988" y="3519228"/>
          <a:ext cx="3690937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42" name="Equation" r:id="rId8" imgW="2578100" imgH="469900" progId="">
                  <p:embed/>
                </p:oleObj>
              </mc:Choice>
              <mc:Fallback>
                <p:oleObj name="Equation" r:id="rId8" imgW="2578100" imgH="469900" progId="">
                  <p:embed/>
                  <p:pic>
                    <p:nvPicPr>
                      <p:cNvPr id="0" name="Picture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988" y="3519228"/>
                        <a:ext cx="3690937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2">
            <a:extLst>
              <a:ext uri="{FF2B5EF4-FFF2-40B4-BE49-F238E27FC236}">
                <a16:creationId xmlns:a16="http://schemas.microsoft.com/office/drawing/2014/main" id="{8672F258-41E5-478F-87F0-6CFAB98D6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1412875"/>
            <a:ext cx="4187825" cy="4619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设空载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即：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s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=0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； 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L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=0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D7A93B4-3BF9-4DFF-9451-17E10388BC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3600" b="1" dirty="0">
                <a:solidFill>
                  <a:schemeClr val="accent2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 dirty="0">
                <a:solidFill>
                  <a:schemeClr val="accent2"/>
                </a:solidFill>
                <a:ea typeface="仿宋_GB2312" panose="02010609030101010101" pitchFamily="49" charset="-122"/>
              </a:rPr>
              <a:t>串联谐振电路 </a:t>
            </a:r>
            <a:r>
              <a:rPr lang="en-US" altLang="zh-CN" sz="3600" b="1" dirty="0">
                <a:solidFill>
                  <a:srgbClr val="FF0000"/>
                </a:solidFill>
              </a:rPr>
              <a:t>P15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graphicFrame>
        <p:nvGraphicFramePr>
          <p:cNvPr id="19459" name="Object 16">
            <a:extLst>
              <a:ext uri="{FF2B5EF4-FFF2-40B4-BE49-F238E27FC236}">
                <a16:creationId xmlns:a16="http://schemas.microsoft.com/office/drawing/2014/main" id="{EBB15B1C-EB80-44C5-96E8-7CEE91CC0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051085"/>
              </p:ext>
            </p:extLst>
          </p:nvPr>
        </p:nvGraphicFramePr>
        <p:xfrm>
          <a:off x="5436096" y="673048"/>
          <a:ext cx="32988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37" name="公式" r:id="rId3" imgW="1651000" imgH="444500" progId="Equation.3">
                  <p:embed/>
                </p:oleObj>
              </mc:Choice>
              <mc:Fallback>
                <p:oleObj name="公式" r:id="rId3" imgW="1651000" imgH="444500" progId="Equation.3">
                  <p:embed/>
                  <p:pic>
                    <p:nvPicPr>
                      <p:cNvPr id="0" name="Picture 4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673048"/>
                        <a:ext cx="3298825" cy="882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7" name="Rectangle 17">
            <a:extLst>
              <a:ext uri="{FF2B5EF4-FFF2-40B4-BE49-F238E27FC236}">
                <a16:creationId xmlns:a16="http://schemas.microsoft.com/office/drawing/2014/main" id="{E7B32FA8-7BDD-4AFB-BF3D-258E71B97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4375"/>
            <a:ext cx="5292725" cy="15763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(6) </a:t>
            </a:r>
            <a:r>
              <a:rPr lang="zh-CN" altLang="en-US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回路品质因数</a:t>
            </a:r>
            <a:r>
              <a:rPr lang="en-US" altLang="zh-CN" dirty="0"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rPr>
              <a:t>quality factor)</a:t>
            </a:r>
            <a:r>
              <a:rPr lang="en-US" altLang="zh-CN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Q</a:t>
            </a:r>
            <a:r>
              <a:rPr lang="en-US" altLang="zh-CN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: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20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Q</a:t>
            </a:r>
            <a:r>
              <a:rPr lang="zh-CN" altLang="en-US" sz="20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是衡量回路质量优劣的物理量。</a:t>
            </a:r>
            <a:endParaRPr lang="en-US" altLang="zh-CN" sz="2000" dirty="0">
              <a:solidFill>
                <a:schemeClr val="accent2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指回路中储存能量与损耗能量之比。</a:t>
            </a:r>
            <a:endParaRPr lang="en-US" altLang="zh-CN" sz="2000" dirty="0">
              <a:solidFill>
                <a:schemeClr val="accent2"/>
              </a:solidFill>
              <a:latin typeface="+mn-lt"/>
              <a:ea typeface="仿宋_GB2312" pitchFamily="49" charset="-122"/>
            </a:endParaRPr>
          </a:p>
        </p:txBody>
      </p:sp>
      <p:graphicFrame>
        <p:nvGraphicFramePr>
          <p:cNvPr id="19461" name="Object 20">
            <a:extLst>
              <a:ext uri="{FF2B5EF4-FFF2-40B4-BE49-F238E27FC236}">
                <a16:creationId xmlns:a16="http://schemas.microsoft.com/office/drawing/2014/main" id="{0DE32B33-8672-4140-AE82-8E4AAB71A7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375" y="4160838"/>
          <a:ext cx="29781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38" name="公式" r:id="rId5" imgW="1345616" imgH="444307" progId="Equation.3">
                  <p:embed/>
                </p:oleObj>
              </mc:Choice>
              <mc:Fallback>
                <p:oleObj name="公式" r:id="rId5" imgW="1345616" imgH="444307" progId="Equation.3">
                  <p:embed/>
                  <p:pic>
                    <p:nvPicPr>
                      <p:cNvPr id="0" name="Picture 4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4160838"/>
                        <a:ext cx="2978150" cy="908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21">
            <a:extLst>
              <a:ext uri="{FF2B5EF4-FFF2-40B4-BE49-F238E27FC236}">
                <a16:creationId xmlns:a16="http://schemas.microsoft.com/office/drawing/2014/main" id="{EA389A75-1D55-4FB3-AA53-08FA639BFF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772130"/>
              </p:ext>
            </p:extLst>
          </p:nvPr>
        </p:nvGraphicFramePr>
        <p:xfrm>
          <a:off x="1623219" y="5234397"/>
          <a:ext cx="94138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39" name="公式" r:id="rId7" imgW="431613" imgH="228501" progId="Equation.3">
                  <p:embed/>
                </p:oleObj>
              </mc:Choice>
              <mc:Fallback>
                <p:oleObj name="公式" r:id="rId7" imgW="431613" imgH="228501" progId="Equation.3">
                  <p:embed/>
                  <p:pic>
                    <p:nvPicPr>
                      <p:cNvPr id="0" name="Picture 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219" y="5234397"/>
                        <a:ext cx="941388" cy="5286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22">
            <a:extLst>
              <a:ext uri="{FF2B5EF4-FFF2-40B4-BE49-F238E27FC236}">
                <a16:creationId xmlns:a16="http://schemas.microsoft.com/office/drawing/2014/main" id="{4C6D5F6B-DB25-4A26-8C20-6BA182B5A0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431096"/>
              </p:ext>
            </p:extLst>
          </p:nvPr>
        </p:nvGraphicFramePr>
        <p:xfrm>
          <a:off x="2819400" y="5222129"/>
          <a:ext cx="104298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40" name="公式" r:id="rId9" imgW="444114" imgH="215713" progId="Equation.3">
                  <p:embed/>
                </p:oleObj>
              </mc:Choice>
              <mc:Fallback>
                <p:oleObj name="公式" r:id="rId9" imgW="444114" imgH="215713" progId="Equation.3">
                  <p:embed/>
                  <p:pic>
                    <p:nvPicPr>
                      <p:cNvPr id="0" name="Picture 4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222129"/>
                        <a:ext cx="1042988" cy="506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23">
            <a:extLst>
              <a:ext uri="{FF2B5EF4-FFF2-40B4-BE49-F238E27FC236}">
                <a16:creationId xmlns:a16="http://schemas.microsoft.com/office/drawing/2014/main" id="{197130C8-7E84-412E-884B-286180604C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727396"/>
              </p:ext>
            </p:extLst>
          </p:nvPr>
        </p:nvGraphicFramePr>
        <p:xfrm>
          <a:off x="1835696" y="5728541"/>
          <a:ext cx="50609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41" name="公式" r:id="rId11" imgW="2768600" imgH="444500" progId="Equation.3">
                  <p:embed/>
                </p:oleObj>
              </mc:Choice>
              <mc:Fallback>
                <p:oleObj name="公式" r:id="rId11" imgW="2768600" imgH="444500" progId="Equation.3">
                  <p:embed/>
                  <p:pic>
                    <p:nvPicPr>
                      <p:cNvPr id="0" name="Picture 4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728541"/>
                        <a:ext cx="5060950" cy="946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9" name="Text Box 25">
            <a:extLst>
              <a:ext uri="{FF2B5EF4-FFF2-40B4-BE49-F238E27FC236}">
                <a16:creationId xmlns:a16="http://schemas.microsoft.com/office/drawing/2014/main" id="{68F10F9A-ED08-4F31-8001-E1249BC8F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" y="5246688"/>
            <a:ext cx="2087563" cy="5191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有载</a:t>
            </a:r>
            <a:r>
              <a:rPr lang="en-US" altLang="zh-CN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Q</a:t>
            </a:r>
            <a:r>
              <a:rPr lang="zh-CN" altLang="en-US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值</a:t>
            </a:r>
            <a:r>
              <a:rPr lang="en-US" altLang="zh-CN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:</a:t>
            </a:r>
          </a:p>
        </p:txBody>
      </p:sp>
      <p:sp>
        <p:nvSpPr>
          <p:cNvPr id="9230" name="Text Box 26">
            <a:extLst>
              <a:ext uri="{FF2B5EF4-FFF2-40B4-BE49-F238E27FC236}">
                <a16:creationId xmlns:a16="http://schemas.microsoft.com/office/drawing/2014/main" id="{F3273C03-2EB1-4C70-8188-120592253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286000"/>
            <a:ext cx="4357688" cy="14779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空载时</a:t>
            </a:r>
            <a:r>
              <a:rPr lang="en-US" altLang="zh-CN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,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忽略信号源内阻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R</a:t>
            </a:r>
            <a:r>
              <a:rPr lang="en-US" altLang="zh-CN" sz="2400" baseline="-250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s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和负载电阻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R</a:t>
            </a:r>
            <a:r>
              <a:rPr lang="en-US" altLang="zh-CN" sz="2400" baseline="-250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L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的影响，即</a:t>
            </a:r>
            <a:r>
              <a:rPr lang="en-US" altLang="zh-CN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: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i="1" dirty="0">
                <a:solidFill>
                  <a:schemeClr val="accent2"/>
                </a:solidFill>
                <a:ea typeface="仿宋_GB2312" pitchFamily="49" charset="-122"/>
              </a:rPr>
              <a:t>      </a:t>
            </a:r>
            <a:r>
              <a:rPr lang="en-US" altLang="zh-CN" i="1" dirty="0" err="1">
                <a:solidFill>
                  <a:schemeClr val="accent2"/>
                </a:solidFill>
                <a:ea typeface="仿宋_GB2312" pitchFamily="49" charset="-122"/>
              </a:rPr>
              <a:t>R</a:t>
            </a:r>
            <a:r>
              <a:rPr lang="en-US" altLang="zh-CN" baseline="-25000" dirty="0" err="1">
                <a:solidFill>
                  <a:schemeClr val="accent2"/>
                </a:solidFill>
                <a:ea typeface="仿宋_GB2312" pitchFamily="49" charset="-122"/>
              </a:rPr>
              <a:t>s</a:t>
            </a:r>
            <a:r>
              <a:rPr lang="en-US" altLang="zh-CN" dirty="0">
                <a:solidFill>
                  <a:schemeClr val="accent2"/>
                </a:solidFill>
                <a:ea typeface="仿宋_GB2312" pitchFamily="49" charset="-122"/>
              </a:rPr>
              <a:t>=0</a:t>
            </a:r>
            <a:r>
              <a:rPr lang="zh-CN" altLang="en-US" dirty="0">
                <a:solidFill>
                  <a:schemeClr val="accent2"/>
                </a:solidFill>
                <a:ea typeface="仿宋_GB2312" pitchFamily="49" charset="-122"/>
              </a:rPr>
              <a:t>；  </a:t>
            </a:r>
            <a:r>
              <a:rPr lang="en-US" altLang="zh-CN" i="1" dirty="0">
                <a:solidFill>
                  <a:schemeClr val="accent2"/>
                </a:solidFill>
                <a:ea typeface="仿宋_GB2312" pitchFamily="49" charset="-122"/>
              </a:rPr>
              <a:t>R</a:t>
            </a:r>
            <a:r>
              <a:rPr lang="en-US" altLang="zh-CN" baseline="-25000" dirty="0">
                <a:solidFill>
                  <a:schemeClr val="accent2"/>
                </a:solidFill>
                <a:ea typeface="仿宋_GB2312" pitchFamily="49" charset="-122"/>
              </a:rPr>
              <a:t>L</a:t>
            </a:r>
            <a:r>
              <a:rPr lang="en-US" altLang="zh-CN" dirty="0">
                <a:solidFill>
                  <a:schemeClr val="accent2"/>
                </a:solidFill>
                <a:ea typeface="仿宋_GB2312" pitchFamily="49" charset="-122"/>
              </a:rPr>
              <a:t>=0</a:t>
            </a:r>
            <a:endParaRPr lang="en-US" altLang="zh-CN" dirty="0">
              <a:solidFill>
                <a:schemeClr val="accent2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4" name="Text Box 26">
            <a:extLst>
              <a:ext uri="{FF2B5EF4-FFF2-40B4-BE49-F238E27FC236}">
                <a16:creationId xmlns:a16="http://schemas.microsoft.com/office/drawing/2014/main" id="{3396A709-A8AF-482B-A1B1-B90B9EACC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8" y="3722688"/>
            <a:ext cx="3930650" cy="4619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此时的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Q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值为空载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Q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值</a:t>
            </a:r>
            <a:r>
              <a:rPr lang="en-US" altLang="zh-CN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:</a:t>
            </a:r>
          </a:p>
        </p:txBody>
      </p:sp>
      <p:sp>
        <p:nvSpPr>
          <p:cNvPr id="19468" name="Text Box 10">
            <a:extLst>
              <a:ext uri="{FF2B5EF4-FFF2-40B4-BE49-F238E27FC236}">
                <a16:creationId xmlns:a16="http://schemas.microsoft.com/office/drawing/2014/main" id="{5C2C8C01-62D3-44FA-B3C3-43A9B6E3C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6673" y="5970634"/>
            <a:ext cx="1577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2-16</a:t>
            </a:r>
            <a:r>
              <a:rPr lang="zh-CN" altLang="en-US" sz="28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469" name="图片 2">
            <a:extLst>
              <a:ext uri="{FF2B5EF4-FFF2-40B4-BE49-F238E27FC236}">
                <a16:creationId xmlns:a16="http://schemas.microsoft.com/office/drawing/2014/main" id="{80BE9BCB-40AC-4B4E-A969-0D6000EF0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1597025"/>
            <a:ext cx="4040187" cy="327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11">
            <a:extLst>
              <a:ext uri="{FF2B5EF4-FFF2-40B4-BE49-F238E27FC236}">
                <a16:creationId xmlns:a16="http://schemas.microsoft.com/office/drawing/2014/main" id="{81D578E6-178F-4853-9DEA-6FD843EDE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2724945"/>
            <a:ext cx="1575866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B050"/>
                </a:solidFill>
                <a:ea typeface="仿宋_GB2312" pitchFamily="49" charset="-122"/>
              </a:rPr>
              <a:t>P18   </a:t>
            </a:r>
            <a:r>
              <a:rPr lang="en-US" altLang="zh-CN" sz="2400" dirty="0">
                <a:solidFill>
                  <a:srgbClr val="FF0000"/>
                </a:solidFill>
                <a:latin typeface="Bookman Old Style" panose="02050604050505020204" pitchFamily="18" charset="0"/>
              </a:rPr>
              <a:t>P19</a:t>
            </a:r>
            <a:endParaRPr lang="en-US" altLang="zh-CN" sz="2400" i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8">
            <a:extLst>
              <a:ext uri="{FF2B5EF4-FFF2-40B4-BE49-F238E27FC236}">
                <a16:creationId xmlns:a16="http://schemas.microsoft.com/office/drawing/2014/main" id="{B28E26FD-C039-45A9-A073-894CE331A7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637705"/>
              </p:ext>
            </p:extLst>
          </p:nvPr>
        </p:nvGraphicFramePr>
        <p:xfrm>
          <a:off x="2014538" y="4800600"/>
          <a:ext cx="159067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59" name="公式" r:id="rId3" imgW="901309" imgH="583947" progId="Equation.3">
                  <p:embed/>
                </p:oleObj>
              </mc:Choice>
              <mc:Fallback>
                <p:oleObj name="公式" r:id="rId3" imgW="901309" imgH="583947" progId="Equation.3">
                  <p:embed/>
                  <p:pic>
                    <p:nvPicPr>
                      <p:cNvPr id="0" name="Picture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8" y="4800600"/>
                        <a:ext cx="1590675" cy="1031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Rectangle 2">
            <a:extLst>
              <a:ext uri="{FF2B5EF4-FFF2-40B4-BE49-F238E27FC236}">
                <a16:creationId xmlns:a16="http://schemas.microsoft.com/office/drawing/2014/main" id="{0AD4A301-930F-45F1-9E85-6E77E7BBD02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701088" cy="381000"/>
          </a:xfrm>
        </p:spPr>
        <p:txBody>
          <a:bodyPr/>
          <a:lstStyle/>
          <a:p>
            <a:pPr algn="l" eaLnBrk="1" hangingPunct="1"/>
            <a:r>
              <a:rPr lang="en-US" altLang="zh-CN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串联谐振电路 </a:t>
            </a:r>
            <a:r>
              <a:rPr lang="en-US" altLang="zh-CN" sz="3200" b="1" dirty="0">
                <a:solidFill>
                  <a:srgbClr val="0000FF"/>
                </a:solidFill>
              </a:rPr>
              <a:t>Series-resonant circuits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59467C-94A6-4E85-B100-68D8B705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571500"/>
            <a:ext cx="76200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(7)</a:t>
            </a: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 谐振曲线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216416E8-9798-461E-9652-72515F243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163638"/>
            <a:ext cx="753745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>
              <a:lnSpc>
                <a:spcPct val="80000"/>
              </a:lnSpc>
            </a:pPr>
            <a:endParaRPr lang="zh-CN" altLang="en-US" sz="2400">
              <a:solidFill>
                <a:srgbClr val="FFFF00"/>
              </a:solidFill>
            </a:endParaRPr>
          </a:p>
        </p:txBody>
      </p:sp>
      <p:graphicFrame>
        <p:nvGraphicFramePr>
          <p:cNvPr id="20486" name="Object 6">
            <a:extLst>
              <a:ext uri="{FF2B5EF4-FFF2-40B4-BE49-F238E27FC236}">
                <a16:creationId xmlns:a16="http://schemas.microsoft.com/office/drawing/2014/main" id="{016AD780-7A64-44F2-B796-926AFC116B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0275" y="1601788"/>
          <a:ext cx="8016875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60" name="公式" r:id="rId5" imgW="5740400" imgH="2057400" progId="Equation.3">
                  <p:embed/>
                </p:oleObj>
              </mc:Choice>
              <mc:Fallback>
                <p:oleObj name="公式" r:id="rId5" imgW="5740400" imgH="2057400" progId="Equation.3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601788"/>
                        <a:ext cx="8016875" cy="27257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7">
            <a:extLst>
              <a:ext uri="{FF2B5EF4-FFF2-40B4-BE49-F238E27FC236}">
                <a16:creationId xmlns:a16="http://schemas.microsoft.com/office/drawing/2014/main" id="{ED27DF64-6BE8-4ECD-8F57-87042C96DF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8163" y="5226050"/>
          <a:ext cx="2928937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61" name="公式" r:id="rId7" imgW="2120900" imgH="787400" progId="Equation.3">
                  <p:embed/>
                </p:oleObj>
              </mc:Choice>
              <mc:Fallback>
                <p:oleObj name="公式" r:id="rId7" imgW="2120900" imgH="787400" progId="Equation.3">
                  <p:embed/>
                  <p:pic>
                    <p:nvPicPr>
                      <p:cNvPr id="0" name="Picture 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3" y="5226050"/>
                        <a:ext cx="2928937" cy="1147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5">
            <a:extLst>
              <a:ext uri="{FF2B5EF4-FFF2-40B4-BE49-F238E27FC236}">
                <a16:creationId xmlns:a16="http://schemas.microsoft.com/office/drawing/2014/main" id="{FD4855E9-6F6F-45AA-B0F2-17FF831AD7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9563" y="3036888"/>
          <a:ext cx="221932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62" name="Equation" r:id="rId9" imgW="1257300" imgH="469900" progId="">
                  <p:embed/>
                </p:oleObj>
              </mc:Choice>
              <mc:Fallback>
                <p:oleObj name="Equation" r:id="rId9" imgW="1257300" imgH="469900" progId="">
                  <p:embed/>
                  <p:pic>
                    <p:nvPicPr>
                      <p:cNvPr id="0" name="Picture 3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036888"/>
                        <a:ext cx="2219325" cy="8302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9">
            <a:extLst>
              <a:ext uri="{FF2B5EF4-FFF2-40B4-BE49-F238E27FC236}">
                <a16:creationId xmlns:a16="http://schemas.microsoft.com/office/drawing/2014/main" id="{E6CEB99A-ED65-4B68-A5DD-ECA168002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" y="1128907"/>
            <a:ext cx="8929688" cy="6826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归一化谐振曲线定义为在任意频率下的回路电流</a:t>
            </a:r>
            <a:r>
              <a:rPr lang="zh-CN" altLang="en-US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I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与谐振时的电流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0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之比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:</a:t>
            </a:r>
            <a:endParaRPr lang="en-US" altLang="zh-CN" sz="2400" i="1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AF7C63E4-880F-4DEE-9766-059A7D653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3967" y="4598726"/>
            <a:ext cx="3143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模值（幅频特性）：</a:t>
            </a:r>
            <a:endParaRPr lang="en-US" altLang="zh-CN" sz="2400" dirty="0">
              <a:solidFill>
                <a:srgbClr val="0000FF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0491" name="Text Box 11">
            <a:extLst>
              <a:ext uri="{FF2B5EF4-FFF2-40B4-BE49-F238E27FC236}">
                <a16:creationId xmlns:a16="http://schemas.microsoft.com/office/drawing/2014/main" id="{F517E685-EE7F-47C3-BE05-ED3B4F8B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286125"/>
            <a:ext cx="136683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660033"/>
                </a:solidFill>
                <a:latin typeface="Bookman Old Style" panose="02050604050505020204" pitchFamily="18" charset="0"/>
              </a:rPr>
              <a:t>其中</a:t>
            </a:r>
            <a:r>
              <a:rPr lang="en-US" altLang="zh-CN" sz="2400">
                <a:solidFill>
                  <a:srgbClr val="660033"/>
                </a:solidFill>
                <a:latin typeface="Bookman Old Style" panose="02050604050505020204" pitchFamily="18" charset="0"/>
              </a:rPr>
              <a:t>:</a:t>
            </a:r>
            <a:endParaRPr lang="en-US" altLang="zh-CN" sz="2400" i="1">
              <a:solidFill>
                <a:srgbClr val="660033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492" name="Text Box 10">
            <a:extLst>
              <a:ext uri="{FF2B5EF4-FFF2-40B4-BE49-F238E27FC236}">
                <a16:creationId xmlns:a16="http://schemas.microsoft.com/office/drawing/2014/main" id="{BA0E01F8-1C6B-4E76-A8EA-B3B767B9A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29125"/>
            <a:ext cx="39290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式中，可定义串联谐振电路的广义失谐：</a:t>
            </a:r>
            <a:endParaRPr lang="en-US" altLang="zh-CN" sz="2400">
              <a:solidFill>
                <a:srgbClr val="0000FF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0493" name="椭圆 15">
            <a:extLst>
              <a:ext uri="{FF2B5EF4-FFF2-40B4-BE49-F238E27FC236}">
                <a16:creationId xmlns:a16="http://schemas.microsoft.com/office/drawing/2014/main" id="{EADB6DD9-EE79-421A-9614-58B4790E1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2203450"/>
            <a:ext cx="960437" cy="833438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cxnSp>
        <p:nvCxnSpPr>
          <p:cNvPr id="20494" name="直接箭头连接符 17">
            <a:extLst>
              <a:ext uri="{FF2B5EF4-FFF2-40B4-BE49-F238E27FC236}">
                <a16:creationId xmlns:a16="http://schemas.microsoft.com/office/drawing/2014/main" id="{802BBDDD-92B1-4A33-8DC1-1C2DFDAE2A8C}"/>
              </a:ext>
            </a:extLst>
          </p:cNvPr>
          <p:cNvCxnSpPr>
            <a:cxnSpLocks noChangeShapeType="1"/>
            <a:stCxn id="20493" idx="3"/>
          </p:cNvCxnSpPr>
          <p:nvPr/>
        </p:nvCxnSpPr>
        <p:spPr bwMode="auto">
          <a:xfrm flipH="1">
            <a:off x="2123728" y="2914834"/>
            <a:ext cx="1895188" cy="243523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47706B98-6E5C-4D94-A386-EE74A8C4A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146" y="3689350"/>
            <a:ext cx="1710755" cy="70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3600" b="1" kern="0" dirty="0">
                <a:solidFill>
                  <a:srgbClr val="FF0000"/>
                </a:solidFill>
                <a:ea typeface="仿宋_GB2312" panose="02010609030101010101" pitchFamily="49" charset="-122"/>
              </a:rPr>
              <a:t>(2-12)</a:t>
            </a:r>
            <a:endParaRPr lang="zh-CN" altLang="en-US" sz="3200" b="1" kern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198B89A7-F0D6-4CB5-A4F5-1911A0785B5C}"/>
                  </a:ext>
                </a:extLst>
              </p:cNvPr>
              <p:cNvSpPr txBox="1"/>
              <p:nvPr/>
            </p:nvSpPr>
            <p:spPr bwMode="auto">
              <a:xfrm>
                <a:off x="3021579" y="5826125"/>
                <a:ext cx="1817121" cy="8032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198B89A7-F0D6-4CB5-A4F5-1911A078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1579" y="5826125"/>
                <a:ext cx="1817121" cy="8032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10">
            <a:extLst>
              <a:ext uri="{FF2B5EF4-FFF2-40B4-BE49-F238E27FC236}">
                <a16:creationId xmlns:a16="http://schemas.microsoft.com/office/drawing/2014/main" id="{6B28636C-792C-440D-B628-0113499AC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828" y="5972580"/>
            <a:ext cx="210775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分子为电抗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x</a:t>
            </a:r>
            <a:r>
              <a:rPr lang="zh-CN" altLang="en-US" sz="24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：</a:t>
            </a:r>
            <a:endParaRPr lang="en-US" altLang="zh-CN" sz="2400" dirty="0">
              <a:solidFill>
                <a:srgbClr val="0000FF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2" name="椭圆 15">
            <a:extLst>
              <a:ext uri="{FF2B5EF4-FFF2-40B4-BE49-F238E27FC236}">
                <a16:creationId xmlns:a16="http://schemas.microsoft.com/office/drawing/2014/main" id="{85588CE3-CBD6-4788-8C50-D1373782C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4894261"/>
            <a:ext cx="1020149" cy="64849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cxnSp>
        <p:nvCxnSpPr>
          <p:cNvPr id="24" name="直接箭头连接符 17">
            <a:extLst>
              <a:ext uri="{FF2B5EF4-FFF2-40B4-BE49-F238E27FC236}">
                <a16:creationId xmlns:a16="http://schemas.microsoft.com/office/drawing/2014/main" id="{87316A37-40B5-4218-B52E-097FA5AB96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11760" y="5350067"/>
            <a:ext cx="633117" cy="671581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2">
            <a:extLst>
              <a:ext uri="{FF2B5EF4-FFF2-40B4-BE49-F238E27FC236}">
                <a16:creationId xmlns:a16="http://schemas.microsoft.com/office/drawing/2014/main" id="{CC3ED1B1-D717-4D89-9496-6E7FCE04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175" y="5875205"/>
            <a:ext cx="979826" cy="70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400" b="1" kern="0" dirty="0">
                <a:solidFill>
                  <a:srgbClr val="FF0000"/>
                </a:solidFill>
                <a:ea typeface="仿宋_GB2312" panose="02010609030101010101" pitchFamily="49" charset="-122"/>
              </a:rPr>
              <a:t>(2-3)</a:t>
            </a:r>
            <a:endParaRPr lang="zh-CN" altLang="en-US" sz="2400" b="1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02C27C77-95FD-44D1-BAE3-69A9326234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496" y="260648"/>
            <a:ext cx="8786811" cy="432048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kern="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2  </a:t>
            </a:r>
            <a:r>
              <a:rPr lang="zh-CN" altLang="en-US" sz="2400" b="1" kern="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小信号谐振放大器</a:t>
            </a:r>
            <a:r>
              <a:rPr lang="zh-CN" altLang="en-US" sz="2400" b="1" kern="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  </a:t>
            </a:r>
            <a:r>
              <a:rPr lang="zh-CN" altLang="en-US" sz="2400" b="1" kern="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 </a:t>
            </a:r>
            <a:r>
              <a:rPr lang="en-US" altLang="zh-CN" sz="2400" b="1" kern="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Small signal RF Amplifier  P58   </a:t>
            </a:r>
            <a:r>
              <a:rPr lang="en-US" altLang="zh-CN" sz="2400" b="1" kern="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P60</a:t>
            </a:r>
            <a:r>
              <a:rPr lang="en-US" altLang="zh-CN" sz="2400" b="1" kern="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 </a:t>
            </a:r>
            <a:endParaRPr lang="zh-CN" altLang="en-US" sz="2400" b="1" kern="0" dirty="0">
              <a:solidFill>
                <a:srgbClr val="00B05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5A42041-DF38-49A8-A45A-35B2359B2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8" y="908720"/>
            <a:ext cx="878681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应用场合：</a:t>
            </a:r>
            <a:endParaRPr lang="en-US" altLang="zh-CN" dirty="0">
              <a:solidFill>
                <a:srgbClr val="7030A0"/>
              </a:solidFill>
              <a:latin typeface="+mn-lt"/>
              <a:ea typeface="仿宋_GB2312" pitchFamily="49" charset="-122"/>
            </a:endParaRPr>
          </a:p>
          <a:p>
            <a:pPr marL="514350" indent="-514350">
              <a:spcBef>
                <a:spcPct val="20000"/>
              </a:spcBef>
              <a:buClr>
                <a:srgbClr val="A50021"/>
              </a:buClr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(1) </a:t>
            </a:r>
            <a:r>
              <a:rPr lang="zh-CN" altLang="en-US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射频、无线接收机前端：射频预放大</a:t>
            </a: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 </a:t>
            </a:r>
          </a:p>
          <a:p>
            <a:pPr marL="514350" indent="-514350">
              <a:spcBef>
                <a:spcPct val="20000"/>
              </a:spcBef>
              <a:buClr>
                <a:srgbClr val="A50021"/>
              </a:buClr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     the front end of the radio receiver</a:t>
            </a:r>
            <a:r>
              <a:rPr lang="zh-CN" altLang="en-US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：</a:t>
            </a: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 RF preamplifier</a:t>
            </a:r>
          </a:p>
          <a:p>
            <a:pPr marL="514350" indent="-514350">
              <a:spcBef>
                <a:spcPct val="20000"/>
              </a:spcBef>
              <a:buClr>
                <a:srgbClr val="A50021"/>
              </a:buClr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(2) </a:t>
            </a:r>
            <a:r>
              <a:rPr lang="zh-CN" altLang="en-US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中频放大器</a:t>
            </a:r>
            <a:endParaRPr lang="en-US" altLang="zh-CN" sz="2400" dirty="0">
              <a:solidFill>
                <a:srgbClr val="7030A0"/>
              </a:solidFill>
              <a:latin typeface="+mn-lt"/>
              <a:ea typeface="仿宋_GB2312" pitchFamily="49" charset="-122"/>
            </a:endParaRPr>
          </a:p>
          <a:p>
            <a:pPr marL="514350" indent="-514350">
              <a:spcBef>
                <a:spcPct val="20000"/>
              </a:spcBef>
              <a:buClr>
                <a:srgbClr val="A50021"/>
              </a:buClr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     Intermediate frequency (IF) amplifier</a:t>
            </a:r>
          </a:p>
          <a:p>
            <a:pPr marL="514350" indent="-514350">
              <a:spcBef>
                <a:spcPct val="20000"/>
              </a:spcBef>
              <a:buClr>
                <a:srgbClr val="A50021"/>
              </a:buClr>
              <a:buFontTx/>
              <a:buAutoNum type="arabicParenBoth"/>
              <a:defRPr/>
            </a:pPr>
            <a:endParaRPr lang="zh-CN" altLang="en-US" dirty="0">
              <a:solidFill>
                <a:srgbClr val="7030A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E69131B-85B3-448F-9296-48BF09CA2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3509798"/>
            <a:ext cx="87153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直接决定了接收机的两个重要性能指标：</a:t>
            </a:r>
            <a:endParaRPr lang="en-US" altLang="zh-CN" dirty="0">
              <a:solidFill>
                <a:srgbClr val="7030A0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(1) Sensitivity 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（灵敏度）</a:t>
            </a: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is a measure of the receiver’s ability to pick-up weak signals.</a:t>
            </a:r>
          </a:p>
          <a:p>
            <a:pPr eaLnBrk="1" hangingPunct="1">
              <a:defRPr/>
            </a:pP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(2) Selectivity 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（选择性）</a:t>
            </a: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is a measure of the ability of the receiver to </a:t>
            </a:r>
          </a:p>
          <a:p>
            <a:pPr marL="514350" indent="-514350" eaLnBrk="1" hangingPunct="1"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(a) separate two closely spaced signals and</a:t>
            </a:r>
          </a:p>
          <a:p>
            <a:pPr marL="514350" indent="-514350" eaLnBrk="1" hangingPunct="1"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  <a:ea typeface="仿宋_GB2312" pitchFamily="49" charset="-122"/>
              </a:rPr>
              <a:t>(b) reject unwanted signals that are not on or near the desired frequency being tuned.</a:t>
            </a:r>
          </a:p>
          <a:p>
            <a:pPr eaLnBrk="1" hangingPunct="1">
              <a:defRPr/>
            </a:pPr>
            <a:endParaRPr lang="en-US" altLang="zh-CN" sz="3200" i="1" dirty="0">
              <a:solidFill>
                <a:srgbClr val="7030A0"/>
              </a:solidFill>
              <a:latin typeface="+mn-lt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8">
            <a:extLst>
              <a:ext uri="{FF2B5EF4-FFF2-40B4-BE49-F238E27FC236}">
                <a16:creationId xmlns:a16="http://schemas.microsoft.com/office/drawing/2014/main" id="{B63DD84C-A691-499D-91E8-75B29EEBEA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503966"/>
              </p:ext>
            </p:extLst>
          </p:nvPr>
        </p:nvGraphicFramePr>
        <p:xfrm>
          <a:off x="98425" y="3118197"/>
          <a:ext cx="758983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47" name="公式" r:id="rId3" imgW="4711700" imgH="635000" progId="Equation.3">
                  <p:embed/>
                </p:oleObj>
              </mc:Choice>
              <mc:Fallback>
                <p:oleObj name="公式" r:id="rId3" imgW="4711700" imgH="635000" progId="Equation.3">
                  <p:embed/>
                  <p:pic>
                    <p:nvPicPr>
                      <p:cNvPr id="0" name="Picture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25" y="3118197"/>
                        <a:ext cx="7589838" cy="10080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2">
            <a:extLst>
              <a:ext uri="{FF2B5EF4-FFF2-40B4-BE49-F238E27FC236}">
                <a16:creationId xmlns:a16="http://schemas.microsoft.com/office/drawing/2014/main" id="{E83A4734-DC52-4B9A-93AD-80FBAFFFA5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701088" cy="381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>
                <a:solidFill>
                  <a:srgbClr val="0000FF"/>
                </a:solidFill>
                <a:ea typeface="仿宋_GB2312" panose="02010609030101010101" pitchFamily="49" charset="-122"/>
              </a:rPr>
              <a:t>串联谐振电路 </a:t>
            </a:r>
            <a:r>
              <a:rPr lang="en-US" altLang="zh-CN" sz="3200" b="1">
                <a:solidFill>
                  <a:srgbClr val="CC3300"/>
                </a:solidFill>
              </a:rPr>
              <a:t>Series-resonant circuits</a:t>
            </a:r>
            <a:endParaRPr lang="zh-CN" altLang="en-US" sz="3200" b="1">
              <a:solidFill>
                <a:srgbClr val="CC3300"/>
              </a:solidFill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7268CF9-5A42-4E9D-A403-D46F034A5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660747"/>
            <a:ext cx="291695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(7)</a:t>
            </a:r>
            <a:r>
              <a:rPr lang="zh-CN" altLang="en-US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  谐振曲线</a:t>
            </a: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41A8EE90-B5C6-44B1-BCAF-4CE239076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163638"/>
            <a:ext cx="753745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 algn="just">
              <a:lnSpc>
                <a:spcPct val="80000"/>
              </a:lnSpc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FF00"/>
              </a:solidFill>
            </a:endParaRPr>
          </a:p>
          <a:p>
            <a:pPr>
              <a:lnSpc>
                <a:spcPct val="80000"/>
              </a:lnSpc>
            </a:pPr>
            <a:endParaRPr lang="zh-CN" altLang="en-US" sz="2400">
              <a:solidFill>
                <a:srgbClr val="FFFF00"/>
              </a:solidFill>
            </a:endParaRPr>
          </a:p>
        </p:txBody>
      </p:sp>
      <p:sp>
        <p:nvSpPr>
          <p:cNvPr id="21510" name="Text Box 10">
            <a:extLst>
              <a:ext uri="{FF2B5EF4-FFF2-40B4-BE49-F238E27FC236}">
                <a16:creationId xmlns:a16="http://schemas.microsoft.com/office/drawing/2014/main" id="{178481EA-69A4-4D8F-95C3-6D98EB50D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3567394"/>
            <a:ext cx="1428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2-10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511" name="Text Box 10">
            <a:extLst>
              <a:ext uri="{FF2B5EF4-FFF2-40B4-BE49-F238E27FC236}">
                <a16:creationId xmlns:a16="http://schemas.microsoft.com/office/drawing/2014/main" id="{81AB7D52-F15E-4884-9E5E-2F020B4AF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583" y="5492992"/>
            <a:ext cx="39766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谐振时，广义失谐 </a:t>
            </a:r>
            <a:r>
              <a:rPr lang="zh-CN" altLang="en-US" sz="2400" i="1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 </a:t>
            </a:r>
            <a:r>
              <a:rPr lang="en-US" altLang="zh-CN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= 0</a:t>
            </a:r>
            <a:endParaRPr lang="en-US" altLang="zh-CN" sz="2400" dirty="0">
              <a:solidFill>
                <a:srgbClr val="000066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1512" name="Text Box 10">
            <a:extLst>
              <a:ext uri="{FF2B5EF4-FFF2-40B4-BE49-F238E27FC236}">
                <a16:creationId xmlns:a16="http://schemas.microsoft.com/office/drawing/2014/main" id="{0D56A061-61C7-4B4C-AB84-FF7EA27EA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" y="2662585"/>
            <a:ext cx="19532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广义失谐</a:t>
            </a: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：</a:t>
            </a:r>
            <a:endParaRPr lang="en-US" altLang="zh-CN" sz="2400" dirty="0">
              <a:solidFill>
                <a:srgbClr val="000066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graphicFrame>
        <p:nvGraphicFramePr>
          <p:cNvPr id="21514" name="Object 10">
            <a:extLst>
              <a:ext uri="{FF2B5EF4-FFF2-40B4-BE49-F238E27FC236}">
                <a16:creationId xmlns:a16="http://schemas.microsoft.com/office/drawing/2014/main" id="{2D15F643-FCB8-40CC-923A-FAA1832739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75076"/>
              </p:ext>
            </p:extLst>
          </p:nvPr>
        </p:nvGraphicFramePr>
        <p:xfrm>
          <a:off x="511011" y="4623494"/>
          <a:ext cx="29813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48" name="公式" r:id="rId5" imgW="1688367" imgH="444307" progId="Equation.3">
                  <p:embed/>
                </p:oleObj>
              </mc:Choice>
              <mc:Fallback>
                <p:oleObj name="公式" r:id="rId5" imgW="1688367" imgH="444307" progId="Equation.3">
                  <p:embed/>
                  <p:pic>
                    <p:nvPicPr>
                      <p:cNvPr id="0" name="Picture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11" y="4623494"/>
                        <a:ext cx="2981325" cy="785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5" name="Text Box 10">
            <a:extLst>
              <a:ext uri="{FF2B5EF4-FFF2-40B4-BE49-F238E27FC236}">
                <a16:creationId xmlns:a16="http://schemas.microsoft.com/office/drawing/2014/main" id="{4DB3D6FF-3A21-4B86-A279-DBA0E92C7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960" y="4765646"/>
            <a:ext cx="1720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2-11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1516" name="图片 2">
            <a:extLst>
              <a:ext uri="{FF2B5EF4-FFF2-40B4-BE49-F238E27FC236}">
                <a16:creationId xmlns:a16="http://schemas.microsoft.com/office/drawing/2014/main" id="{C4443591-D609-4D36-AF74-9C09514B7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0" y="4075183"/>
            <a:ext cx="2681287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7" name="Rectangle 7">
            <a:extLst>
              <a:ext uri="{FF2B5EF4-FFF2-40B4-BE49-F238E27FC236}">
                <a16:creationId xmlns:a16="http://schemas.microsoft.com/office/drawing/2014/main" id="{5660EA46-9940-4DB9-A297-987BEF8FE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371" y="5895476"/>
            <a:ext cx="78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2"/>
              </a:buClr>
              <a:buSzPct val="70000"/>
              <a:buFontTx/>
              <a:buNone/>
            </a:pPr>
            <a:r>
              <a:rPr kumimoji="0" lang="en-US" altLang="zh-CN" sz="2400" dirty="0">
                <a:solidFill>
                  <a:srgbClr val="FF0000"/>
                </a:solidFill>
                <a:latin typeface="+mn-lt"/>
                <a:ea typeface="仿宋_GB2312" panose="02010609030101010101" pitchFamily="49" charset="-122"/>
              </a:rPr>
              <a:t>P17</a:t>
            </a:r>
            <a:endParaRPr kumimoji="0" lang="zh-CN" altLang="en-US" sz="2400" dirty="0">
              <a:solidFill>
                <a:srgbClr val="FF0000"/>
              </a:solidFill>
              <a:latin typeface="+mn-lt"/>
              <a:ea typeface="仿宋_GB2312" panose="02010609030101010101" pitchFamily="49" charset="-122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62E23980-D4C7-4C63-9D8B-B6F1EE796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1049731"/>
            <a:ext cx="8701088" cy="16263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绝对失谐</a:t>
            </a:r>
            <a:endParaRPr lang="en-US" altLang="zh-CN" sz="2400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外加信号的频率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ω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与回路谐振频率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ω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0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之差</a:t>
            </a:r>
            <a:r>
              <a:rPr lang="en-US" altLang="zh-CN" sz="2400" dirty="0" err="1">
                <a:solidFill>
                  <a:srgbClr val="000066"/>
                </a:solidFill>
                <a:latin typeface="+mn-lt"/>
                <a:ea typeface="仿宋_GB2312" pitchFamily="49" charset="-122"/>
              </a:rPr>
              <a:t>Δ</a:t>
            </a:r>
            <a:r>
              <a:rPr lang="en-US" altLang="zh-CN" sz="2400" i="1" dirty="0" err="1">
                <a:solidFill>
                  <a:srgbClr val="000066"/>
                </a:solidFill>
                <a:latin typeface="+mn-lt"/>
                <a:ea typeface="仿宋_GB2312" pitchFamily="49" charset="-122"/>
              </a:rPr>
              <a:t>ω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=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ω</a:t>
            </a:r>
            <a:r>
              <a:rPr lang="en-US" altLang="en-US" sz="2400" i="1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–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ω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0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表示频率偏离谐振的程度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,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称为失谐。即</a:t>
            </a:r>
            <a:r>
              <a:rPr lang="zh-CN" altLang="en-US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绝对失谐 </a:t>
            </a:r>
          </a:p>
        </p:txBody>
      </p:sp>
      <p:sp>
        <p:nvSpPr>
          <p:cNvPr id="21519" name="Text Box 10">
            <a:extLst>
              <a:ext uri="{FF2B5EF4-FFF2-40B4-BE49-F238E27FC236}">
                <a16:creationId xmlns:a16="http://schemas.microsoft.com/office/drawing/2014/main" id="{A8659BED-D537-41F4-BADF-C8AC555BE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223" y="6101001"/>
            <a:ext cx="218692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幅频特性曲线</a:t>
            </a:r>
            <a:endParaRPr lang="en-US" altLang="zh-CN" sz="2400" dirty="0">
              <a:solidFill>
                <a:srgbClr val="000066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AC24CB04-F449-4D5E-8E59-C436C77A0976}"/>
              </a:ext>
            </a:extLst>
          </p:cNvPr>
          <p:cNvSpPr>
            <a:spLocks noChangeArrowheads="1"/>
          </p:cNvSpPr>
          <p:nvPr/>
        </p:nvSpPr>
        <p:spPr bwMode="auto">
          <a:xfrm rot="19699134">
            <a:off x="5274350" y="5610545"/>
            <a:ext cx="1104900" cy="334927"/>
          </a:xfrm>
          <a:prstGeom prst="rightArrow">
            <a:avLst>
              <a:gd name="adj1" fmla="val 50000"/>
              <a:gd name="adj2" fmla="val 143417"/>
            </a:avLst>
          </a:prstGeom>
          <a:solidFill>
            <a:srgbClr val="0000FF"/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椭圆 15">
            <a:extLst>
              <a:ext uri="{FF2B5EF4-FFF2-40B4-BE49-F238E27FC236}">
                <a16:creationId xmlns:a16="http://schemas.microsoft.com/office/drawing/2014/main" id="{10428401-C828-43E8-986D-249CA9F3A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60" y="3402647"/>
            <a:ext cx="504056" cy="31878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cxnSp>
        <p:nvCxnSpPr>
          <p:cNvPr id="19" name="直接箭头连接符 17">
            <a:extLst>
              <a:ext uri="{FF2B5EF4-FFF2-40B4-BE49-F238E27FC236}">
                <a16:creationId xmlns:a16="http://schemas.microsoft.com/office/drawing/2014/main" id="{A076775B-7DF5-4812-A9F0-2290BFCF6993}"/>
              </a:ext>
            </a:extLst>
          </p:cNvPr>
          <p:cNvCxnSpPr>
            <a:cxnSpLocks noChangeShapeType="1"/>
            <a:stCxn id="18" idx="0"/>
            <a:endCxn id="17" idx="1"/>
          </p:cNvCxnSpPr>
          <p:nvPr/>
        </p:nvCxnSpPr>
        <p:spPr bwMode="auto">
          <a:xfrm flipV="1">
            <a:off x="2663788" y="2871820"/>
            <a:ext cx="3173921" cy="53082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56F9B049-4430-40BB-B59B-4F6C682BAC80}"/>
              </a:ext>
            </a:extLst>
          </p:cNvPr>
          <p:cNvGrpSpPr/>
          <p:nvPr/>
        </p:nvGrpSpPr>
        <p:grpSpPr>
          <a:xfrm>
            <a:off x="5837709" y="2470182"/>
            <a:ext cx="2745592" cy="803275"/>
            <a:chOff x="5837709" y="2470182"/>
            <a:chExt cx="2745592" cy="8032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bject 8">
                  <a:extLst>
                    <a:ext uri="{FF2B5EF4-FFF2-40B4-BE49-F238E27FC236}">
                      <a16:creationId xmlns:a16="http://schemas.microsoft.com/office/drawing/2014/main" id="{8CF7D585-FFA2-4A39-BBA6-C17C2FF0784C}"/>
                    </a:ext>
                  </a:extLst>
                </p:cNvPr>
                <p:cNvSpPr txBox="1"/>
                <p:nvPr/>
              </p:nvSpPr>
              <p:spPr bwMode="auto">
                <a:xfrm>
                  <a:off x="5837709" y="2470182"/>
                  <a:ext cx="1817121" cy="8032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000066"/>
                            </a:solidFill>
                            <a:ea typeface="仿宋_GB2312" pitchFamily="49" charset="-122"/>
                          </a:rPr>
                          <m:t>ωL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i="1" dirty="0">
                                <a:solidFill>
                                  <a:srgbClr val="000066"/>
                                </a:solidFill>
                                <a:ea typeface="仿宋_GB2312" pitchFamily="49" charset="-122"/>
                              </a:rPr>
                              <m:t>ωC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Object 8">
                  <a:extLst>
                    <a:ext uri="{FF2B5EF4-FFF2-40B4-BE49-F238E27FC236}">
                      <a16:creationId xmlns:a16="http://schemas.microsoft.com/office/drawing/2014/main" id="{8CF7D585-FFA2-4A39-BBA6-C17C2FF07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7709" y="2470182"/>
                  <a:ext cx="1817121" cy="8032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9DE41685-84E0-47DD-8BFE-5A0C6A2D4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3475" y="2492867"/>
              <a:ext cx="979826" cy="701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/>
              <a:r>
                <a:rPr lang="en-US" altLang="zh-CN" sz="2400" b="1" kern="0" dirty="0">
                  <a:solidFill>
                    <a:srgbClr val="FF0000"/>
                  </a:solidFill>
                  <a:ea typeface="仿宋_GB2312" panose="02010609030101010101" pitchFamily="49" charset="-122"/>
                </a:rPr>
                <a:t>(2-3)</a:t>
              </a:r>
              <a:endParaRPr lang="zh-CN" altLang="en-US" sz="2400" b="1" kern="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513" name="Text Box 10">
            <a:extLst>
              <a:ext uri="{FF2B5EF4-FFF2-40B4-BE49-F238E27FC236}">
                <a16:creationId xmlns:a16="http://schemas.microsoft.com/office/drawing/2014/main" id="{CA4E87EB-61E1-4549-B7BC-2FD2175DD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" y="4204847"/>
            <a:ext cx="58326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当失谐不大时，即</a:t>
            </a:r>
            <a:r>
              <a:rPr lang="zh-CN" altLang="en-US" sz="2000" i="1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 </a:t>
            </a:r>
            <a:r>
              <a:rPr lang="en-US" altLang="zh-CN" sz="20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</a:t>
            </a:r>
            <a:r>
              <a:rPr lang="zh-CN" altLang="en-US" sz="2000" i="1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000" baseline="-25000" dirty="0">
                <a:solidFill>
                  <a:srgbClr val="0000FF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串联谐振回路的广义失谐：</a:t>
            </a:r>
            <a:endParaRPr lang="en-US" altLang="zh-CN" sz="2000" dirty="0">
              <a:solidFill>
                <a:srgbClr val="0000FF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063688F-192F-48EF-94F6-037AFA6C6D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>
                <a:solidFill>
                  <a:srgbClr val="0000FF"/>
                </a:solidFill>
                <a:ea typeface="仿宋_GB2312" panose="02010609030101010101" pitchFamily="49" charset="-122"/>
              </a:rPr>
              <a:t>串联谐振电路</a:t>
            </a:r>
            <a:endParaRPr lang="zh-CN" altLang="en-US" sz="3200" b="1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0" name="Object 5">
                <a:extLst>
                  <a:ext uri="{FF2B5EF4-FFF2-40B4-BE49-F238E27FC236}">
                    <a16:creationId xmlns:a16="http://schemas.microsoft.com/office/drawing/2014/main" id="{9161A350-2173-4BB4-8113-EA93DCEF92EB}"/>
                  </a:ext>
                </a:extLst>
              </p:cNvPr>
              <p:cNvSpPr txBox="1"/>
              <p:nvPr/>
            </p:nvSpPr>
            <p:spPr bwMode="auto">
              <a:xfrm>
                <a:off x="4518362" y="522526"/>
                <a:ext cx="4531975" cy="13481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90" name="Object 5">
                <a:extLst>
                  <a:ext uri="{FF2B5EF4-FFF2-40B4-BE49-F238E27FC236}">
                    <a16:creationId xmlns:a16="http://schemas.microsoft.com/office/drawing/2014/main" id="{9161A350-2173-4BB4-8113-EA93DCEF9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8362" y="522526"/>
                <a:ext cx="4531975" cy="13481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291" name="Object 7">
            <a:extLst>
              <a:ext uri="{FF2B5EF4-FFF2-40B4-BE49-F238E27FC236}">
                <a16:creationId xmlns:a16="http://schemas.microsoft.com/office/drawing/2014/main" id="{845BAB30-71AF-4740-91B2-4EB500B9F8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6838" y="1314450"/>
          <a:ext cx="14827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2" name="公式" r:id="rId4" imgW="736600" imgH="228600" progId="Equation.3">
                  <p:embed/>
                </p:oleObj>
              </mc:Choice>
              <mc:Fallback>
                <p:oleObj name="公式" r:id="rId4" imgW="736600" imgH="228600" progId="Equation.3">
                  <p:embed/>
                  <p:pic>
                    <p:nvPicPr>
                      <p:cNvPr id="0" name="Picture 5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1314450"/>
                        <a:ext cx="1482725" cy="461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8">
            <a:extLst>
              <a:ext uri="{FF2B5EF4-FFF2-40B4-BE49-F238E27FC236}">
                <a16:creationId xmlns:a16="http://schemas.microsoft.com/office/drawing/2014/main" id="{4C5D87FF-D772-429B-B2F5-284679F43B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664256"/>
              </p:ext>
            </p:extLst>
          </p:nvPr>
        </p:nvGraphicFramePr>
        <p:xfrm>
          <a:off x="2776352" y="1878013"/>
          <a:ext cx="20891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3" name="Equation" r:id="rId6" imgW="1257300" imgH="431800" progId="">
                  <p:embed/>
                </p:oleObj>
              </mc:Choice>
              <mc:Fallback>
                <p:oleObj name="Equation" r:id="rId6" imgW="1257300" imgH="431800" progId="">
                  <p:embed/>
                  <p:pic>
                    <p:nvPicPr>
                      <p:cNvPr id="0" name="Picture 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352" y="1878013"/>
                        <a:ext cx="2089150" cy="717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10">
            <a:extLst>
              <a:ext uri="{FF2B5EF4-FFF2-40B4-BE49-F238E27FC236}">
                <a16:creationId xmlns:a16="http://schemas.microsoft.com/office/drawing/2014/main" id="{46BD2ED9-B794-40BC-82B9-66D89AE75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" y="698285"/>
            <a:ext cx="4645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当</a:t>
            </a:r>
            <a:r>
              <a:rPr lang="en-US" altLang="zh-CN" sz="2000" i="1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ω</a:t>
            </a:r>
            <a:r>
              <a:rPr lang="zh-CN" altLang="en-US" sz="20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与</a:t>
            </a:r>
            <a:r>
              <a:rPr lang="en-US" altLang="zh-CN" sz="2000" i="1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ω</a:t>
            </a:r>
            <a:r>
              <a:rPr lang="en-US" altLang="zh-CN" sz="2000" baseline="-250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0</a:t>
            </a:r>
            <a:r>
              <a:rPr lang="zh-CN" altLang="en-US" sz="20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很接近时</a:t>
            </a:r>
            <a:r>
              <a:rPr lang="en-US" altLang="zh-CN" sz="20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,</a:t>
            </a:r>
            <a:r>
              <a:rPr lang="zh-CN" altLang="en-US" sz="20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定义</a:t>
            </a:r>
            <a:r>
              <a:rPr lang="zh-CN" altLang="en-US" sz="2000" dirty="0">
                <a:solidFill>
                  <a:srgbClr val="66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相对失谐</a:t>
            </a:r>
            <a:r>
              <a:rPr lang="zh-CN" altLang="en-US" sz="2000" i="1" dirty="0">
                <a:solidFill>
                  <a:srgbClr val="660066"/>
                </a:solidFill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</a:t>
            </a:r>
            <a:r>
              <a:rPr lang="zh-CN" altLang="en-US" sz="20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为</a:t>
            </a:r>
            <a:r>
              <a:rPr lang="en-US" altLang="zh-CN" sz="20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:</a:t>
            </a:r>
          </a:p>
        </p:txBody>
      </p:sp>
      <p:sp>
        <p:nvSpPr>
          <p:cNvPr id="12297" name="Text Box 11">
            <a:extLst>
              <a:ext uri="{FF2B5EF4-FFF2-40B4-BE49-F238E27FC236}">
                <a16:creationId xmlns:a16="http://schemas.microsoft.com/office/drawing/2014/main" id="{8F3970B9-2E85-41CF-BE94-409E939F9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3" y="1271588"/>
            <a:ext cx="3238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定义绝对失谐为：</a:t>
            </a:r>
          </a:p>
        </p:txBody>
      </p:sp>
      <p:sp>
        <p:nvSpPr>
          <p:cNvPr id="12298" name="Text Box 12">
            <a:extLst>
              <a:ext uri="{FF2B5EF4-FFF2-40B4-BE49-F238E27FC236}">
                <a16:creationId xmlns:a16="http://schemas.microsoft.com/office/drawing/2014/main" id="{BCBE2191-AE57-46BC-A613-17449C413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1350"/>
            <a:ext cx="316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则定义</a:t>
            </a:r>
            <a:r>
              <a:rPr lang="zh-CN" altLang="en-US" sz="2400" dirty="0">
                <a:solidFill>
                  <a:srgbClr val="CC33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广义失谐</a:t>
            </a: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为：</a:t>
            </a:r>
          </a:p>
        </p:txBody>
      </p:sp>
      <p:grpSp>
        <p:nvGrpSpPr>
          <p:cNvPr id="2" name="组合 20">
            <a:extLst>
              <a:ext uri="{FF2B5EF4-FFF2-40B4-BE49-F238E27FC236}">
                <a16:creationId xmlns:a16="http://schemas.microsoft.com/office/drawing/2014/main" id="{CF63686A-F410-4DF8-881A-79D903EFF443}"/>
              </a:ext>
            </a:extLst>
          </p:cNvPr>
          <p:cNvGrpSpPr>
            <a:grpSpLocks/>
          </p:cNvGrpSpPr>
          <p:nvPr/>
        </p:nvGrpSpPr>
        <p:grpSpPr bwMode="auto">
          <a:xfrm>
            <a:off x="0" y="2763838"/>
            <a:ext cx="8032750" cy="962025"/>
            <a:chOff x="-20669" y="2866340"/>
            <a:chExt cx="8032129" cy="962025"/>
          </a:xfrm>
        </p:grpSpPr>
        <p:sp>
          <p:nvSpPr>
            <p:cNvPr id="22552" name="Text Box 10">
              <a:extLst>
                <a:ext uri="{FF2B5EF4-FFF2-40B4-BE49-F238E27FC236}">
                  <a16:creationId xmlns:a16="http://schemas.microsoft.com/office/drawing/2014/main" id="{633DE728-31B3-4BCA-A39D-84118C2D8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0669" y="3044451"/>
              <a:ext cx="62865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</a:rPr>
                <a:t>与前面定义的串联谐振电路的广义失谐</a:t>
              </a:r>
              <a:r>
                <a:rPr lang="zh-CN" altLang="en-US" sz="2400" i="1">
                  <a:solidFill>
                    <a:srgbClr val="000066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  <a:sym typeface="Symbol" panose="05050102010706020507" pitchFamily="18" charset="2"/>
                </a:rPr>
                <a:t></a:t>
              </a:r>
              <a:r>
                <a:rPr lang="zh-CN" altLang="en-US" sz="2400">
                  <a:solidFill>
                    <a:srgbClr val="000066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</a:rPr>
                <a:t>一致</a:t>
              </a:r>
              <a:endParaRPr lang="en-US" altLang="zh-CN" sz="240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endParaRPr>
            </a:p>
          </p:txBody>
        </p:sp>
        <p:graphicFrame>
          <p:nvGraphicFramePr>
            <p:cNvPr id="22553" name="Object 14">
              <a:extLst>
                <a:ext uri="{FF2B5EF4-FFF2-40B4-BE49-F238E27FC236}">
                  <a16:creationId xmlns:a16="http://schemas.microsoft.com/office/drawing/2014/main" id="{7D31981B-884F-4180-93F5-D20300E39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68398" y="2866340"/>
            <a:ext cx="1643062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794" name="Equation" r:id="rId8" imgW="876300" imgH="571500" progId="">
                    <p:embed/>
                  </p:oleObj>
                </mc:Choice>
                <mc:Fallback>
                  <p:oleObj name="Equation" r:id="rId8" imgW="876300" imgH="571500" progId="">
                    <p:embed/>
                    <p:pic>
                      <p:nvPicPr>
                        <p:cNvPr id="0" name="Picture 5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8398" y="2866340"/>
                          <a:ext cx="1643062" cy="9620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4688863-D4F0-42A9-95C9-E953A5349DED}"/>
              </a:ext>
            </a:extLst>
          </p:cNvPr>
          <p:cNvGrpSpPr>
            <a:grpSpLocks/>
          </p:cNvGrpSpPr>
          <p:nvPr/>
        </p:nvGrpSpPr>
        <p:grpSpPr bwMode="auto">
          <a:xfrm>
            <a:off x="4087813" y="2209800"/>
            <a:ext cx="2498725" cy="849313"/>
            <a:chOff x="4087845" y="2209800"/>
            <a:chExt cx="2498725" cy="849313"/>
          </a:xfrm>
        </p:grpSpPr>
        <p:sp>
          <p:nvSpPr>
            <p:cNvPr id="22550" name="Text Box 10">
              <a:extLst>
                <a:ext uri="{FF2B5EF4-FFF2-40B4-BE49-F238E27FC236}">
                  <a16:creationId xmlns:a16="http://schemas.microsoft.com/office/drawing/2014/main" id="{FD9C8055-BB37-42C8-BB4F-013CB4CF9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845" y="2595563"/>
              <a:ext cx="2498725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</a:rPr>
                <a:t>反映了频率关系</a:t>
              </a:r>
              <a:endParaRPr lang="en-US" altLang="zh-CN" sz="240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endParaRPr>
            </a:p>
          </p:txBody>
        </p:sp>
        <p:cxnSp>
          <p:nvCxnSpPr>
            <p:cNvPr id="22551" name="直接箭头连接符 16">
              <a:extLst>
                <a:ext uri="{FF2B5EF4-FFF2-40B4-BE49-F238E27FC236}">
                  <a16:creationId xmlns:a16="http://schemas.microsoft.com/office/drawing/2014/main" id="{DB3DFE96-20C8-40A6-81C1-434D4E3AC470}"/>
                </a:ext>
              </a:extLst>
            </p:cNvPr>
            <p:cNvCxnSpPr>
              <a:cxnSpLocks noChangeShapeType="1"/>
              <a:stCxn id="22550" idx="0"/>
            </p:cNvCxnSpPr>
            <p:nvPr/>
          </p:nvCxnSpPr>
          <p:spPr bwMode="auto">
            <a:xfrm flipH="1" flipV="1">
              <a:off x="4738720" y="2209800"/>
              <a:ext cx="598487" cy="385763"/>
            </a:xfrm>
            <a:prstGeom prst="straightConnector1">
              <a:avLst/>
            </a:prstGeom>
            <a:noFill/>
            <a:ln w="76200" algn="ctr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0492489-1ADB-46D6-A8A7-2CA1DDEE171A}"/>
              </a:ext>
            </a:extLst>
          </p:cNvPr>
          <p:cNvGrpSpPr>
            <a:grpSpLocks/>
          </p:cNvGrpSpPr>
          <p:nvPr/>
        </p:nvGrpSpPr>
        <p:grpSpPr bwMode="auto">
          <a:xfrm>
            <a:off x="6761500" y="2302166"/>
            <a:ext cx="2500313" cy="877597"/>
            <a:chOff x="6761532" y="2301614"/>
            <a:chExt cx="2500313" cy="878149"/>
          </a:xfrm>
        </p:grpSpPr>
        <p:sp>
          <p:nvSpPr>
            <p:cNvPr id="22548" name="Text Box 10">
              <a:extLst>
                <a:ext uri="{FF2B5EF4-FFF2-40B4-BE49-F238E27FC236}">
                  <a16:creationId xmlns:a16="http://schemas.microsoft.com/office/drawing/2014/main" id="{24DB3135-BE7B-4DE2-9C86-C4EB972C4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1532" y="2301614"/>
              <a:ext cx="250031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dirty="0">
                  <a:solidFill>
                    <a:srgbClr val="000066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</a:rPr>
                <a:t>反映了阻抗关系</a:t>
              </a:r>
              <a:endParaRPr lang="en-US" altLang="zh-CN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endParaRPr>
            </a:p>
          </p:txBody>
        </p:sp>
        <p:cxnSp>
          <p:nvCxnSpPr>
            <p:cNvPr id="22549" name="直接箭头连接符 17">
              <a:extLst>
                <a:ext uri="{FF2B5EF4-FFF2-40B4-BE49-F238E27FC236}">
                  <a16:creationId xmlns:a16="http://schemas.microsoft.com/office/drawing/2014/main" id="{617B82E2-4CFE-424B-A9C5-0C6A405644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8056563" y="2717800"/>
              <a:ext cx="403225" cy="461963"/>
            </a:xfrm>
            <a:prstGeom prst="straightConnector1">
              <a:avLst/>
            </a:prstGeom>
            <a:noFill/>
            <a:ln w="76200" algn="ctr">
              <a:solidFill>
                <a:srgbClr val="6600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3AD63872-3326-427E-B16E-DE9E1DBA87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463" y="4445000"/>
          <a:ext cx="1570037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5" name="公式" r:id="rId10" imgW="876300" imgH="508000" progId="Equation.3">
                  <p:embed/>
                </p:oleObj>
              </mc:Choice>
              <mc:Fallback>
                <p:oleObj name="公式" r:id="rId10" imgW="876300" imgH="508000" progId="Equation.3">
                  <p:embed/>
                  <p:pic>
                    <p:nvPicPr>
                      <p:cNvPr id="0" name="Picture 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4463" y="4445000"/>
                        <a:ext cx="1570037" cy="9096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0">
            <a:extLst>
              <a:ext uri="{FF2B5EF4-FFF2-40B4-BE49-F238E27FC236}">
                <a16:creationId xmlns:a16="http://schemas.microsoft.com/office/drawing/2014/main" id="{6CA221D0-FF1E-4F7C-8424-CC3EBED40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8" y="3675063"/>
            <a:ext cx="6062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当根据幅频特性表达式（重写如下）</a:t>
            </a:r>
            <a:endParaRPr lang="en-US" altLang="zh-CN" sz="2800">
              <a:solidFill>
                <a:srgbClr val="000066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AC2FCBAF-8B17-4135-B620-11E7FDE63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00" y="4716463"/>
            <a:ext cx="1500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66"/>
                </a:solidFill>
                <a:latin typeface="Bookman Old Style" panose="02050604050505020204" pitchFamily="18" charset="0"/>
              </a:rPr>
              <a:t>则有：</a:t>
            </a:r>
          </a:p>
        </p:txBody>
      </p:sp>
      <p:pic>
        <p:nvPicPr>
          <p:cNvPr id="22" name="图片 11" descr="Image1.jpg">
            <a:extLst>
              <a:ext uri="{FF2B5EF4-FFF2-40B4-BE49-F238E27FC236}">
                <a16:creationId xmlns:a16="http://schemas.microsoft.com/office/drawing/2014/main" id="{A3E68B57-A8A7-4E75-A68A-7517B4D28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894138"/>
            <a:ext cx="2524125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右箭头 15">
            <a:extLst>
              <a:ext uri="{FF2B5EF4-FFF2-40B4-BE49-F238E27FC236}">
                <a16:creationId xmlns:a16="http://schemas.microsoft.com/office/drawing/2014/main" id="{6A02B5BA-1F00-4561-B2E6-A0F7A5C5C559}"/>
              </a:ext>
            </a:extLst>
          </p:cNvPr>
          <p:cNvSpPr>
            <a:spLocks noChangeArrowheads="1"/>
          </p:cNvSpPr>
          <p:nvPr/>
        </p:nvSpPr>
        <p:spPr bwMode="auto">
          <a:xfrm rot="1940233">
            <a:off x="5524500" y="4779963"/>
            <a:ext cx="1106488" cy="658812"/>
          </a:xfrm>
          <a:prstGeom prst="rightArrow">
            <a:avLst>
              <a:gd name="adj1" fmla="val 50000"/>
              <a:gd name="adj2" fmla="val 111082"/>
            </a:avLst>
          </a:prstGeom>
          <a:solidFill>
            <a:srgbClr val="660066"/>
          </a:solidFill>
          <a:ln w="9525" algn="ctr">
            <a:solidFill>
              <a:srgbClr val="660066"/>
            </a:solidFill>
            <a:round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4" name="Object 19">
            <a:extLst>
              <a:ext uri="{FF2B5EF4-FFF2-40B4-BE49-F238E27FC236}">
                <a16:creationId xmlns:a16="http://schemas.microsoft.com/office/drawing/2014/main" id="{711F81F0-42F7-404C-8024-32B52DF5EE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38" y="4303713"/>
          <a:ext cx="279876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6" name="公式" r:id="rId13" imgW="2120900" imgH="787400" progId="Equation.3">
                  <p:embed/>
                </p:oleObj>
              </mc:Choice>
              <mc:Fallback>
                <p:oleObj name="公式" r:id="rId13" imgW="2120900" imgH="787400" progId="Equation.3">
                  <p:embed/>
                  <p:pic>
                    <p:nvPicPr>
                      <p:cNvPr id="0" name="Picture 5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8" y="4303713"/>
                        <a:ext cx="2798762" cy="1095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0">
            <a:extLst>
              <a:ext uri="{FF2B5EF4-FFF2-40B4-BE49-F238E27FC236}">
                <a16:creationId xmlns:a16="http://schemas.microsoft.com/office/drawing/2014/main" id="{F59CA1AE-E59C-425E-A9A5-36E171E07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3" y="5500688"/>
            <a:ext cx="627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所以谐振曲线也可以绘制成右图的形式</a:t>
            </a:r>
            <a:r>
              <a:rPr lang="en-US" altLang="zh-CN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(</a:t>
            </a: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自变量是广义失谐</a:t>
            </a:r>
            <a:r>
              <a:rPr lang="zh-CN" altLang="en-US" sz="2400" i="1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</a:t>
            </a: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，不是角频率</a:t>
            </a:r>
            <a:r>
              <a:rPr lang="en-US" altLang="zh-CN" sz="2400" i="1" dirty="0">
                <a:solidFill>
                  <a:srgbClr val="000066"/>
                </a:solidFill>
                <a:ea typeface="仿宋_GB2312" panose="02010609030101010101" pitchFamily="49" charset="-122"/>
              </a:rPr>
              <a:t>ω </a:t>
            </a:r>
            <a:r>
              <a:rPr lang="en-US" altLang="zh-CN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)</a:t>
            </a:r>
            <a:r>
              <a:rPr lang="zh-CN" altLang="en-US" sz="2400" dirty="0">
                <a:solidFill>
                  <a:srgbClr val="00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：</a:t>
            </a:r>
            <a:endParaRPr lang="en-US" altLang="zh-CN" sz="2400" dirty="0">
              <a:solidFill>
                <a:srgbClr val="000066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id="{D3B3335E-AFC7-4DE1-9048-51BF995DB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450" y="5943600"/>
            <a:ext cx="1500188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297" grpId="0"/>
      <p:bldP spid="12298" grpId="0"/>
      <p:bldP spid="20" grpId="0"/>
      <p:bldP spid="21" grpId="0"/>
      <p:bldP spid="23" grpId="0" animBg="1"/>
      <p:bldP spid="28" grpId="0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A90727F-9BDB-4D56-B4DD-0D6052B444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串联谐振电路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0BC1C38F-9819-448F-82F8-51294E3C7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7" y="595110"/>
            <a:ext cx="518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sz="2800" dirty="0">
                <a:solidFill>
                  <a:schemeClr val="accent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串联谐振回路的相频特性</a:t>
            </a:r>
            <a:endParaRPr lang="en-US" altLang="zh-CN" sz="2800" dirty="0">
              <a:solidFill>
                <a:schemeClr val="accent6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08F4DF6-FE9D-42BB-A913-466371F45C36}"/>
              </a:ext>
            </a:extLst>
          </p:cNvPr>
          <p:cNvGrpSpPr>
            <a:grpSpLocks/>
          </p:cNvGrpSpPr>
          <p:nvPr/>
        </p:nvGrpSpPr>
        <p:grpSpPr bwMode="auto">
          <a:xfrm>
            <a:off x="787400" y="1058863"/>
            <a:ext cx="6153149" cy="1260475"/>
            <a:chOff x="1606550" y="1091059"/>
            <a:chExt cx="6153024" cy="1260475"/>
          </a:xfrm>
        </p:grpSpPr>
        <p:graphicFrame>
          <p:nvGraphicFramePr>
            <p:cNvPr id="3" name="Object 7">
              <a:extLst>
                <a:ext uri="{FF2B5EF4-FFF2-40B4-BE49-F238E27FC236}">
                  <a16:creationId xmlns:a16="http://schemas.microsoft.com/office/drawing/2014/main" id="{2FFA443A-7157-4ABB-8794-1519FE120D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4060292"/>
                </p:ext>
              </p:extLst>
            </p:nvPr>
          </p:nvGraphicFramePr>
          <p:xfrm>
            <a:off x="4338582" y="1091059"/>
            <a:ext cx="3420992" cy="1260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23" name="公式" r:id="rId3" imgW="2514600" imgH="876300" progId="Equation.3">
                    <p:embed/>
                  </p:oleObj>
                </mc:Choice>
                <mc:Fallback>
                  <p:oleObj name="公式" r:id="rId3" imgW="2514600" imgH="876300" progId="Equation.3">
                    <p:embed/>
                    <p:pic>
                      <p:nvPicPr>
                        <p:cNvPr id="0" name="Picture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582" y="1091059"/>
                          <a:ext cx="3420992" cy="12604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6" name="Text Box 10">
              <a:extLst>
                <a:ext uri="{FF2B5EF4-FFF2-40B4-BE49-F238E27FC236}">
                  <a16:creationId xmlns:a16="http://schemas.microsoft.com/office/drawing/2014/main" id="{266C58EF-A6F1-4E4E-AA57-FDE13F6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6550" y="1320800"/>
              <a:ext cx="3576564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r>
                <a:rPr lang="zh-CN" altLang="en-US" sz="2800" dirty="0">
                  <a:solidFill>
                    <a:schemeClr val="accent6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</a:rPr>
                <a:t>由电流频率特性</a:t>
              </a:r>
              <a:endParaRPr lang="en-US" altLang="zh-CN" sz="2800" dirty="0">
                <a:solidFill>
                  <a:schemeClr val="accent6"/>
                </a:solidFill>
                <a:latin typeface="仿宋_GB2312" panose="02010609030101010101" pitchFamily="49" charset="-122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4676EEE-1084-43E9-A3A9-EF12F75EB922}"/>
              </a:ext>
            </a:extLst>
          </p:cNvPr>
          <p:cNvGrpSpPr>
            <a:grpSpLocks/>
          </p:cNvGrpSpPr>
          <p:nvPr/>
        </p:nvGrpSpPr>
        <p:grpSpPr bwMode="auto">
          <a:xfrm>
            <a:off x="19050" y="3861048"/>
            <a:ext cx="9007475" cy="2784227"/>
            <a:chOff x="19050" y="3861048"/>
            <a:chExt cx="9007475" cy="2784227"/>
          </a:xfrm>
        </p:grpSpPr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53A82726-E76D-480A-8474-F17056E26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" y="4252913"/>
              <a:ext cx="6121400" cy="21717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400" dirty="0">
                  <a:solidFill>
                    <a:schemeClr val="accent6"/>
                  </a:solidFill>
                  <a:latin typeface="+mn-lt"/>
                  <a:ea typeface="仿宋_GB2312" pitchFamily="49" charset="-122"/>
                </a:rPr>
                <a:t>当：</a:t>
              </a:r>
              <a:r>
                <a:rPr lang="zh-CN" altLang="en-US" sz="2400" i="1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 </a:t>
              </a:r>
              <a:r>
                <a:rPr lang="en-US" altLang="zh-CN" sz="2400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&lt;</a:t>
              </a:r>
              <a:r>
                <a:rPr lang="zh-CN" altLang="en-US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</a:t>
              </a:r>
              <a:r>
                <a:rPr lang="en-US" altLang="zh-CN" sz="2400" baseline="-25000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0</a:t>
              </a:r>
              <a:r>
                <a:rPr lang="zh-CN" altLang="en-US" sz="2400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时，</a:t>
              </a:r>
              <a:r>
                <a:rPr lang="zh-CN" altLang="en-US" sz="2400" i="1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</a:t>
              </a:r>
              <a:r>
                <a:rPr lang="en-US" altLang="zh-CN" sz="2400" baseline="-25000" dirty="0" err="1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&gt;0   </a:t>
              </a:r>
              <a:r>
                <a:rPr lang="zh-CN" altLang="en-US" sz="2400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电流</a:t>
              </a:r>
              <a:r>
                <a:rPr lang="en-US" altLang="zh-CN" sz="2400" i="1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aseline="-25000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s </a:t>
              </a:r>
              <a:r>
                <a:rPr lang="zh-CN" altLang="en-US" sz="2400" dirty="0">
                  <a:solidFill>
                    <a:srgbClr val="FF0000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超前</a:t>
              </a:r>
              <a:r>
                <a:rPr lang="zh-CN" altLang="en-US" sz="2400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信号源</a:t>
              </a:r>
              <a:r>
                <a:rPr lang="en-US" altLang="zh-CN" sz="2400" i="1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V</a:t>
              </a:r>
              <a:r>
                <a:rPr lang="en-US" altLang="zh-CN" sz="2400" baseline="-25000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r>
                <a:rPr lang="zh-CN" altLang="en-US" sz="2400" dirty="0">
                  <a:solidFill>
                    <a:schemeClr val="accent6"/>
                  </a:solidFill>
                  <a:latin typeface="+mn-lt"/>
                  <a:ea typeface="仿宋_GB2312" pitchFamily="49" charset="-122"/>
                  <a:sym typeface="Symbol" panose="05050102010706020507" pitchFamily="18" charset="2"/>
                </a:rPr>
                <a:t> </a:t>
              </a:r>
              <a:endParaRPr lang="en-US" altLang="zh-CN" sz="2400" dirty="0">
                <a:solidFill>
                  <a:schemeClr val="accent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</a:rPr>
                <a:t>当：</a:t>
              </a:r>
              <a:r>
                <a:rPr lang="zh-CN" altLang="en-US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 </a:t>
              </a:r>
              <a:r>
                <a:rPr lang="en-US" altLang="zh-CN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&gt;</a:t>
              </a:r>
              <a:r>
                <a:rPr lang="zh-CN" altLang="en-US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</a:t>
              </a:r>
              <a:r>
                <a:rPr lang="en-US" altLang="zh-CN" sz="2400" baseline="-250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0</a:t>
              </a: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时，</a:t>
              </a:r>
              <a:r>
                <a:rPr lang="zh-CN" altLang="en-US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</a:t>
              </a:r>
              <a:r>
                <a:rPr lang="en-US" altLang="zh-CN" sz="2400" baseline="-25000" dirty="0" err="1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aseline="-250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</a:t>
              </a:r>
              <a:r>
                <a:rPr lang="en-US" altLang="zh-CN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&lt;0  </a:t>
              </a: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电流</a:t>
              </a:r>
              <a:r>
                <a:rPr lang="en-US" altLang="zh-CN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aseline="-250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r>
                <a:rPr lang="zh-CN" altLang="en-US" sz="2400" baseline="-250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</a:t>
              </a:r>
              <a:r>
                <a:rPr lang="zh-CN" altLang="en-US" sz="2400" dirty="0">
                  <a:solidFill>
                    <a:srgbClr val="FF0000"/>
                  </a:solidFill>
                  <a:ea typeface="仿宋_GB2312" pitchFamily="49" charset="-122"/>
                  <a:sym typeface="Symbol" panose="05050102010706020507" pitchFamily="18" charset="2"/>
                </a:rPr>
                <a:t>滞后</a:t>
              </a: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信号源</a:t>
              </a:r>
              <a:r>
                <a:rPr lang="en-US" altLang="zh-CN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V</a:t>
              </a:r>
              <a:r>
                <a:rPr lang="en-US" altLang="zh-CN" sz="2400" baseline="-250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</a:t>
              </a:r>
              <a:endParaRPr lang="zh-CN" altLang="en-US" sz="2400" dirty="0">
                <a:solidFill>
                  <a:schemeClr val="accent6"/>
                </a:solidFill>
                <a:ea typeface="仿宋_GB2312" pitchFamily="49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</a:rPr>
                <a:t>当：</a:t>
              </a:r>
              <a:r>
                <a:rPr lang="zh-CN" altLang="en-US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 </a:t>
              </a:r>
              <a:r>
                <a:rPr lang="en-US" altLang="zh-CN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=</a:t>
              </a:r>
              <a:r>
                <a:rPr lang="zh-CN" altLang="en-US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</a:t>
              </a:r>
              <a:r>
                <a:rPr lang="en-US" altLang="zh-CN" sz="2400" baseline="-250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0</a:t>
              </a: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时，</a:t>
              </a:r>
              <a:r>
                <a:rPr lang="zh-CN" altLang="en-US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</a:t>
              </a:r>
              <a:r>
                <a:rPr lang="en-US" altLang="zh-CN" sz="2400" baseline="-25000" dirty="0" err="1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aseline="-250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</a:t>
              </a:r>
              <a:r>
                <a:rPr lang="en-US" altLang="zh-CN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=0  </a:t>
              </a: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电流</a:t>
              </a:r>
              <a:r>
                <a:rPr lang="en-US" altLang="zh-CN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aseline="-250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与信号源</a:t>
              </a:r>
              <a:r>
                <a:rPr lang="en-US" altLang="zh-CN" sz="2400" i="1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V</a:t>
              </a:r>
              <a:r>
                <a:rPr lang="en-US" altLang="zh-CN" sz="2400" baseline="-250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s</a:t>
              </a:r>
              <a:r>
                <a:rPr lang="zh-CN" altLang="en-US" sz="2400" dirty="0">
                  <a:solidFill>
                    <a:schemeClr val="accent6"/>
                  </a:solidFill>
                  <a:ea typeface="仿宋_GB2312" pitchFamily="49" charset="-122"/>
                  <a:sym typeface="Symbol" panose="05050102010706020507" pitchFamily="18" charset="2"/>
                </a:rPr>
                <a:t> 同相</a:t>
              </a:r>
              <a:endParaRPr lang="en-US" altLang="zh-CN" sz="2400" dirty="0">
                <a:solidFill>
                  <a:schemeClr val="accent6"/>
                </a:solidFill>
                <a:ea typeface="仿宋_GB2312" pitchFamily="49" charset="-122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i="1" dirty="0">
                  <a:solidFill>
                    <a:schemeClr val="accent6"/>
                  </a:solidFill>
                  <a:latin typeface="+mn-lt"/>
                  <a:ea typeface="仿宋_GB2312" pitchFamily="49" charset="-122"/>
                </a:rPr>
                <a:t>Q</a:t>
              </a:r>
              <a:r>
                <a:rPr lang="zh-CN" altLang="en-US" dirty="0">
                  <a:solidFill>
                    <a:schemeClr val="accent6"/>
                  </a:solidFill>
                  <a:latin typeface="+mn-lt"/>
                  <a:ea typeface="仿宋_GB2312" pitchFamily="49" charset="-122"/>
                </a:rPr>
                <a:t>值不同，曲线的</a:t>
              </a:r>
              <a:r>
                <a:rPr lang="zh-CN" altLang="en-US" dirty="0">
                  <a:solidFill>
                    <a:srgbClr val="FF0000"/>
                  </a:solidFill>
                  <a:latin typeface="+mn-lt"/>
                  <a:ea typeface="仿宋_GB2312" pitchFamily="49" charset="-122"/>
                </a:rPr>
                <a:t>陡峭程度</a:t>
              </a:r>
              <a:r>
                <a:rPr lang="zh-CN" altLang="en-US" dirty="0">
                  <a:solidFill>
                    <a:schemeClr val="accent6"/>
                  </a:solidFill>
                  <a:latin typeface="+mn-lt"/>
                  <a:ea typeface="仿宋_GB2312" pitchFamily="49" charset="-122"/>
                </a:rPr>
                <a:t>不同</a:t>
              </a:r>
            </a:p>
          </p:txBody>
        </p:sp>
        <p:pic>
          <p:nvPicPr>
            <p:cNvPr id="6" name="图片 2">
              <a:extLst>
                <a:ext uri="{FF2B5EF4-FFF2-40B4-BE49-F238E27FC236}">
                  <a16:creationId xmlns:a16="http://schemas.microsoft.com/office/drawing/2014/main" id="{C83A3FB2-54C4-420F-8B2E-949136541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263" y="3861048"/>
              <a:ext cx="2862262" cy="2784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3" name="Rectangle 7">
              <a:extLst>
                <a:ext uri="{FF2B5EF4-FFF2-40B4-BE49-F238E27FC236}">
                  <a16:creationId xmlns:a16="http://schemas.microsoft.com/office/drawing/2014/main" id="{A0C44A15-ED7C-4BBE-BAE1-19FCDA622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450" y="5770563"/>
              <a:ext cx="7842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tx2"/>
                </a:buClr>
                <a:buSzPct val="70000"/>
                <a:buFontTx/>
                <a:buNone/>
              </a:pPr>
              <a:r>
                <a:rPr kumimoji="0" lang="en-US" altLang="zh-CN" sz="2400">
                  <a:solidFill>
                    <a:srgbClr val="FF0000"/>
                  </a:solidFill>
                  <a:ea typeface="仿宋_GB2312" panose="02010609030101010101" pitchFamily="49" charset="-122"/>
                  <a:cs typeface="Times New Roman" panose="02020603050405020304" pitchFamily="18" charset="0"/>
                </a:rPr>
                <a:t>P19</a:t>
              </a:r>
              <a:endParaRPr kumimoji="0" lang="zh-CN" altLang="en-US" sz="2400">
                <a:solidFill>
                  <a:srgbClr val="FF0000"/>
                </a:solidFill>
                <a:ea typeface="仿宋_GB2312" panose="0201060903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20C93E-F2FC-4F46-BD3F-00BE9AB3E09C}"/>
              </a:ext>
            </a:extLst>
          </p:cNvPr>
          <p:cNvGrpSpPr/>
          <p:nvPr/>
        </p:nvGrpSpPr>
        <p:grpSpPr>
          <a:xfrm>
            <a:off x="298500" y="2279394"/>
            <a:ext cx="8547000" cy="1776669"/>
            <a:chOff x="65774" y="2277617"/>
            <a:chExt cx="8547000" cy="1462533"/>
          </a:xfrm>
        </p:grpSpPr>
        <p:sp>
          <p:nvSpPr>
            <p:cNvPr id="23562" name="Text Box 10">
              <a:extLst>
                <a:ext uri="{FF2B5EF4-FFF2-40B4-BE49-F238E27FC236}">
                  <a16:creationId xmlns:a16="http://schemas.microsoft.com/office/drawing/2014/main" id="{55C03E4F-2522-40D9-9EFC-00FB5D86B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74" y="2422525"/>
              <a:ext cx="4116387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r>
                <a:rPr lang="zh-CN" altLang="en-US" sz="2800" dirty="0">
                  <a:solidFill>
                    <a:schemeClr val="accent6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</a:rPr>
                <a:t>可得相位：</a:t>
              </a:r>
              <a:endParaRPr lang="en-US" altLang="zh-CN" sz="2800" dirty="0">
                <a:solidFill>
                  <a:schemeClr val="accent6"/>
                </a:solidFill>
                <a:latin typeface="仿宋_GB2312" panose="02010609030101010101" pitchFamily="49" charset="-122"/>
                <a:ea typeface="仿宋_GB2312" panose="02010609030101010101" pitchFamily="49" charset="-122"/>
              </a:endParaRPr>
            </a:p>
          </p:txBody>
        </p:sp>
        <p:sp>
          <p:nvSpPr>
            <p:cNvPr id="23564" name="Text Box 10">
              <a:extLst>
                <a:ext uri="{FF2B5EF4-FFF2-40B4-BE49-F238E27FC236}">
                  <a16:creationId xmlns:a16="http://schemas.microsoft.com/office/drawing/2014/main" id="{04A20E59-A0F8-43FB-B817-78BC6ECDA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4024" y="3278188"/>
              <a:ext cx="14287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400">
                  <a:solidFill>
                    <a:schemeClr val="accent6"/>
                  </a:solidFill>
                  <a:ea typeface="仿宋_GB2312" panose="02010609030101010101" pitchFamily="49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>
                  <a:solidFill>
                    <a:schemeClr val="accent6"/>
                  </a:solidFill>
                  <a:ea typeface="仿宋_GB2312" panose="02010609030101010101" pitchFamily="49" charset="-122"/>
                  <a:cs typeface="Times New Roman" panose="02020603050405020304" pitchFamily="18" charset="0"/>
                </a:rPr>
                <a:t>2-15</a:t>
              </a:r>
              <a:r>
                <a:rPr lang="zh-CN" altLang="en-US" sz="2400">
                  <a:solidFill>
                    <a:schemeClr val="accent6"/>
                  </a:solidFill>
                  <a:ea typeface="仿宋_GB2312" panose="0201060903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400">
                <a:solidFill>
                  <a:schemeClr val="accent6"/>
                </a:solidFill>
                <a:ea typeface="仿宋_GB2312" panose="0201060903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D37925E-219E-4321-A8AA-A4EC21C65AF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658842" y="2277617"/>
              <a:ext cx="6824432" cy="1411733"/>
            </a:xfrm>
            <a:prstGeom prst="rect">
              <a:avLst/>
            </a:prstGeom>
            <a:blipFill>
              <a:blip r:embed="rId6"/>
              <a:stretch>
                <a:fillRect b="-6926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 dirty="0">
                  <a:noFill/>
                </a:rPr>
                <a:t> </a:t>
              </a: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193BECF9-C816-4852-856D-B770741B0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8282" y="6372143"/>
            <a:ext cx="457076" cy="25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1400" kern="0" dirty="0">
                <a:solidFill>
                  <a:srgbClr val="FF0000"/>
                </a:solidFill>
                <a:ea typeface="仿宋_GB2312" panose="02010609030101010101" pitchFamily="49" charset="-122"/>
              </a:rPr>
              <a:t>电流</a:t>
            </a:r>
            <a:endParaRPr lang="zh-CN" altLang="en-US" sz="1400" b="1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8E76A79-4DEA-4E83-8CDB-E484DD8B9E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1438" y="303213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>
                <a:solidFill>
                  <a:srgbClr val="0000FF"/>
                </a:solidFill>
                <a:ea typeface="仿宋_GB2312" panose="02010609030101010101" pitchFamily="49" charset="-122"/>
              </a:rPr>
              <a:t>串联谐振电路</a:t>
            </a:r>
            <a:endParaRPr lang="zh-CN" altLang="en-US" sz="3200" b="1">
              <a:solidFill>
                <a:srgbClr val="0000FF"/>
              </a:solidFill>
            </a:endParaRPr>
          </a:p>
        </p:txBody>
      </p:sp>
      <p:graphicFrame>
        <p:nvGraphicFramePr>
          <p:cNvPr id="24579" name="Object 6">
            <a:extLst>
              <a:ext uri="{FF2B5EF4-FFF2-40B4-BE49-F238E27FC236}">
                <a16:creationId xmlns:a16="http://schemas.microsoft.com/office/drawing/2014/main" id="{18B32E05-3FBA-44C5-938C-3EB7DCEFF7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409786"/>
              </p:ext>
            </p:extLst>
          </p:nvPr>
        </p:nvGraphicFramePr>
        <p:xfrm>
          <a:off x="4971256" y="4759170"/>
          <a:ext cx="36306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66" name="公式" r:id="rId3" imgW="1524000" imgH="419100" progId="Equation.3">
                  <p:embed/>
                </p:oleObj>
              </mc:Choice>
              <mc:Fallback>
                <p:oleObj name="公式" r:id="rId3" imgW="1524000" imgH="419100" progId="Equation.3">
                  <p:embed/>
                  <p:pic>
                    <p:nvPicPr>
                      <p:cNvPr id="0" name="Picture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256" y="4759170"/>
                        <a:ext cx="3630613" cy="962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7">
            <a:extLst>
              <a:ext uri="{FF2B5EF4-FFF2-40B4-BE49-F238E27FC236}">
                <a16:creationId xmlns:a16="http://schemas.microsoft.com/office/drawing/2014/main" id="{65B0E7A2-0287-4FCD-B0A0-F44EA7B88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584200"/>
            <a:ext cx="5400675" cy="5603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(8)  </a:t>
            </a:r>
            <a:r>
              <a:rPr lang="zh-CN" altLang="en-US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通频带</a:t>
            </a:r>
            <a:r>
              <a:rPr lang="en-US" altLang="zh-CN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Bandwidth     BW</a:t>
            </a:r>
            <a:endParaRPr lang="zh-CN" altLang="en-US" i="1" dirty="0">
              <a:solidFill>
                <a:srgbClr val="00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4581" name="Text Box 8">
            <a:extLst>
              <a:ext uri="{FF2B5EF4-FFF2-40B4-BE49-F238E27FC236}">
                <a16:creationId xmlns:a16="http://schemas.microsoft.com/office/drawing/2014/main" id="{9DB28480-48F7-4E07-A706-CAAAD573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41400"/>
            <a:ext cx="88931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ea typeface="华文仿宋" panose="02010600040101010101" pitchFamily="2" charset="-122"/>
              </a:rPr>
              <a:t>BW</a:t>
            </a:r>
            <a:r>
              <a:rPr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定义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：当串联谐振回路保持外加电压信号的幅值不变而改变其频率时</a:t>
            </a:r>
            <a:r>
              <a:rPr lang="en-US" altLang="zh-CN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将回路电流值下降为谐振值的        时对应的频率范围称为回路的通频带</a:t>
            </a:r>
            <a:r>
              <a:rPr lang="en-US" altLang="zh-CN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也称带宽</a:t>
            </a:r>
            <a:r>
              <a:rPr lang="en-US" altLang="zh-CN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用</a:t>
            </a:r>
            <a:r>
              <a:rPr lang="en-US" altLang="zh-CN" sz="2400" i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表示。</a:t>
            </a:r>
            <a:endParaRPr lang="en-US" altLang="zh-CN" sz="24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                        B 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= 2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0.7 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3dB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带宽）</a:t>
            </a:r>
            <a:endParaRPr lang="zh-CN" altLang="en-US" sz="24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3320" name="Text Box 9">
            <a:extLst>
              <a:ext uri="{FF2B5EF4-FFF2-40B4-BE49-F238E27FC236}">
                <a16:creationId xmlns:a16="http://schemas.microsoft.com/office/drawing/2014/main" id="{66F337D0-328B-4B98-B57C-3E2C95B38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3608388"/>
            <a:ext cx="4714875" cy="4937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则可推得广义失谐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ξ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=±1, 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有：</a:t>
            </a:r>
          </a:p>
        </p:txBody>
      </p:sp>
      <p:sp>
        <p:nvSpPr>
          <p:cNvPr id="13321" name="Text Box 10">
            <a:extLst>
              <a:ext uri="{FF2B5EF4-FFF2-40B4-BE49-F238E27FC236}">
                <a16:creationId xmlns:a16="http://schemas.microsoft.com/office/drawing/2014/main" id="{F826F971-538F-4B84-9DF9-B660E705F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36" y="5389144"/>
            <a:ext cx="8495927" cy="12620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结论：</a:t>
            </a:r>
            <a:endParaRPr lang="en-US" altLang="zh-CN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当频率一定时，回路的通频带只与回路的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Q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值有关，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Q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值越高，通频带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BW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越窄。</a:t>
            </a:r>
          </a:p>
        </p:txBody>
      </p:sp>
      <p:sp>
        <p:nvSpPr>
          <p:cNvPr id="24584" name="Text Box 11">
            <a:extLst>
              <a:ext uri="{FF2B5EF4-FFF2-40B4-BE49-F238E27FC236}">
                <a16:creationId xmlns:a16="http://schemas.microsoft.com/office/drawing/2014/main" id="{F8E19984-AB21-490C-B3AA-F44907B0F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2817813"/>
            <a:ext cx="3071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C000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根据上述定义有：</a:t>
            </a:r>
          </a:p>
        </p:txBody>
      </p:sp>
      <p:graphicFrame>
        <p:nvGraphicFramePr>
          <p:cNvPr id="12292" name="Object 8">
            <a:extLst>
              <a:ext uri="{FF2B5EF4-FFF2-40B4-BE49-F238E27FC236}">
                <a16:creationId xmlns:a16="http://schemas.microsoft.com/office/drawing/2014/main" id="{6D6E7B9F-2852-4CE3-A8D2-41857D5985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50" y="4083050"/>
          <a:ext cx="419893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67" name="公式" r:id="rId5" imgW="2501900" imgH="431800" progId="Equation.3">
                  <p:embed/>
                </p:oleObj>
              </mc:Choice>
              <mc:Fallback>
                <p:oleObj name="公式" r:id="rId5" imgW="2501900" imgH="431800" progId="Equation.3">
                  <p:embed/>
                  <p:pic>
                    <p:nvPicPr>
                      <p:cNvPr id="0" name="Picture 2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" y="4083050"/>
                        <a:ext cx="4198938" cy="723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4">
            <a:extLst>
              <a:ext uri="{FF2B5EF4-FFF2-40B4-BE49-F238E27FC236}">
                <a16:creationId xmlns:a16="http://schemas.microsoft.com/office/drawing/2014/main" id="{43006F6F-A02B-474B-9E9C-A463BFB2CA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2163" y="4083050"/>
          <a:ext cx="4368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68" name="公式" r:id="rId7" imgW="2603500" imgH="431800" progId="Equation.3">
                  <p:embed/>
                </p:oleObj>
              </mc:Choice>
              <mc:Fallback>
                <p:oleObj name="公式" r:id="rId7" imgW="2603500" imgH="431800" progId="Equation.3">
                  <p:embed/>
                  <p:pic>
                    <p:nvPicPr>
                      <p:cNvPr id="0" name="Picture 2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163" y="4083050"/>
                        <a:ext cx="4368800" cy="723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9">
            <a:extLst>
              <a:ext uri="{FF2B5EF4-FFF2-40B4-BE49-F238E27FC236}">
                <a16:creationId xmlns:a16="http://schemas.microsoft.com/office/drawing/2014/main" id="{F50FD00B-A601-45B7-BD2C-B3BF3B4D4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95850"/>
            <a:ext cx="6335713" cy="4937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根据上述两式，可得通频带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带宽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为：</a:t>
            </a:r>
          </a:p>
        </p:txBody>
      </p:sp>
      <p:pic>
        <p:nvPicPr>
          <p:cNvPr id="24588" name="图片 15">
            <a:extLst>
              <a:ext uri="{FF2B5EF4-FFF2-40B4-BE49-F238E27FC236}">
                <a16:creationId xmlns:a16="http://schemas.microsoft.com/office/drawing/2014/main" id="{41C2365B-DD9C-4492-B8A6-6CE0B90F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1862138"/>
            <a:ext cx="2141537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41F013F-3B7B-4C4B-B16F-C4D123AA116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86425" y="1468856"/>
            <a:ext cx="1052778" cy="344069"/>
          </a:xfrm>
          <a:prstGeom prst="rect">
            <a:avLst/>
          </a:prstGeom>
          <a:blipFill>
            <a:blip r:embed="rId10"/>
            <a:stretch>
              <a:fillRect b="-3214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24591" name="组合 3">
            <a:extLst>
              <a:ext uri="{FF2B5EF4-FFF2-40B4-BE49-F238E27FC236}">
                <a16:creationId xmlns:a16="http://schemas.microsoft.com/office/drawing/2014/main" id="{037C89C7-68EC-4C10-8E32-23975A05722F}"/>
              </a:ext>
            </a:extLst>
          </p:cNvPr>
          <p:cNvGrpSpPr>
            <a:grpSpLocks/>
          </p:cNvGrpSpPr>
          <p:nvPr/>
        </p:nvGrpSpPr>
        <p:grpSpPr bwMode="auto">
          <a:xfrm>
            <a:off x="5124450" y="311150"/>
            <a:ext cx="3846513" cy="522288"/>
            <a:chOff x="5124661" y="310868"/>
            <a:chExt cx="3846302" cy="521927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8A631B9-DDAA-41AD-8983-B20065B8738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28894" y="310868"/>
              <a:ext cx="3742069" cy="470129"/>
            </a:xfrm>
            <a:prstGeom prst="rect">
              <a:avLst/>
            </a:prstGeom>
            <a:blipFill>
              <a:blip r:embed="rId11"/>
              <a:stretch>
                <a:fillRect t="-1299" b="-1298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3" name="对话气泡: 矩形 2">
              <a:extLst>
                <a:ext uri="{FF2B5EF4-FFF2-40B4-BE49-F238E27FC236}">
                  <a16:creationId xmlns:a16="http://schemas.microsoft.com/office/drawing/2014/main" id="{E9AD0871-8BE1-4D2E-BAC3-75B71DAB60E5}"/>
                </a:ext>
              </a:extLst>
            </p:cNvPr>
            <p:cNvSpPr/>
            <p:nvPr/>
          </p:nvSpPr>
          <p:spPr bwMode="auto">
            <a:xfrm>
              <a:off x="5124661" y="317214"/>
              <a:ext cx="3733595" cy="515581"/>
            </a:xfrm>
            <a:prstGeom prst="wedgeRectCallout">
              <a:avLst>
                <a:gd name="adj1" fmla="val -20430"/>
                <a:gd name="adj2" fmla="val 183464"/>
              </a:avLst>
            </a:prstGeom>
            <a:noFill/>
            <a:ln w="952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 eaLnBrk="1" hangingPunct="1">
                <a:spcBef>
                  <a:spcPct val="20000"/>
                </a:spcBef>
                <a:buFontTx/>
                <a:buChar char="•"/>
                <a:defRPr/>
              </a:pPr>
              <a:endParaRPr lang="zh-CN" altLang="en-US">
                <a:ln w="12700">
                  <a:solidFill>
                    <a:srgbClr val="000066"/>
                  </a:solidFill>
                </a:ln>
                <a:latin typeface="宋体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814B8C2-350C-4704-98CF-57AD595DC3E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80686" y="2912564"/>
            <a:ext cx="2571811" cy="737253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794202BA-7E55-4012-823C-2A3112295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0083" y="3413919"/>
            <a:ext cx="1575866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B050"/>
                </a:solidFill>
                <a:ea typeface="仿宋_GB2312" pitchFamily="49" charset="-122"/>
              </a:rPr>
              <a:t>P16   </a:t>
            </a:r>
            <a:r>
              <a:rPr lang="en-US" altLang="zh-CN" sz="2400" dirty="0">
                <a:solidFill>
                  <a:srgbClr val="FF0000"/>
                </a:solidFill>
                <a:latin typeface="Bookman Old Style" panose="02050604050505020204" pitchFamily="18" charset="0"/>
              </a:rPr>
              <a:t>P17</a:t>
            </a:r>
            <a:endParaRPr lang="en-US" altLang="zh-CN" sz="2400" i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7EB26E7-C3C6-4558-B024-C75A0A9F65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>
                <a:solidFill>
                  <a:srgbClr val="0000FF"/>
                </a:solidFill>
                <a:ea typeface="仿宋_GB2312" panose="02010609030101010101" pitchFamily="49" charset="-122"/>
              </a:rPr>
              <a:t>串联谐振电路</a:t>
            </a:r>
            <a:endParaRPr lang="zh-CN" altLang="en-US" sz="3200" b="1">
              <a:solidFill>
                <a:srgbClr val="0000FF"/>
              </a:solidFill>
            </a:endParaRPr>
          </a:p>
        </p:txBody>
      </p:sp>
      <p:sp>
        <p:nvSpPr>
          <p:cNvPr id="25603" name="Rectangle 5">
            <a:extLst>
              <a:ext uri="{FF2B5EF4-FFF2-40B4-BE49-F238E27FC236}">
                <a16:creationId xmlns:a16="http://schemas.microsoft.com/office/drawing/2014/main" id="{A5EB6280-4702-4FC2-BDA2-9D8DCFD14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895350"/>
            <a:ext cx="763270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400">
              <a:solidFill>
                <a:srgbClr val="FFFF00"/>
              </a:solidFill>
              <a:latin typeface="Bookman Old Style" panose="02050604050505020204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400">
              <a:solidFill>
                <a:srgbClr val="FFFF00"/>
              </a:solidFill>
              <a:latin typeface="Bookman Old Style" panose="02050604050505020204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400">
              <a:solidFill>
                <a:srgbClr val="FFFF00"/>
              </a:solidFill>
              <a:latin typeface="Bookman Old Style" panose="02050604050505020204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400">
              <a:solidFill>
                <a:srgbClr val="FFFF00"/>
              </a:solidFill>
              <a:latin typeface="Bookman Old Style" panose="02050604050505020204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400">
              <a:solidFill>
                <a:srgbClr val="FFFF00"/>
              </a:solidFill>
              <a:latin typeface="Bookman Old Style" panose="02050604050505020204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400">
              <a:solidFill>
                <a:srgbClr val="FFFF00"/>
              </a:solidFill>
              <a:latin typeface="Bookman Old Style" panose="02050604050505020204" pitchFamily="18" charset="0"/>
            </a:endParaRPr>
          </a:p>
          <a:p>
            <a:pPr eaLnBrk="1" hangingPunct="1">
              <a:lnSpc>
                <a:spcPct val="130000"/>
              </a:lnSpc>
              <a:buFontTx/>
              <a:buNone/>
            </a:pPr>
            <a:endParaRPr lang="zh-CN" altLang="en-US" sz="240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9ED06415-BB54-45EA-90B8-CAF1A279A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" y="2265482"/>
            <a:ext cx="4913145" cy="353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 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一个理想的谐振回路， 其幅频特性曲线应该是通频带内完全平坦，信号可以无衰减通过，而在通频带以外则为零，信号完全通不过。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  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矩形系数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(</a:t>
            </a:r>
            <a:r>
              <a:rPr lang="en-US" altLang="en-US" sz="2400" dirty="0">
                <a:solidFill>
                  <a:srgbClr val="CC3300"/>
                </a:solidFill>
                <a:ea typeface="华文仿宋" pitchFamily="2" charset="-122"/>
              </a:rPr>
              <a:t>Rectangle</a:t>
            </a:r>
            <a:r>
              <a:rPr lang="en-US" altLang="en-US" sz="3200" dirty="0">
                <a:solidFill>
                  <a:srgbClr val="CC3300"/>
                </a:solidFill>
                <a:ea typeface="华文仿宋" pitchFamily="2" charset="-122"/>
              </a:rPr>
              <a:t> </a:t>
            </a:r>
            <a:r>
              <a:rPr lang="en-US" altLang="en-US" sz="2400" dirty="0">
                <a:solidFill>
                  <a:srgbClr val="CC3300"/>
                </a:solidFill>
                <a:ea typeface="华文仿宋" pitchFamily="2" charset="-122"/>
              </a:rPr>
              <a:t>Coefficient)</a:t>
            </a:r>
            <a:r>
              <a:rPr lang="zh-CN" altLang="en-US" sz="2400" i="1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Ｋ</a:t>
            </a:r>
            <a:r>
              <a:rPr lang="en-US" altLang="zh-CN" sz="2400" baseline="-25000" dirty="0">
                <a:solidFill>
                  <a:srgbClr val="CC3300"/>
                </a:solidFill>
                <a:ea typeface="仿宋_GB2312" pitchFamily="49" charset="-122"/>
              </a:rPr>
              <a:t>r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0.1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定义为谐振曲线值下降到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0.1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时的频带范围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BW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0.1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与通频带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B</a:t>
            </a:r>
            <a:r>
              <a:rPr lang="en-US" altLang="zh-CN" sz="2400" dirty="0">
                <a:solidFill>
                  <a:srgbClr val="000066"/>
                </a:solidFill>
                <a:ea typeface="仿宋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0.7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之比， 即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:</a:t>
            </a:r>
          </a:p>
        </p:txBody>
      </p:sp>
      <p:graphicFrame>
        <p:nvGraphicFramePr>
          <p:cNvPr id="25605" name="Object 17">
            <a:extLst>
              <a:ext uri="{FF2B5EF4-FFF2-40B4-BE49-F238E27FC236}">
                <a16:creationId xmlns:a16="http://schemas.microsoft.com/office/drawing/2014/main" id="{021749CC-6589-481E-A62E-80A893B14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031511"/>
              </p:ext>
            </p:extLst>
          </p:nvPr>
        </p:nvGraphicFramePr>
        <p:xfrm>
          <a:off x="4847834" y="2357438"/>
          <a:ext cx="4195762" cy="329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03" name="Image" r:id="rId3" imgW="13400816" imgH="11980408" progId="">
                  <p:embed/>
                </p:oleObj>
              </mc:Choice>
              <mc:Fallback>
                <p:oleObj name="Image" r:id="rId3" imgW="13400816" imgH="11980408" progId="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834" y="2357438"/>
                        <a:ext cx="4195762" cy="329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">
            <a:extLst>
              <a:ext uri="{FF2B5EF4-FFF2-40B4-BE49-F238E27FC236}">
                <a16:creationId xmlns:a16="http://schemas.microsoft.com/office/drawing/2014/main" id="{83E05EB2-5DC2-4CE5-B624-0D98C7208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93738"/>
            <a:ext cx="8928546" cy="163121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(9)  </a:t>
            </a:r>
            <a:r>
              <a:rPr lang="zh-CN" altLang="en-US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选择性   </a:t>
            </a:r>
            <a:r>
              <a:rPr lang="en-US" altLang="zh-CN" dirty="0">
                <a:ea typeface="宋体" charset="-122"/>
              </a:rPr>
              <a:t>Selectivity</a:t>
            </a:r>
            <a:endParaRPr lang="zh-CN" altLang="en-US" dirty="0">
              <a:latin typeface="+mn-lt"/>
              <a:ea typeface="仿宋_GB2312" pitchFamily="49" charset="-122"/>
            </a:endParaRP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     </a:t>
            </a:r>
            <a:r>
              <a:rPr lang="zh-CN" altLang="en-US" sz="2400" i="1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Ｑ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越大，谐振曲线越尖锐，选择性越好。而通频带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(BW)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与回路</a:t>
            </a:r>
            <a:r>
              <a:rPr lang="zh-CN" altLang="en-US" sz="2400" i="1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Ｑ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值成反比。通频带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(BW)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与回路</a:t>
            </a:r>
            <a:r>
              <a:rPr lang="zh-CN" altLang="en-US" sz="2400" i="1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Ｑ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值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(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即选择性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)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_GB2312" pitchFamily="49" charset="-122"/>
              </a:rPr>
              <a:t>是互相矛盾的两个性能指标。选择性是指谐振回路对不需要信号的抑制能力。</a:t>
            </a:r>
            <a:endParaRPr lang="zh-CN" altLang="en-US" sz="2400" i="1" dirty="0">
              <a:solidFill>
                <a:srgbClr val="660033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7" name="Object 4">
                <a:extLst>
                  <a:ext uri="{FF2B5EF4-FFF2-40B4-BE49-F238E27FC236}">
                    <a16:creationId xmlns:a16="http://schemas.microsoft.com/office/drawing/2014/main" id="{A3ABA11F-CA82-470F-9934-6CD99CE10736}"/>
                  </a:ext>
                </a:extLst>
              </p:cNvPr>
              <p:cNvSpPr txBox="1"/>
              <p:nvPr/>
            </p:nvSpPr>
            <p:spPr bwMode="auto">
              <a:xfrm>
                <a:off x="1305718" y="5786225"/>
                <a:ext cx="3027363" cy="8103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+mn-lt"/>
                            </a:rPr>
                            <m:t>B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+mn-lt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+mn-lt"/>
                                </a:rPr>
                                <m:t>0.1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+mn-lt"/>
                            </a:rPr>
                            <m:t>B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+mn-lt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+mn-lt"/>
                                </a:rPr>
                                <m:t>0.7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5607" name="Object 4">
                <a:extLst>
                  <a:ext uri="{FF2B5EF4-FFF2-40B4-BE49-F238E27FC236}">
                    <a16:creationId xmlns:a16="http://schemas.microsoft.com/office/drawing/2014/main" id="{A3ABA11F-CA82-470F-9934-6CD99CE1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5718" y="5786225"/>
                <a:ext cx="3027363" cy="8103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72FCB3F-DF00-484A-9815-69C1561CCB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solidFill>
                  <a:srgbClr val="0000FF"/>
                </a:solidFill>
                <a:ea typeface="仿宋_GB2312" panose="02010609030101010101" pitchFamily="49" charset="-122"/>
              </a:rPr>
              <a:t>2.1.3  </a:t>
            </a:r>
            <a:r>
              <a:rPr lang="zh-CN" altLang="en-US" sz="3600" b="1">
                <a:solidFill>
                  <a:srgbClr val="0000FF"/>
                </a:solidFill>
                <a:ea typeface="仿宋_GB2312" panose="02010609030101010101" pitchFamily="49" charset="-122"/>
              </a:rPr>
              <a:t>串联谐振电路</a:t>
            </a:r>
            <a:endParaRPr lang="zh-CN" altLang="en-US" sz="3200" b="1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Object 4">
                <a:extLst>
                  <a:ext uri="{FF2B5EF4-FFF2-40B4-BE49-F238E27FC236}">
                    <a16:creationId xmlns:a16="http://schemas.microsoft.com/office/drawing/2014/main" id="{95FDF233-627B-4D68-A70A-F68A8E5D76EF}"/>
                  </a:ext>
                </a:extLst>
              </p:cNvPr>
              <p:cNvSpPr txBox="1"/>
              <p:nvPr/>
            </p:nvSpPr>
            <p:spPr bwMode="auto">
              <a:xfrm>
                <a:off x="3429000" y="642938"/>
                <a:ext cx="2071688" cy="6588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627" name="Object 4">
                <a:extLst>
                  <a:ext uri="{FF2B5EF4-FFF2-40B4-BE49-F238E27FC236}">
                    <a16:creationId xmlns:a16="http://schemas.microsoft.com/office/drawing/2014/main" id="{95FDF233-627B-4D68-A70A-F68A8E5D7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0" y="642938"/>
                <a:ext cx="2071688" cy="658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8" name="Rectangle 7">
            <a:extLst>
              <a:ext uri="{FF2B5EF4-FFF2-40B4-BE49-F238E27FC236}">
                <a16:creationId xmlns:a16="http://schemas.microsoft.com/office/drawing/2014/main" id="{D5396F76-4DEF-4DCC-800B-3A7FBD393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79513"/>
            <a:ext cx="5429250" cy="8493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由定义可知，</a:t>
            </a:r>
            <a:r>
              <a:rPr lang="zh-CN" altLang="en-US" sz="20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Ｋ</a:t>
            </a:r>
            <a:r>
              <a:rPr lang="en-US" altLang="zh-CN" sz="2000" baseline="-25000" dirty="0">
                <a:solidFill>
                  <a:srgbClr val="0000FF"/>
                </a:solidFill>
                <a:ea typeface="仿宋_GB2312" pitchFamily="49" charset="-122"/>
              </a:rPr>
              <a:t>r</a:t>
            </a:r>
            <a:r>
              <a:rPr lang="en-US" altLang="zh-CN" sz="20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0.1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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１。 其数值越小， 则对应的幅频特性越理想。</a:t>
            </a:r>
            <a:endParaRPr lang="zh-CN" altLang="en-US" sz="2000" i="1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9" name="Object 8">
                <a:extLst>
                  <a:ext uri="{FF2B5EF4-FFF2-40B4-BE49-F238E27FC236}">
                    <a16:creationId xmlns:a16="http://schemas.microsoft.com/office/drawing/2014/main" id="{9FC42FC8-50DA-4F9E-83CB-3CBB2FA0EDBC}"/>
                  </a:ext>
                </a:extLst>
              </p:cNvPr>
              <p:cNvSpPr txBox="1"/>
              <p:nvPr/>
            </p:nvSpPr>
            <p:spPr bwMode="auto">
              <a:xfrm>
                <a:off x="1131212" y="5463381"/>
                <a:ext cx="4051300" cy="782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sub>
                      </m:sSub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zh-CN" alt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sub>
                          </m:sSub>
                        </m:den>
                      </m:f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zh-CN" alt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zh-CN" alt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≈9.95</m:t>
                      </m:r>
                    </m:oMath>
                  </m:oMathPara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26629" name="Object 8">
                <a:extLst>
                  <a:ext uri="{FF2B5EF4-FFF2-40B4-BE49-F238E27FC236}">
                    <a16:creationId xmlns:a16="http://schemas.microsoft.com/office/drawing/2014/main" id="{9FC42FC8-50DA-4F9E-83CB-3CBB2FA0E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1212" y="5463381"/>
                <a:ext cx="4051300" cy="782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9" name="Rectangle 9">
            <a:extLst>
              <a:ext uri="{FF2B5EF4-FFF2-40B4-BE49-F238E27FC236}">
                <a16:creationId xmlns:a16="http://schemas.microsoft.com/office/drawing/2014/main" id="{0EA45EE0-C224-4D95-BEFB-372AF2F6B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16" y="6191523"/>
            <a:ext cx="7633196" cy="43787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K</a:t>
            </a:r>
            <a:r>
              <a:rPr lang="en-US" altLang="zh-CN" sz="2000" baseline="-25000" dirty="0">
                <a:solidFill>
                  <a:srgbClr val="660066"/>
                </a:solidFill>
                <a:ea typeface="仿宋_GB2312" pitchFamily="49" charset="-122"/>
              </a:rPr>
              <a:t>r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0.1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数值较大，接近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10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， 说明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单谐振回路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的幅频特性不理想。</a:t>
            </a:r>
            <a:endParaRPr lang="zh-CN" altLang="en-US" sz="20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65CA4D0-7ADC-4A14-AEF9-50653B0FE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" y="2544326"/>
            <a:ext cx="8100962" cy="10017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根据</a:t>
            </a:r>
            <a:r>
              <a:rPr lang="zh-CN" altLang="en-US" sz="2400" i="1" dirty="0">
                <a:solidFill>
                  <a:schemeClr val="accent2"/>
                </a:solidFill>
                <a:ea typeface="仿宋_GB2312" pitchFamily="49" charset="-122"/>
              </a:rPr>
              <a:t>Ｋ</a:t>
            </a:r>
            <a:r>
              <a:rPr lang="en-US" altLang="zh-CN" sz="2400" baseline="-25000" dirty="0">
                <a:solidFill>
                  <a:schemeClr val="accent2"/>
                </a:solidFill>
                <a:ea typeface="仿宋_GB2312" pitchFamily="49" charset="-122"/>
              </a:rPr>
              <a:t>r0.1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的定义，谐振曲线值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N</a:t>
            </a:r>
            <a:r>
              <a:rPr lang="en-US" altLang="zh-CN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( 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f </a:t>
            </a:r>
            <a:r>
              <a:rPr lang="en-US" altLang="zh-CN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)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下降到峰值的</a:t>
            </a:r>
            <a:r>
              <a:rPr lang="en-US" altLang="zh-CN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0.1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，则令谐振曲线值</a:t>
            </a:r>
            <a:r>
              <a:rPr lang="en-US" altLang="zh-CN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=0.1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，即：</a:t>
            </a:r>
            <a:r>
              <a:rPr lang="zh-CN" altLang="en-US" sz="2400" i="1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 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2EC5392-9943-4603-86CA-D33E886A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4946650"/>
            <a:ext cx="8858250" cy="5064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式中，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f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3 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,  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f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4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分别是谐振曲线下降为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0.1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对应的频率值，见上图</a:t>
            </a:r>
            <a:endParaRPr lang="zh-CN" altLang="en-US" sz="24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9B47EE5-1E95-4A81-B3C2-BE3426D44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1979613"/>
            <a:ext cx="5429250" cy="520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理想情况下，矩形系数</a:t>
            </a:r>
            <a:r>
              <a:rPr lang="zh-CN" altLang="en-US" sz="2400" i="1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Ｋ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0.1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 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_GB2312" pitchFamily="49" charset="-122"/>
                <a:sym typeface="Symbol"/>
              </a:rPr>
              <a:t>=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１。</a:t>
            </a:r>
            <a:endParaRPr lang="zh-CN" altLang="en-US" sz="2400" i="1" dirty="0">
              <a:solidFill>
                <a:srgbClr val="CC3300"/>
              </a:solidFill>
              <a:latin typeface="+mn-lt"/>
              <a:ea typeface="仿宋_GB2312" pitchFamily="49" charset="-122"/>
            </a:endParaRPr>
          </a:p>
        </p:txBody>
      </p:sp>
      <p:pic>
        <p:nvPicPr>
          <p:cNvPr id="26635" name="图片 12" descr="Image1.jpg">
            <a:extLst>
              <a:ext uri="{FF2B5EF4-FFF2-40B4-BE49-F238E27FC236}">
                <a16:creationId xmlns:a16="http://schemas.microsoft.com/office/drawing/2014/main" id="{8764F6C4-CD76-4FBD-ACEA-084C97EB7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51" y="228600"/>
            <a:ext cx="2500245" cy="213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6" name="组合 14">
            <a:extLst>
              <a:ext uri="{FF2B5EF4-FFF2-40B4-BE49-F238E27FC236}">
                <a16:creationId xmlns:a16="http://schemas.microsoft.com/office/drawing/2014/main" id="{8CB4AF1D-A616-4B72-9D1D-2AC84A040B7F}"/>
              </a:ext>
            </a:extLst>
          </p:cNvPr>
          <p:cNvGrpSpPr>
            <a:grpSpLocks/>
          </p:cNvGrpSpPr>
          <p:nvPr/>
        </p:nvGrpSpPr>
        <p:grpSpPr bwMode="auto">
          <a:xfrm>
            <a:off x="214313" y="3643313"/>
            <a:ext cx="4852987" cy="1428750"/>
            <a:chOff x="214282" y="3500438"/>
            <a:chExt cx="4853018" cy="1428760"/>
          </a:xfrm>
        </p:grpSpPr>
        <p:graphicFrame>
          <p:nvGraphicFramePr>
            <p:cNvPr id="26637" name="Object 6">
              <a:extLst>
                <a:ext uri="{FF2B5EF4-FFF2-40B4-BE49-F238E27FC236}">
                  <a16:creationId xmlns:a16="http://schemas.microsoft.com/office/drawing/2014/main" id="{8483D859-22C6-48A3-B46F-C3396C8AD8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082" y="4027492"/>
            <a:ext cx="4802218" cy="9017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328" name="Equation" r:id="rId6" imgW="2298700" imgH="431800" progId="">
                    <p:embed/>
                  </p:oleObj>
                </mc:Choice>
                <mc:Fallback>
                  <p:oleObj name="Equation" r:id="rId6" imgW="2298700" imgH="431800" progId="">
                    <p:embed/>
                    <p:pic>
                      <p:nvPicPr>
                        <p:cNvPr id="0" name="Picture 3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082" y="4027492"/>
                          <a:ext cx="4802218" cy="90170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49F1B02D-69A3-42C9-8B1C-7748AF403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82" y="3500438"/>
              <a:ext cx="2428891" cy="52070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30000"/>
                </a:lnSpc>
                <a:spcBef>
                  <a:spcPct val="50000"/>
                </a:spcBef>
                <a:defRPr/>
              </a:pPr>
              <a:r>
                <a:rPr lang="zh-CN" altLang="en-US" sz="2400" dirty="0">
                  <a:solidFill>
                    <a:srgbClr val="CC3300"/>
                  </a:solidFill>
                  <a:latin typeface="+mn-lt"/>
                  <a:ea typeface="仿宋_GB2312" pitchFamily="49" charset="-122"/>
                </a:rPr>
                <a:t>则可以得到：</a:t>
              </a:r>
              <a:r>
                <a:rPr lang="zh-CN" altLang="en-US" sz="2400" i="1" dirty="0">
                  <a:solidFill>
                    <a:srgbClr val="CC3300"/>
                  </a:solidFill>
                  <a:latin typeface="+mn-lt"/>
                  <a:ea typeface="仿宋_GB2312" pitchFamily="49" charset="-122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C7BC2F2-0103-4EE5-908A-4B66948BE114}"/>
                  </a:ext>
                </a:extLst>
              </p:cNvPr>
              <p:cNvSpPr txBox="1"/>
              <p:nvPr/>
            </p:nvSpPr>
            <p:spPr>
              <a:xfrm>
                <a:off x="3156862" y="3036510"/>
                <a:ext cx="2687402" cy="1159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i="1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000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i="1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f</m:t>
                    </m:r>
                    <m:r>
                      <m:rPr>
                        <m:nor/>
                      </m:rPr>
                      <a:rPr lang="en-US" altLang="zh-CN" sz="2000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rgbClr val="660066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altLang="zh-CN" sz="2000" dirty="0">
                                <a:solidFill>
                                  <a:srgbClr val="660066"/>
                                </a:solidFill>
                                <a:ea typeface="仿宋_GB2312" pitchFamily="49" charset="-122"/>
                              </a:rPr>
                              <m:t>1</m:t>
                            </m:r>
                            <m:r>
                              <a:rPr lang="en-US" altLang="zh-CN" sz="200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itchFamily="49" charset="-122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US" altLang="zh-CN" sz="2000" b="1" i="1" dirty="0" smtClean="0">
                                <a:solidFill>
                                  <a:srgbClr val="660066"/>
                                </a:solidFill>
                                <a:ea typeface="仿宋_GB2312" pitchFamily="49" charset="-122"/>
                              </a:rPr>
                              <m:t>Q</m:t>
                            </m:r>
                            <m:r>
                              <m:rPr>
                                <m:nor/>
                              </m:rPr>
                              <a:rPr lang="en-US" altLang="zh-CN" sz="2000" baseline="-25000" dirty="0">
                                <a:solidFill>
                                  <a:srgbClr val="660066"/>
                                </a:solidFill>
                                <a:ea typeface="仿宋_GB2312" pitchFamily="49" charset="-122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altLang="zh-CN" sz="2000" baseline="30000" dirty="0">
                                <a:solidFill>
                                  <a:srgbClr val="660066"/>
                                </a:solidFill>
                                <a:ea typeface="仿宋_GB2312" pitchFamily="49" charset="-122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 dirty="0">
                                        <a:solidFill>
                                          <a:srgbClr val="66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000" i="1" dirty="0">
                                            <a:solidFill>
                                              <a:srgbClr val="66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2000" dirty="0">
                                            <a:solidFill>
                                              <a:srgbClr val="660066"/>
                                            </a:solidFill>
                                            <a:ea typeface="仿宋_GB2312" pitchFamily="49" charset="-122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zh-CN" altLang="en-US" sz="2000" dirty="0">
                                            <a:solidFill>
                                              <a:srgbClr val="660066"/>
                                            </a:solidFill>
                                            <a:ea typeface="仿宋_GB2312" pitchFamily="49" charset="-122"/>
                                            <a:sym typeface="Symbol" panose="05050102010706020507" pitchFamily="18" charset="2"/>
                                          </a:rPr>
                                          <m:t>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2000" i="1" dirty="0">
                                            <a:solidFill>
                                              <a:srgbClr val="660066"/>
                                            </a:solidFill>
                                            <a:ea typeface="仿宋_GB2312" pitchFamily="49" charset="-122"/>
                                          </a:rPr>
                                          <m:t>f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2000" baseline="-25000" dirty="0">
                                            <a:solidFill>
                                              <a:srgbClr val="660066"/>
                                            </a:solidFill>
                                            <a:ea typeface="仿宋_GB2312" pitchFamily="49" charset="-122"/>
                                          </a:rPr>
                                          <m:t>0.1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2000" i="1" dirty="0">
                                            <a:solidFill>
                                              <a:srgbClr val="660066"/>
                                            </a:solidFill>
                                            <a:ea typeface="仿宋_GB2312" pitchFamily="49" charset="-122"/>
                                          </a:rPr>
                                          <m:t>f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2000" baseline="-25000" dirty="0">
                                            <a:solidFill>
                                              <a:srgbClr val="660066"/>
                                            </a:solidFill>
                                            <a:ea typeface="仿宋_GB2312" pitchFamily="49" charset="-122"/>
                                          </a:rPr>
                                          <m:t>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US" altLang="zh-CN" sz="2000" dirty="0" smtClean="0">
                                    <a:solidFill>
                                      <a:srgbClr val="660066"/>
                                    </a:solidFill>
                                    <a:ea typeface="仿宋_GB2312" pitchFamily="49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2000" dirty="0">
                    <a:solidFill>
                      <a:srgbClr val="660066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10</m:t>
                        </m:r>
                      </m:den>
                    </m:f>
                  </m:oMath>
                </a14:m>
                <a:endParaRPr lang="zh-CN" altLang="en-US" sz="200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C7BC2F2-0103-4EE5-908A-4B66948B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862" y="3036510"/>
                <a:ext cx="2687402" cy="1159613"/>
              </a:xfrm>
              <a:prstGeom prst="rect">
                <a:avLst/>
              </a:prstGeom>
              <a:blipFill>
                <a:blip r:embed="rId8"/>
                <a:stretch>
                  <a:fillRect l="-454" b="-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E86AF50-DABE-4CE2-989A-B2924CEBA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2162" y="3045182"/>
            <a:ext cx="1903057" cy="19014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2">
            <a:extLst>
              <a:ext uri="{FF2B5EF4-FFF2-40B4-BE49-F238E27FC236}">
                <a16:creationId xmlns:a16="http://schemas.microsoft.com/office/drawing/2014/main" id="{29EE93D9-B2B2-4B28-9835-872C35D8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76500"/>
            <a:ext cx="86201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FF8E3FA5-3B6A-43FD-92D9-E8E6C82456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915400" cy="381000"/>
          </a:xfrm>
        </p:spPr>
        <p:txBody>
          <a:bodyPr/>
          <a:lstStyle/>
          <a:p>
            <a:pPr algn="l" eaLnBrk="1" hangingPunct="1"/>
            <a:r>
              <a:rPr lang="en-US" altLang="zh-CN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2.1.4  </a:t>
            </a:r>
            <a:r>
              <a:rPr lang="zh-CN" altLang="en-US" sz="36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并联谐振回路  </a:t>
            </a:r>
            <a:r>
              <a:rPr lang="en-US" altLang="zh-CN" sz="3200" b="1" dirty="0">
                <a:solidFill>
                  <a:srgbClr val="0000FF"/>
                </a:solidFill>
              </a:rPr>
              <a:t>Parallel-resonant circuits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9AA01817-27F9-4A4F-B259-FC665EDF7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8" y="771525"/>
            <a:ext cx="8534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endParaRPr lang="en-US" altLang="zh-CN" sz="2400">
              <a:solidFill>
                <a:srgbClr val="000066"/>
              </a:solidFill>
              <a:ea typeface="华文仿宋" panose="02010600040101010101" pitchFamily="2" charset="-122"/>
            </a:endParaRPr>
          </a:p>
          <a:p>
            <a:pPr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ea typeface="华文仿宋" panose="02010600040101010101" pitchFamily="2" charset="-122"/>
              </a:rPr>
              <a:t>在高频电路中，采用并联谐振回路，利用串联和并联的对偶关系可得到并联谐振回路的分析公式。</a:t>
            </a:r>
          </a:p>
          <a:p>
            <a:pPr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ea typeface="华文仿宋" panose="02010600040101010101" pitchFamily="2" charset="-122"/>
              </a:rPr>
              <a:t>  简单并联谐振回路：                             </a:t>
            </a:r>
          </a:p>
        </p:txBody>
      </p:sp>
      <p:sp>
        <p:nvSpPr>
          <p:cNvPr id="27653" name="Rectangle 8">
            <a:extLst>
              <a:ext uri="{FF2B5EF4-FFF2-40B4-BE49-F238E27FC236}">
                <a16:creationId xmlns:a16="http://schemas.microsoft.com/office/drawing/2014/main" id="{886027F3-2F19-4423-BCC4-F24AB8629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5572125"/>
            <a:ext cx="8215313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电容的</a:t>
            </a:r>
            <a:r>
              <a:rPr lang="en-US" altLang="zh-CN" sz="2400" i="1" dirty="0">
                <a:solidFill>
                  <a:srgbClr val="000066"/>
                </a:solidFill>
                <a:ea typeface="华文仿宋" panose="02010600040101010101" pitchFamily="2" charset="-122"/>
              </a:rPr>
              <a:t>r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忽略不计， </a:t>
            </a:r>
            <a:r>
              <a:rPr lang="en-US" altLang="zh-CN" sz="2400" i="1" dirty="0">
                <a:solidFill>
                  <a:srgbClr val="000066"/>
                </a:solidFill>
                <a:ea typeface="华文仿宋" panose="02010600040101010101" pitchFamily="2" charset="-122"/>
              </a:rPr>
              <a:t>R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是电感的损耗，   </a:t>
            </a:r>
            <a:r>
              <a:rPr lang="en-US" altLang="zh-CN" sz="2400" i="1" dirty="0">
                <a:solidFill>
                  <a:srgbClr val="000066"/>
                </a:solidFill>
                <a:ea typeface="华文仿宋" panose="02010600040101010101" pitchFamily="2" charset="-122"/>
              </a:rPr>
              <a:t>I</a:t>
            </a:r>
            <a:r>
              <a:rPr lang="en-US" altLang="zh-CN" sz="2400" baseline="-25000" dirty="0">
                <a:solidFill>
                  <a:srgbClr val="000066"/>
                </a:solidFill>
                <a:ea typeface="华文仿宋" panose="02010600040101010101" pitchFamily="2" charset="-122"/>
              </a:rPr>
              <a:t>s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是信号电流源。</a:t>
            </a:r>
            <a:endParaRPr lang="en-US" altLang="zh-CN" sz="2400" dirty="0">
              <a:solidFill>
                <a:srgbClr val="000066"/>
              </a:solidFill>
              <a:ea typeface="华文仿宋" panose="02010600040101010101" pitchFamily="2" charset="-122"/>
            </a:endParaRPr>
          </a:p>
          <a:p>
            <a:pPr>
              <a:buFontTx/>
              <a:buNone/>
            </a:pPr>
            <a:r>
              <a:rPr lang="en-US" altLang="zh-CN" sz="2400" i="1" dirty="0">
                <a:solidFill>
                  <a:srgbClr val="000066"/>
                </a:solidFill>
                <a:ea typeface="华文仿宋" panose="02010600040101010101" pitchFamily="2" charset="-122"/>
              </a:rPr>
              <a:t>R</a:t>
            </a:r>
            <a:r>
              <a:rPr lang="en-US" altLang="zh-CN" sz="2400" baseline="-25000" dirty="0">
                <a:solidFill>
                  <a:srgbClr val="000066"/>
                </a:solidFill>
                <a:ea typeface="华文仿宋" panose="02010600040101010101" pitchFamily="2" charset="-122"/>
              </a:rPr>
              <a:t>P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是回路谐振电阻。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4CC4FE-C53C-41A6-B25D-781C80D55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848" y="785813"/>
            <a:ext cx="576064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kern="0" dirty="0">
                <a:solidFill>
                  <a:srgbClr val="660033"/>
                </a:solidFill>
                <a:latin typeface="+mj-lt"/>
                <a:ea typeface="仿宋_GB2312" pitchFamily="49" charset="-122"/>
                <a:cs typeface="+mj-cs"/>
              </a:rPr>
              <a:t>谐振回路    </a:t>
            </a:r>
            <a:r>
              <a:rPr lang="en-US" altLang="zh-CN" kern="0" dirty="0">
                <a:latin typeface="+mj-lt"/>
                <a:ea typeface="仿宋_GB2312" pitchFamily="49" charset="-122"/>
                <a:cs typeface="+mj-cs"/>
              </a:rPr>
              <a:t>tank </a:t>
            </a:r>
            <a:r>
              <a:rPr lang="en-US" altLang="zh-CN" kern="0" dirty="0">
                <a:latin typeface="+mj-lt"/>
                <a:ea typeface="+mj-ea"/>
                <a:cs typeface="+mj-cs"/>
              </a:rPr>
              <a:t>circuits   </a:t>
            </a:r>
            <a:r>
              <a:rPr lang="en-US" altLang="zh-CN" kern="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P18</a:t>
            </a:r>
            <a:r>
              <a:rPr lang="en-US" altLang="zh-CN" kern="0" dirty="0">
                <a:latin typeface="+mj-lt"/>
                <a:ea typeface="+mj-ea"/>
                <a:cs typeface="+mj-cs"/>
              </a:rPr>
              <a:t>    </a:t>
            </a:r>
            <a:r>
              <a:rPr lang="en-US" altLang="zh-CN" kern="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P19</a:t>
            </a:r>
            <a:endParaRPr lang="zh-CN" altLang="en-US" kern="0" dirty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655" name="矩形 7">
            <a:extLst>
              <a:ext uri="{FF2B5EF4-FFF2-40B4-BE49-F238E27FC236}">
                <a16:creationId xmlns:a16="http://schemas.microsoft.com/office/drawing/2014/main" id="{15C74B8F-389F-423B-890E-01C8E79F7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749800"/>
            <a:ext cx="3500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660033"/>
                </a:solidFill>
              </a:rPr>
              <a:t>Parallel  LC circuit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1A3DFF1D-1A5D-4563-B90C-632FC233A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232" y="5011737"/>
            <a:ext cx="1897981" cy="5651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P18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  P19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3961E31-1892-489E-9F39-C8C0F860D6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307975"/>
            <a:ext cx="5181600" cy="381000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并联谐振特性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28675" name="Object 9">
            <a:extLst>
              <a:ext uri="{FF2B5EF4-FFF2-40B4-BE49-F238E27FC236}">
                <a16:creationId xmlns:a16="http://schemas.microsoft.com/office/drawing/2014/main" id="{E0C4C988-AA09-4936-994C-023872AFA4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1125538"/>
          <a:ext cx="7921625" cy="30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8" name="VISIO" r:id="rId3" imgW="5433060" imgH="1670304" progId="">
                  <p:embed/>
                </p:oleObj>
              </mc:Choice>
              <mc:Fallback>
                <p:oleObj name="VISIO" r:id="rId3" imgW="5433060" imgH="1670304" progId="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25538"/>
                        <a:ext cx="7921625" cy="3024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AutoShape 10">
            <a:extLst>
              <a:ext uri="{FF2B5EF4-FFF2-40B4-BE49-F238E27FC236}">
                <a16:creationId xmlns:a16="http://schemas.microsoft.com/office/drawing/2014/main" id="{60B663DF-CFC8-4038-BB01-C37C67E4C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4941888"/>
            <a:ext cx="1944439" cy="1150937"/>
          </a:xfrm>
          <a:prstGeom prst="wedgeRoundRectCallout">
            <a:avLst>
              <a:gd name="adj1" fmla="val -16250"/>
              <a:gd name="adj2" fmla="val -175241"/>
              <a:gd name="adj3" fmla="val 16667"/>
            </a:avLst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并联谐振回路</a:t>
            </a:r>
            <a:endParaRPr lang="zh-CN" altLang="en-US" sz="2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defRPr/>
            </a:pPr>
            <a:endParaRPr lang="zh-CN" altLang="en-US" sz="2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7414" name="AutoShape 11">
            <a:extLst>
              <a:ext uri="{FF2B5EF4-FFF2-40B4-BE49-F238E27FC236}">
                <a16:creationId xmlns:a16="http://schemas.microsoft.com/office/drawing/2014/main" id="{D1802419-F7C8-4BB4-98EE-243DC9D25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75" y="4868863"/>
            <a:ext cx="1854200" cy="1225550"/>
          </a:xfrm>
          <a:prstGeom prst="wedgeRoundRectCallout">
            <a:avLst>
              <a:gd name="adj1" fmla="val -29444"/>
              <a:gd name="adj2" fmla="val -182384"/>
              <a:gd name="adj3" fmla="val 16667"/>
            </a:avLst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等效电路</a:t>
            </a:r>
            <a:endParaRPr lang="en-US" altLang="zh-CN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其中</a:t>
            </a:r>
            <a:r>
              <a:rPr lang="en-US" altLang="zh-CN" sz="20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R</a:t>
            </a:r>
            <a:r>
              <a:rPr lang="en-US" altLang="zh-CN" sz="20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为回路谐振电阻</a:t>
            </a:r>
          </a:p>
        </p:txBody>
      </p:sp>
      <p:sp>
        <p:nvSpPr>
          <p:cNvPr id="19462" name="AutoShape 12">
            <a:extLst>
              <a:ext uri="{FF2B5EF4-FFF2-40B4-BE49-F238E27FC236}">
                <a16:creationId xmlns:a16="http://schemas.microsoft.com/office/drawing/2014/main" id="{04373708-3755-4D46-BDC3-636805BE9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048" y="4495483"/>
            <a:ext cx="1368425" cy="1223962"/>
          </a:xfrm>
          <a:prstGeom prst="wedgeRoundRectCallout">
            <a:avLst>
              <a:gd name="adj1" fmla="val -11370"/>
              <a:gd name="adj2" fmla="val -145199"/>
              <a:gd name="adj3" fmla="val 16667"/>
            </a:avLst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阻抗特性</a:t>
            </a:r>
            <a:endParaRPr lang="zh-CN" altLang="en-US" sz="2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  <a:p>
            <a:pPr eaLnBrk="1" hangingPunct="1">
              <a:defRPr/>
            </a:pPr>
            <a:endParaRPr lang="zh-CN" altLang="en-US" sz="2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9463" name="AutoShape 13">
            <a:extLst>
              <a:ext uri="{FF2B5EF4-FFF2-40B4-BE49-F238E27FC236}">
                <a16:creationId xmlns:a16="http://schemas.microsoft.com/office/drawing/2014/main" id="{0B1DFB99-5C39-4235-85DA-4CB5C98FA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4474571"/>
            <a:ext cx="1889125" cy="1223963"/>
          </a:xfrm>
          <a:prstGeom prst="wedgeRoundRectCallout">
            <a:avLst>
              <a:gd name="adj1" fmla="val 16421"/>
              <a:gd name="adj2" fmla="val -168935"/>
              <a:gd name="adj3" fmla="val 16667"/>
            </a:avLst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辐角特性</a:t>
            </a:r>
          </a:p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相频特性</a:t>
            </a:r>
          </a:p>
          <a:p>
            <a:pPr eaLnBrk="1" hangingPunct="1">
              <a:defRPr/>
            </a:pPr>
            <a:endParaRPr lang="zh-CN" altLang="en-US" sz="2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D0786CD-D292-464E-97C8-D5782FE4F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478" y="2318652"/>
            <a:ext cx="288925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1600" b="0" i="1" kern="0" dirty="0" err="1">
                <a:solidFill>
                  <a:schemeClr val="tx1"/>
                </a:solidFill>
                <a:ea typeface="仿宋_GB2312" panose="02010609030101010101" pitchFamily="49" charset="-122"/>
              </a:rPr>
              <a:t>R</a:t>
            </a:r>
            <a:r>
              <a:rPr lang="en-US" altLang="zh-CN" sz="1600" b="0" kern="0" baseline="-25000" dirty="0" err="1">
                <a:solidFill>
                  <a:schemeClr val="tx1"/>
                </a:solidFill>
                <a:ea typeface="仿宋_GB2312" panose="02010609030101010101" pitchFamily="49" charset="-122"/>
              </a:rPr>
              <a:t>p</a:t>
            </a:r>
            <a:endParaRPr lang="zh-CN" altLang="en-US" sz="1600" b="0" kern="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3068968-C8A3-464C-931C-AFD07DCB8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747" y="1163543"/>
            <a:ext cx="288925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1400" b="0" i="1" kern="0" dirty="0" err="1">
                <a:solidFill>
                  <a:schemeClr val="tx1"/>
                </a:solidFill>
                <a:ea typeface="仿宋_GB2312" panose="02010609030101010101" pitchFamily="49" charset="-122"/>
              </a:rPr>
              <a:t>R</a:t>
            </a:r>
            <a:r>
              <a:rPr lang="en-US" altLang="zh-CN" sz="1400" b="0" kern="0" baseline="-25000" dirty="0" err="1">
                <a:solidFill>
                  <a:schemeClr val="tx1"/>
                </a:solidFill>
                <a:ea typeface="仿宋_GB2312" panose="02010609030101010101" pitchFamily="49" charset="-122"/>
              </a:rPr>
              <a:t>p</a:t>
            </a:r>
            <a:endParaRPr lang="zh-CN" altLang="en-US" sz="1400" b="0" kern="0" baseline="-25000" dirty="0">
              <a:solidFill>
                <a:schemeClr val="tx1"/>
              </a:solidFill>
            </a:endParaRPr>
          </a:p>
        </p:txBody>
      </p:sp>
      <p:sp>
        <p:nvSpPr>
          <p:cNvPr id="2" name="Text Box 8">
            <a:extLst>
              <a:ext uri="{FF2B5EF4-FFF2-40B4-BE49-F238E27FC236}">
                <a16:creationId xmlns:a16="http://schemas.microsoft.com/office/drawing/2014/main" id="{1FAAC4B5-01A3-4F79-8A2D-C357A5C91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6165850"/>
            <a:ext cx="3161084" cy="523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  <a:hlinkClick r:id="rId5" action="ppaction://hlinkpres?slideindex=1&amp;slidetitle="/>
              </a:rPr>
              <a:t>曲线的绘制？？？</a:t>
            </a:r>
            <a:endParaRPr lang="en-US" altLang="zh-CN" dirty="0">
              <a:solidFill>
                <a:srgbClr val="CC3300"/>
              </a:solidFill>
              <a:latin typeface="+mn-lt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5CFF8EA-D8A3-42A6-8FCC-8BCE6A077C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 b="1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(1) </a:t>
            </a:r>
            <a:r>
              <a:rPr lang="zh-CN" altLang="en-US" sz="2800" b="1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回路总导纳</a:t>
            </a:r>
          </a:p>
        </p:txBody>
      </p:sp>
      <p:sp>
        <p:nvSpPr>
          <p:cNvPr id="29700" name="Text Box 9">
            <a:extLst>
              <a:ext uri="{FF2B5EF4-FFF2-40B4-BE49-F238E27FC236}">
                <a16:creationId xmlns:a16="http://schemas.microsoft.com/office/drawing/2014/main" id="{16B92163-663B-4844-8C53-982A04F39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4029075"/>
            <a:ext cx="2709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等效电导：</a:t>
            </a:r>
            <a:endParaRPr lang="zh-CN" altLang="en-US" sz="2800" i="1" dirty="0">
              <a:solidFill>
                <a:srgbClr val="0000FF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9701" name="Text Box 10">
            <a:extLst>
              <a:ext uri="{FF2B5EF4-FFF2-40B4-BE49-F238E27FC236}">
                <a16:creationId xmlns:a16="http://schemas.microsoft.com/office/drawing/2014/main" id="{FD722036-1BAD-48FC-869E-34C1BD227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5338763"/>
            <a:ext cx="2374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等效电纳：</a:t>
            </a:r>
            <a:endParaRPr lang="zh-CN" altLang="en-US" sz="2800" i="1" dirty="0">
              <a:solidFill>
                <a:srgbClr val="0000FF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9702" name="Text Box 9">
            <a:extLst>
              <a:ext uri="{FF2B5EF4-FFF2-40B4-BE49-F238E27FC236}">
                <a16:creationId xmlns:a16="http://schemas.microsoft.com/office/drawing/2014/main" id="{E1254CCB-F671-488A-9F37-8133381D3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2393950"/>
            <a:ext cx="4830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一般，</a:t>
            </a:r>
            <a:r>
              <a:rPr lang="en-US" altLang="zh-CN" sz="28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&lt;&lt;</a:t>
            </a:r>
            <a:r>
              <a:rPr lang="en-US" altLang="zh-CN" sz="28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L</a:t>
            </a:r>
            <a:r>
              <a:rPr lang="zh-CN" altLang="en-US" sz="28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，上式近似为</a:t>
            </a:r>
            <a:r>
              <a:rPr lang="zh-CN" altLang="en-US" sz="28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E4D54BD-2341-4F4C-BAC8-149BF10D4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3040063"/>
            <a:ext cx="1728787" cy="6238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kern="0" dirty="0">
                <a:solidFill>
                  <a:srgbClr val="0000FF"/>
                </a:solidFill>
              </a:rPr>
              <a:t>（</a:t>
            </a:r>
            <a:r>
              <a:rPr lang="en-US" altLang="zh-CN" sz="2800" kern="0" dirty="0">
                <a:solidFill>
                  <a:srgbClr val="0000FF"/>
                </a:solidFill>
              </a:rPr>
              <a:t>2-18</a:t>
            </a:r>
            <a:r>
              <a:rPr lang="zh-CN" altLang="en-US" sz="2800" kern="0" dirty="0">
                <a:solidFill>
                  <a:srgbClr val="0000FF"/>
                </a:solidFill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B59C274-5FDF-41CC-B581-17189990B7C2}"/>
                  </a:ext>
                </a:extLst>
              </p:cNvPr>
              <p:cNvSpPr/>
              <p:nvPr/>
            </p:nvSpPr>
            <p:spPr>
              <a:xfrm>
                <a:off x="1835696" y="5147201"/>
                <a:ext cx="2345514" cy="902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b="0" i="1" dirty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000066"/>
                          </a:solidFill>
                        </a:rPr>
                        <m:t>C</m:t>
                      </m:r>
                      <m:r>
                        <a:rPr lang="en-US" altLang="zh-CN" b="0" dirty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000066"/>
                              </a:solidFill>
                            </a:rPr>
                            <m:t>1</m:t>
                          </m:r>
                        </m:num>
                        <m:den>
                          <m:r>
                            <a:rPr lang="el-GR" altLang="zh-CN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000066"/>
                              </a:solidFill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zh-CN" altLang="en-US" b="0" baseline="30000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B59C274-5FDF-41CC-B581-17189990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147201"/>
                <a:ext cx="2345514" cy="902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90EBA49-DD2D-4054-9263-CB8901280192}"/>
                  </a:ext>
                </a:extLst>
              </p:cNvPr>
              <p:cNvSpPr/>
              <p:nvPr/>
            </p:nvSpPr>
            <p:spPr>
              <a:xfrm>
                <a:off x="1926030" y="3875909"/>
                <a:ext cx="1448602" cy="9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en-US" altLang="zh-CN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000066"/>
                              </a:solidFill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 smtClean="0">
                              <a:solidFill>
                                <a:srgbClr val="000066"/>
                              </a:solidFill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zh-CN" altLang="en-US" b="0" baseline="30000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90EBA49-DD2D-4054-9263-CB8901280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030" y="3875909"/>
                <a:ext cx="1448602" cy="900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20F2A7-F4B6-40F0-98FC-DA354B8522F7}"/>
                  </a:ext>
                </a:extLst>
              </p:cNvPr>
              <p:cNvSpPr/>
              <p:nvPr/>
            </p:nvSpPr>
            <p:spPr>
              <a:xfrm>
                <a:off x="2175190" y="2947554"/>
                <a:ext cx="4864665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</a:rPr>
                          <m:t>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</a:rPr>
                          <m:t>L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zh-CN" altLang="en-US" sz="24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</a:rPr>
                          <m:t>C</m:t>
                        </m:r>
                        <m:r>
                          <a:rPr lang="en-US" altLang="zh-CN" sz="2400" b="0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000066"/>
                                </a:solidFill>
                              </a:rPr>
                              <m:t>1</m:t>
                            </m:r>
                          </m:num>
                          <m:den>
                            <m:r>
                              <a:rPr lang="el-GR" altLang="zh-CN" sz="2400" b="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</a:rPr>
                              <m:t>L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</a:rPr>
                      <m:t>G</m:t>
                    </m:r>
                    <m:r>
                      <a:rPr lang="en-US" altLang="zh-CN" sz="2400" b="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b="0" i="1" dirty="0"/>
                  <a:t>B</a:t>
                </a:r>
                <a:endParaRPr lang="zh-CN" altLang="en-US" sz="2400" b="0" i="1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20F2A7-F4B6-40F0-98FC-DA354B852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190" y="2947554"/>
                <a:ext cx="4864665" cy="745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7B69C4-B33B-4BF3-A72F-085EB6941701}"/>
                  </a:ext>
                </a:extLst>
              </p:cNvPr>
              <p:cNvSpPr/>
              <p:nvPr/>
            </p:nvSpPr>
            <p:spPr>
              <a:xfrm>
                <a:off x="1187624" y="667987"/>
                <a:ext cx="7416824" cy="1509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</a:rPr>
                            <m:t>R</m:t>
                          </m:r>
                          <m:r>
                            <a:rPr lang="en-US" altLang="zh-CN" sz="24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altLang="zh-CN" sz="2400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</a:rPr>
                            <m:t>L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l-GR" altLang="zh-CN" sz="2400" b="0" i="1" dirty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000066"/>
                          </a:solidFill>
                        </a:rPr>
                        <m:t>C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000066"/>
                  </a:solidFill>
                </a:endParaRPr>
              </a:p>
              <a:p>
                <a:r>
                  <a:rPr lang="en-US" altLang="zh-CN" sz="2400" b="0" dirty="0">
                    <a:solidFill>
                      <a:srgbClr val="000066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66"/>
                            </a:solidFill>
                            <a:ea typeface="仿宋_GB2312" panose="02010609030101010101" pitchFamily="49" charset="-122"/>
                          </a:rPr>
                          <m:t>2</m:t>
                        </m:r>
                        <m:r>
                          <a:rPr lang="en-US" altLang="zh-CN" sz="2400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dirty="0" smtClean="0">
                            <a:solidFill>
                              <a:srgbClr val="000066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66"/>
                            </a:solidFill>
                            <a:ea typeface="仿宋_GB2312" panose="0201060903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</a:rPr>
                          <m:t>C</m:t>
                        </m:r>
                        <m:r>
                          <a:rPr lang="en-US" altLang="zh-CN" sz="2400" b="0" i="1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altLang="zh-CN" sz="2400" b="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</a:rPr>
                              <m:t>L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000066"/>
                                </a:solidFill>
                                <a:ea typeface="仿宋_GB2312" panose="02010609030101010101" pitchFamily="49" charset="-122"/>
                              </a:rPr>
                              <m:t>2</m:t>
                            </m:r>
                            <m:r>
                              <a:rPr lang="en-US" altLang="zh-CN" sz="2400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l-GR" altLang="zh-CN" sz="2400" b="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000066"/>
                                </a:solidFill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000066"/>
                                </a:solidFill>
                                <a:ea typeface="仿宋_GB2312" panose="02010609030101010101" pitchFamily="49" charset="-12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</a:rPr>
                      <m:t>G</m:t>
                    </m:r>
                    <m:r>
                      <a:rPr lang="en-US" altLang="zh-CN" sz="2400" b="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24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b="0" i="1" dirty="0">
                    <a:solidFill>
                      <a:srgbClr val="000066"/>
                    </a:solidFill>
                  </a:rPr>
                  <a:t>B</a:t>
                </a:r>
                <a:endParaRPr lang="zh-CN" altLang="en-US" sz="2400" b="0" i="1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47B69C4-B33B-4BF3-A72F-085EB6941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667987"/>
                <a:ext cx="7416824" cy="1509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2">
            <a:extLst>
              <a:ext uri="{FF2B5EF4-FFF2-40B4-BE49-F238E27FC236}">
                <a16:creationId xmlns:a16="http://schemas.microsoft.com/office/drawing/2014/main" id="{C24A54E1-F530-4DEE-9E53-C1E3A40F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73463"/>
            <a:ext cx="295275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>
            <a:extLst>
              <a:ext uri="{FF2B5EF4-FFF2-40B4-BE49-F238E27FC236}">
                <a16:creationId xmlns:a16="http://schemas.microsoft.com/office/drawing/2014/main" id="{DD8E94B0-BEEC-47FA-AC6B-382CE4194D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0000FF"/>
                </a:solidFill>
                <a:ea typeface="仿宋_GB2312" panose="02010609030101010101" pitchFamily="49" charset="-122"/>
              </a:rPr>
              <a:t>(2) 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谐振频率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2DD715A0-0151-4C54-B0E3-35A8E838F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252" y="666078"/>
                <a:ext cx="7169132" cy="68512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_GB2312" pitchFamily="49" charset="-122"/>
                  </a:rPr>
                  <a:t>回路谐振条件为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+mn-lt"/>
                    <a:ea typeface="仿宋_GB2312" pitchFamily="49" charset="-122"/>
                  </a:rPr>
                  <a:t>, 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_GB2312" pitchFamily="49" charset="-122"/>
                  </a:rPr>
                  <a:t>电纳</a:t>
                </a:r>
                <a:r>
                  <a:rPr lang="en-US" altLang="zh-CN" sz="2400" i="1" dirty="0">
                    <a:solidFill>
                      <a:srgbClr val="660066"/>
                    </a:solidFill>
                    <a:latin typeface="+mn-lt"/>
                    <a:ea typeface="仿宋_GB2312" pitchFamily="49" charset="-122"/>
                  </a:rPr>
                  <a:t>B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+mn-lt"/>
                    <a:ea typeface="仿宋_GB2312" pitchFamily="49" charset="-122"/>
                  </a:rPr>
                  <a:t>=0, 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_GB2312" pitchFamily="49" charset="-122"/>
                  </a:rPr>
                  <a:t>即：</a:t>
                </a:r>
                <a:r>
                  <a:rPr lang="el-GR" altLang="zh-CN" sz="2400" b="0" dirty="0">
                    <a:solidFill>
                      <a:srgbClr val="66006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66"/>
                        </a:solidFill>
                      </a:rPr>
                      <m:t>C</m:t>
                    </m:r>
                    <m:r>
                      <a:rPr lang="en-US" altLang="zh-CN" sz="2400" b="0" i="1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66"/>
                            </a:solidFill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</a:rPr>
                          <m:t>L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660066"/>
                  </a:solidFill>
                  <a:latin typeface="+mn-lt"/>
                  <a:ea typeface="仿宋_GB2312" pitchFamily="49" charset="-122"/>
                </a:endParaRPr>
              </a:p>
            </p:txBody>
          </p:sp>
        </mc:Choice>
        <mc:Fallback xmlns=""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2DD715A0-0151-4C54-B0E3-35A8E838F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9252" y="666078"/>
                <a:ext cx="7169132" cy="685124"/>
              </a:xfrm>
              <a:prstGeom prst="rect">
                <a:avLst/>
              </a:prstGeom>
              <a:blipFill>
                <a:blip r:embed="rId3"/>
                <a:stretch>
                  <a:fillRect l="-1361" b="-6195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7">
            <a:extLst>
              <a:ext uri="{FF2B5EF4-FFF2-40B4-BE49-F238E27FC236}">
                <a16:creationId xmlns:a16="http://schemas.microsoft.com/office/drawing/2014/main" id="{6435B124-02A8-4E14-A274-3D59A537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5805488"/>
            <a:ext cx="928687" cy="5635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P20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10">
                <a:extLst>
                  <a:ext uri="{FF2B5EF4-FFF2-40B4-BE49-F238E27FC236}">
                    <a16:creationId xmlns:a16="http://schemas.microsoft.com/office/drawing/2014/main" id="{647113B2-8272-470C-A321-994D9BE1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556" y="1484685"/>
                <a:ext cx="5385097" cy="76142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zh-CN" altLang="en-US" sz="2400" b="0" dirty="0">
                    <a:solidFill>
                      <a:srgbClr val="660033"/>
                    </a:solidFill>
                    <a:latin typeface="+mn-lt"/>
                    <a:ea typeface="仿宋_GB2312" pitchFamily="49" charset="-122"/>
                  </a:rPr>
                  <a:t>当</a:t>
                </a:r>
                <a:r>
                  <a:rPr lang="en-US" altLang="zh-CN" sz="2400" b="0" i="1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L&gt;&gt;R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</m:t>
                    </m:r>
                    <m:r>
                      <m:rPr>
                        <m:nor/>
                      </m:rPr>
                      <a:rPr lang="en-US" altLang="zh-CN" sz="2400" b="0" baseline="-25000" dirty="0" smtClean="0">
                        <a:solidFill>
                          <a:srgbClr val="660033"/>
                        </a:solidFill>
                      </a:rPr>
                      <m:t>p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33"/>
                            </a:solidFill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C</m:t>
                            </m:r>
                          </m:e>
                        </m:rad>
                      </m:den>
                    </m:f>
                    <m:r>
                      <a:rPr lang="en-US" altLang="zh-CN" sz="2400" b="0" i="1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400" b="0" i="1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或</m:t>
                    </m:r>
                    <m:r>
                      <a:rPr lang="en-US" altLang="zh-CN" sz="2400" b="0" i="1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f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</a:rPr>
                      <m:t>p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33"/>
                            </a:solidFill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33"/>
                            </a:solidFill>
                            <a:ea typeface="仿宋_GB2312" pitchFamily="49" charset="-122"/>
                          </a:rPr>
                          <m:t>2</m:t>
                        </m:r>
                        <m:r>
                          <a:rPr lang="en-US" altLang="zh-CN" sz="2400" b="0" i="1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  <a:sym typeface="Symbol" panose="05050102010706020507" pitchFamily="18" charset="2"/>
                          </a:rPr>
                          <m:t>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C</m:t>
                            </m:r>
                          </m:e>
                        </m:rad>
                      </m:den>
                    </m:f>
                  </m:oMath>
                </a14:m>
                <a:endParaRPr lang="zh-CN" altLang="en-US" sz="2400" b="0" dirty="0">
                  <a:solidFill>
                    <a:srgbClr val="660033"/>
                  </a:solidFill>
                  <a:latin typeface="+mn-lt"/>
                  <a:ea typeface="仿宋_GB2312" pitchFamily="49" charset="-122"/>
                </a:endParaRPr>
              </a:p>
            </p:txBody>
          </p:sp>
        </mc:Choice>
        <mc:Fallback xmlns="">
          <p:sp>
            <p:nvSpPr>
              <p:cNvPr id="9" name="Rectangle 10">
                <a:extLst>
                  <a:ext uri="{FF2B5EF4-FFF2-40B4-BE49-F238E27FC236}">
                    <a16:creationId xmlns:a16="http://schemas.microsoft.com/office/drawing/2014/main" id="{647113B2-8272-470C-A321-994D9BE19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556" y="1484685"/>
                <a:ext cx="5385097" cy="761427"/>
              </a:xfrm>
              <a:prstGeom prst="rect">
                <a:avLst/>
              </a:prstGeom>
              <a:blipFill>
                <a:blip r:embed="rId4"/>
                <a:stretch>
                  <a:fillRect l="-1699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B4F3B5D7-6F38-43EE-A045-952AD38F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2" y="1695223"/>
            <a:ext cx="1689100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kern="0" dirty="0">
                <a:solidFill>
                  <a:srgbClr val="0000FF"/>
                </a:solidFill>
              </a:rPr>
              <a:t>（</a:t>
            </a:r>
            <a:r>
              <a:rPr lang="en-US" altLang="zh-CN" sz="2800" kern="0" dirty="0">
                <a:solidFill>
                  <a:srgbClr val="0000FF"/>
                </a:solidFill>
              </a:rPr>
              <a:t>2-19</a:t>
            </a:r>
            <a:r>
              <a:rPr lang="zh-CN" altLang="en-US" sz="2800" kern="0" dirty="0">
                <a:solidFill>
                  <a:srgbClr val="0000FF"/>
                </a:solidFill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DDF3BE-E64C-40D6-8B89-BFC43C11B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252" y="2688357"/>
                <a:ext cx="5443537" cy="843885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若不满足</a:t>
                </a:r>
                <a:r>
                  <a:rPr lang="en-US" altLang="zh-CN" sz="2400" b="0" i="1" dirty="0">
                    <a:solidFill>
                      <a:srgbClr val="660066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L&gt;&gt;R</a:t>
                </a:r>
                <a:r>
                  <a:rPr lang="zh-CN" altLang="en-US" sz="2400" b="0" dirty="0">
                    <a:solidFill>
                      <a:srgbClr val="660066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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</a:rPr>
                      <m:t>p</m:t>
                    </m:r>
                    <m:r>
                      <a:rPr lang="en-US" altLang="zh-CN" sz="2400" b="0" i="1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660066"/>
                                </a:solidFill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C</m:t>
                            </m:r>
                          </m:den>
                        </m:f>
                        <m: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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660066"/>
                                </a:solidFill>
                                <a:ea typeface="仿宋_GB2312" pitchFamily="49" charset="-122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660066"/>
                                </a:solidFill>
                                <a:ea typeface="仿宋_GB2312" pitchFamily="49" charset="-122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zh-CN" altLang="en-US" sz="2400" b="0" dirty="0">
                  <a:solidFill>
                    <a:srgbClr val="660066"/>
                  </a:solidFill>
                  <a:latin typeface="+mn-lt"/>
                  <a:ea typeface="仿宋_GB2312" pitchFamily="49" charset="-122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DDF3BE-E64C-40D6-8B89-BFC43C11B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9252" y="2688357"/>
                <a:ext cx="5443537" cy="843885"/>
              </a:xfrm>
              <a:prstGeom prst="rect">
                <a:avLst/>
              </a:prstGeom>
              <a:blipFill>
                <a:blip r:embed="rId5"/>
                <a:stretch>
                  <a:fillRect l="-1792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3D3581C6-3F54-4B72-9D39-A788E5C78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0246" y="2981353"/>
            <a:ext cx="1692275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kern="0" dirty="0">
                <a:solidFill>
                  <a:srgbClr val="0000FF"/>
                </a:solidFill>
              </a:rPr>
              <a:t>（</a:t>
            </a:r>
            <a:r>
              <a:rPr lang="en-US" altLang="zh-CN" sz="2800" kern="0" dirty="0">
                <a:solidFill>
                  <a:srgbClr val="0000FF"/>
                </a:solidFill>
              </a:rPr>
              <a:t>2-20</a:t>
            </a:r>
            <a:r>
              <a:rPr lang="zh-CN" altLang="en-US" sz="2800" kern="0" dirty="0">
                <a:solidFill>
                  <a:srgbClr val="0000FF"/>
                </a:solidFill>
              </a:rPr>
              <a:t>）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3DCEB2F5-1CCD-4842-8EC1-F73FAB196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3" y="4053125"/>
            <a:ext cx="1403350" cy="4619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谐振时，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73C08068-5D36-4E9C-8916-1B0CA542C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" y="5512980"/>
            <a:ext cx="4973638" cy="4619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当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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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时，回路阻抗呈容性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6982E865-2895-48BC-BB61-5A871C9C4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" y="6135688"/>
            <a:ext cx="4590157" cy="4619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当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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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时，回路阻抗呈感性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E9D0B50C-0600-4044-B3F2-2E158EBCF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595" y="4826643"/>
            <a:ext cx="3579812" cy="4619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400" i="1" dirty="0" err="1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2400" baseline="-25000" dirty="0" err="1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为并联谐振电阻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678F7A-5D85-4C46-AA30-9418E7B1A43E}"/>
                  </a:ext>
                </a:extLst>
              </p:cNvPr>
              <p:cNvSpPr txBox="1"/>
              <p:nvPr/>
            </p:nvSpPr>
            <p:spPr>
              <a:xfrm>
                <a:off x="1374614" y="3744550"/>
                <a:ext cx="4412811" cy="88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z</m:t>
                      </m:r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+mn-lt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+mn-lt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+mn-lt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+mn-lt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+mn-lt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+mn-lt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RC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+mn-lt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</m:t>
                              </m:r>
                              <m:r>
                                <m:rPr>
                                  <m:nor/>
                                </m:rPr>
                                <a:rPr lang="en-US" altLang="zh-CN" baseline="-25000" dirty="0">
                                  <a:solidFill>
                                    <a:srgbClr val="0000FF"/>
                                  </a:solidFill>
                                  <a:latin typeface="+mn-lt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+mn-lt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L</m:t>
                              </m:r>
                            </m:e>
                          </m:d>
                          <m:r>
                            <a:rPr lang="en-US" altLang="zh-CN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+mn-lt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678F7A-5D85-4C46-AA30-9418E7B1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14" y="3744550"/>
                <a:ext cx="4412811" cy="884601"/>
              </a:xfrm>
              <a:prstGeom prst="rect">
                <a:avLst/>
              </a:prstGeom>
              <a:blipFill>
                <a:blip r:embed="rId6"/>
                <a:stretch>
                  <a:fillRect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7">
            <a:extLst>
              <a:ext uri="{FF2B5EF4-FFF2-40B4-BE49-F238E27FC236}">
                <a16:creationId xmlns:a16="http://schemas.microsoft.com/office/drawing/2014/main" id="{9A2CF8DC-DC4B-436B-A181-88D1D201C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932211"/>
            <a:ext cx="8143875" cy="432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本章首先研究（</a:t>
            </a:r>
            <a:r>
              <a:rPr lang="zh-CN" altLang="en-US" sz="2400" dirty="0">
                <a:solidFill>
                  <a:srgbClr val="C00000"/>
                </a:solidFill>
                <a:latin typeface="+mn-lt"/>
                <a:ea typeface="仿宋_GB2312" pitchFamily="49" charset="-122"/>
              </a:rPr>
              <a:t>复习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） ： 选频网络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——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谐振电路 </a:t>
            </a:r>
          </a:p>
        </p:txBody>
      </p:sp>
      <p:sp>
        <p:nvSpPr>
          <p:cNvPr id="52228" name="Rectangle 8">
            <a:extLst>
              <a:ext uri="{FF2B5EF4-FFF2-40B4-BE49-F238E27FC236}">
                <a16:creationId xmlns:a16="http://schemas.microsoft.com/office/drawing/2014/main" id="{B0E671E1-2EE1-4F05-A2E8-1814560DB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5384800"/>
            <a:ext cx="8143875" cy="69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None/>
              <a:defRPr/>
            </a:pPr>
            <a:r>
              <a:rPr lang="en-US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⑴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  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串联谐振电路 </a:t>
            </a:r>
            <a:r>
              <a:rPr lang="en-US" altLang="zh-CN" sz="2000" dirty="0">
                <a:solidFill>
                  <a:srgbClr val="660066"/>
                </a:solidFill>
                <a:ea typeface="宋体" charset="-122"/>
              </a:rPr>
              <a:t>Series-resonant circuits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None/>
              <a:defRPr/>
            </a:pPr>
            <a:r>
              <a:rPr lang="en-US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⑵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  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并联谐振电路 </a:t>
            </a:r>
            <a:r>
              <a:rPr lang="en-US" altLang="zh-CN" sz="2000" dirty="0">
                <a:solidFill>
                  <a:srgbClr val="660066"/>
                </a:solidFill>
                <a:ea typeface="宋体" charset="-122"/>
              </a:rPr>
              <a:t>Parallel-resonant circuits</a:t>
            </a:r>
            <a:endParaRPr lang="zh-CN" altLang="en-US" sz="2000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grpSp>
        <p:nvGrpSpPr>
          <p:cNvPr id="2" name="组合 11">
            <a:extLst>
              <a:ext uri="{FF2B5EF4-FFF2-40B4-BE49-F238E27FC236}">
                <a16:creationId xmlns:a16="http://schemas.microsoft.com/office/drawing/2014/main" id="{4A7C8CBE-C04A-42BE-A205-21D2F7705ECB}"/>
              </a:ext>
            </a:extLst>
          </p:cNvPr>
          <p:cNvGrpSpPr>
            <a:grpSpLocks/>
          </p:cNvGrpSpPr>
          <p:nvPr/>
        </p:nvGrpSpPr>
        <p:grpSpPr bwMode="auto">
          <a:xfrm>
            <a:off x="611560" y="1618607"/>
            <a:ext cx="8027987" cy="1214437"/>
            <a:chOff x="428727" y="750994"/>
            <a:chExt cx="8028044" cy="1214455"/>
          </a:xfrm>
        </p:grpSpPr>
        <p:sp>
          <p:nvSpPr>
            <p:cNvPr id="5130" name="右箭头 9">
              <a:extLst>
                <a:ext uri="{FF2B5EF4-FFF2-40B4-BE49-F238E27FC236}">
                  <a16:creationId xmlns:a16="http://schemas.microsoft.com/office/drawing/2014/main" id="{1793D2C3-9290-468A-8BC3-D81C6E2EC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24" y="1047863"/>
              <a:ext cx="1021770" cy="642942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solidFill>
                  <a:srgbClr val="3366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131" name="右箭头 10">
              <a:extLst>
                <a:ext uri="{FF2B5EF4-FFF2-40B4-BE49-F238E27FC236}">
                  <a16:creationId xmlns:a16="http://schemas.microsoft.com/office/drawing/2014/main" id="{2BDF62E2-6DFD-4947-90F5-3E4CA70F0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5201" y="1036746"/>
              <a:ext cx="1071570" cy="642942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solidFill>
                  <a:srgbClr val="3366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461E3D7D-6E0E-4728-9653-F196E9853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3135" y="750994"/>
              <a:ext cx="3286148" cy="12144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A50021"/>
                </a:buClr>
                <a:buFont typeface="Wingdings" pitchFamily="2" charset="2"/>
                <a:buNone/>
                <a:defRPr/>
              </a:pPr>
              <a:r>
                <a:rPr lang="zh-CN" altLang="en-US" sz="3200" dirty="0">
                  <a:solidFill>
                    <a:srgbClr val="C00000"/>
                  </a:solidFill>
                  <a:latin typeface="+mn-lt"/>
                  <a:ea typeface="仿宋_GB2312" pitchFamily="49" charset="-122"/>
                </a:rPr>
                <a:t>谐振电路 </a:t>
              </a:r>
              <a:endParaRPr lang="en-US" altLang="zh-CN" sz="3200" dirty="0">
                <a:solidFill>
                  <a:srgbClr val="C00000"/>
                </a:solidFill>
                <a:latin typeface="+mn-lt"/>
                <a:ea typeface="仿宋_GB2312" pitchFamily="49" charset="-122"/>
              </a:endParaRPr>
            </a:p>
            <a:p>
              <a:pPr marL="342900" indent="-342900" algn="ctr">
                <a:spcBef>
                  <a:spcPct val="20000"/>
                </a:spcBef>
                <a:buClr>
                  <a:srgbClr val="A50021"/>
                </a:buClr>
                <a:buFont typeface="Wingdings" pitchFamily="2" charset="2"/>
                <a:buNone/>
                <a:defRPr/>
              </a:pPr>
              <a:r>
                <a:rPr lang="en-US" altLang="zh-CN" sz="3200" dirty="0">
                  <a:solidFill>
                    <a:srgbClr val="C00000"/>
                  </a:solidFill>
                  <a:latin typeface="+mn-lt"/>
                  <a:ea typeface="宋体" charset="-122"/>
                </a:rPr>
                <a:t>R</a:t>
              </a:r>
              <a:r>
                <a:rPr lang="en-US" altLang="zh-CN" sz="3200" dirty="0">
                  <a:solidFill>
                    <a:srgbClr val="C00000"/>
                  </a:solidFill>
                  <a:ea typeface="宋体" charset="-122"/>
                </a:rPr>
                <a:t>esonant circuits</a:t>
              </a:r>
              <a:endParaRPr lang="zh-CN" altLang="en-US" sz="3200" dirty="0">
                <a:solidFill>
                  <a:srgbClr val="C00000"/>
                </a:solidFill>
                <a:latin typeface="+mn-lt"/>
                <a:ea typeface="仿宋_GB2312" pitchFamily="49" charset="-122"/>
              </a:endParaRPr>
            </a:p>
          </p:txBody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00B2A1DB-CA65-4D7B-9ED6-CAEFA814F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7" y="750994"/>
              <a:ext cx="3494757" cy="12144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A50021"/>
                </a:buClr>
                <a:buFont typeface="Wingdings" pitchFamily="2" charset="2"/>
                <a:buNone/>
                <a:defRPr/>
              </a:pPr>
              <a:r>
                <a:rPr lang="zh-CN" altLang="en-US" sz="3200" dirty="0">
                  <a:solidFill>
                    <a:srgbClr val="C00000"/>
                  </a:solidFill>
                  <a:latin typeface="+mn-lt"/>
                  <a:ea typeface="仿宋_GB2312" pitchFamily="49" charset="-122"/>
                </a:rPr>
                <a:t>小信号</a:t>
              </a:r>
              <a:r>
                <a:rPr lang="zh-CN" altLang="en-US" sz="3200" dirty="0">
                  <a:solidFill>
                    <a:srgbClr val="0000FF"/>
                  </a:solidFill>
                  <a:latin typeface="+mn-lt"/>
                  <a:ea typeface="仿宋_GB2312" pitchFamily="49" charset="-122"/>
                </a:rPr>
                <a:t>线性</a:t>
              </a:r>
              <a:r>
                <a:rPr lang="zh-CN" altLang="en-US" sz="3200" dirty="0">
                  <a:solidFill>
                    <a:srgbClr val="C00000"/>
                  </a:solidFill>
                  <a:latin typeface="+mn-lt"/>
                  <a:ea typeface="仿宋_GB2312" pitchFamily="49" charset="-122"/>
                </a:rPr>
                <a:t>放大器 </a:t>
              </a:r>
              <a:r>
                <a:rPr lang="en-US" altLang="zh-CN" sz="3200" dirty="0">
                  <a:solidFill>
                    <a:srgbClr val="C00000"/>
                  </a:solidFill>
                  <a:latin typeface="+mn-lt"/>
                  <a:ea typeface="仿宋_GB2312" pitchFamily="49" charset="-122"/>
                </a:rPr>
                <a:t>Amplifier</a:t>
              </a:r>
              <a:r>
                <a:rPr lang="zh-CN" altLang="en-US" sz="3200" dirty="0">
                  <a:solidFill>
                    <a:srgbClr val="C00000"/>
                  </a:solidFill>
                  <a:latin typeface="+mn-lt"/>
                  <a:ea typeface="仿宋_GB2312" pitchFamily="49" charset="-122"/>
                </a:rPr>
                <a:t> 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19DA3C3E-120F-40E6-95FC-BE04968EF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04" y="982633"/>
            <a:ext cx="6091688" cy="432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_GB2312" pitchFamily="49" charset="-122"/>
                <a:cs typeface="+mj-cs"/>
              </a:rPr>
              <a:t>本章研究的小信号谐振放大器组成：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F0B2E11-6749-441C-A136-F692DA79A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7" y="6219331"/>
            <a:ext cx="8143875" cy="37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选频网络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——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又称滤波器，性能参数 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P15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C319256-46E9-4D54-8F0F-22F39690B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8879904" cy="43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3200" kern="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2  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小信号谐振放大器</a:t>
            </a:r>
            <a:r>
              <a:rPr lang="zh-CN" altLang="en-US" sz="2400" kern="0" dirty="0">
                <a:solidFill>
                  <a:schemeClr val="accent2"/>
                </a:solidFill>
                <a:latin typeface="+mn-lt"/>
                <a:ea typeface="仿宋_GB2312" pitchFamily="49" charset="-122"/>
              </a:rPr>
              <a:t>  </a:t>
            </a:r>
            <a:r>
              <a:rPr lang="zh-CN" altLang="en-US" sz="2400" kern="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 </a:t>
            </a:r>
            <a:r>
              <a:rPr lang="en-US" altLang="zh-CN" sz="2400" kern="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Small signal RF Amplifier  P58 </a:t>
            </a:r>
            <a:r>
              <a:rPr lang="en-US" altLang="zh-CN" sz="2400" b="1" kern="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P60</a:t>
            </a:r>
            <a:r>
              <a:rPr lang="en-US" altLang="zh-CN" sz="2400" kern="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  </a:t>
            </a:r>
            <a:endParaRPr lang="zh-CN" altLang="en-US" sz="2400" kern="0" dirty="0">
              <a:solidFill>
                <a:srgbClr val="00B05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C1D81D9-4DEC-46C8-87DC-686321DD0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92" y="2972251"/>
            <a:ext cx="9036496" cy="177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_GB2312" pitchFamily="49" charset="-122"/>
                <a:cs typeface="+mj-cs"/>
              </a:rPr>
              <a:t>放大器的负载是由谐振回路组成的</a:t>
            </a:r>
            <a:r>
              <a:rPr lang="en-US" altLang="zh-CN" sz="2400" kern="0" dirty="0">
                <a:solidFill>
                  <a:srgbClr val="000066"/>
                </a:solidFill>
                <a:latin typeface="+mn-lt"/>
                <a:ea typeface="仿宋_GB2312" pitchFamily="49" charset="-122"/>
                <a:cs typeface="+mj-cs"/>
              </a:rPr>
              <a:t>,  </a:t>
            </a: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_GB2312" pitchFamily="49" charset="-122"/>
                <a:cs typeface="+mj-cs"/>
              </a:rPr>
              <a:t>用于选频、滤波；</a:t>
            </a:r>
            <a:endParaRPr lang="en-US" altLang="zh-CN" sz="2400" kern="0" dirty="0">
              <a:solidFill>
                <a:srgbClr val="000066"/>
              </a:solidFill>
              <a:latin typeface="+mn-lt"/>
              <a:ea typeface="仿宋_GB2312" pitchFamily="49" charset="-122"/>
              <a:cs typeface="+mj-cs"/>
            </a:endParaRPr>
          </a:p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_GB2312" pitchFamily="49" charset="-122"/>
                <a:cs typeface="+mj-cs"/>
              </a:rPr>
              <a:t>放大器的器件工作在线性状态，工作在</a:t>
            </a:r>
            <a:r>
              <a:rPr lang="en-US" altLang="zh-CN" sz="2400" kern="0" dirty="0">
                <a:solidFill>
                  <a:srgbClr val="000066"/>
                </a:solidFill>
                <a:latin typeface="+mn-lt"/>
                <a:ea typeface="仿宋_GB2312" pitchFamily="49" charset="-122"/>
                <a:cs typeface="+mj-cs"/>
              </a:rPr>
              <a:t>A</a:t>
            </a:r>
            <a:r>
              <a:rPr lang="zh-CN" altLang="en-US" sz="2400" kern="0" dirty="0">
                <a:solidFill>
                  <a:srgbClr val="000066"/>
                </a:solidFill>
                <a:latin typeface="+mn-lt"/>
                <a:ea typeface="仿宋_GB2312" pitchFamily="49" charset="-122"/>
                <a:cs typeface="+mj-cs"/>
              </a:rPr>
              <a:t>类或甲类状态；</a:t>
            </a:r>
            <a:endParaRPr lang="en-US" altLang="zh-CN" sz="2400" kern="0" dirty="0">
              <a:solidFill>
                <a:srgbClr val="000066"/>
              </a:solidFill>
              <a:latin typeface="+mn-lt"/>
              <a:ea typeface="仿宋_GB2312" pitchFamily="49" charset="-122"/>
              <a:cs typeface="+mj-cs"/>
            </a:endParaRPr>
          </a:p>
          <a:p>
            <a:pPr eaLnBrk="1" hangingPunct="1">
              <a:defRPr/>
            </a:pPr>
            <a:endParaRPr lang="en-US" altLang="zh-CN" sz="2400" kern="0" dirty="0">
              <a:solidFill>
                <a:srgbClr val="000066"/>
              </a:solidFill>
              <a:latin typeface="+mn-lt"/>
              <a:ea typeface="仿宋_GB2312" pitchFamily="49" charset="-122"/>
              <a:cs typeface="+mj-cs"/>
            </a:endParaRPr>
          </a:p>
          <a:p>
            <a:pPr eaLnBrk="1" hangingPunct="1">
              <a:defRPr/>
            </a:pPr>
            <a:r>
              <a:rPr lang="zh-CN" altLang="en-US" kern="0" dirty="0">
                <a:solidFill>
                  <a:srgbClr val="0000FF"/>
                </a:solidFill>
                <a:latin typeface="+mn-lt"/>
                <a:ea typeface="仿宋_GB2312" pitchFamily="49" charset="-122"/>
                <a:cs typeface="+mj-cs"/>
              </a:rPr>
              <a:t>放大器的输入与输出信号的频谱完全相同？？？ </a:t>
            </a:r>
            <a:r>
              <a:rPr lang="en-US" altLang="zh-CN" kern="0" dirty="0">
                <a:solidFill>
                  <a:srgbClr val="00B050"/>
                </a:solidFill>
                <a:ea typeface="仿宋_GB2312" pitchFamily="49" charset="-122"/>
              </a:rPr>
              <a:t>P58</a:t>
            </a:r>
            <a:r>
              <a:rPr lang="en-US" altLang="zh-CN" kern="0" dirty="0">
                <a:solidFill>
                  <a:srgbClr val="0000FF"/>
                </a:solidFill>
                <a:ea typeface="仿宋_GB2312" pitchFamily="49" charset="-122"/>
              </a:rPr>
              <a:t> P60</a:t>
            </a:r>
            <a:r>
              <a:rPr lang="en-US" altLang="zh-CN" kern="0" dirty="0">
                <a:solidFill>
                  <a:srgbClr val="00B050"/>
                </a:solidFill>
                <a:ea typeface="仿宋_GB2312" pitchFamily="49" charset="-122"/>
              </a:rPr>
              <a:t> </a:t>
            </a:r>
            <a:endParaRPr lang="zh-CN" altLang="en-US" kern="0" dirty="0">
              <a:solidFill>
                <a:srgbClr val="0000FF"/>
              </a:solidFill>
              <a:latin typeface="+mn-lt"/>
              <a:ea typeface="仿宋_GB2312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322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  <p:bldP spid="52228" grpId="0"/>
      <p:bldP spid="13" grpId="0"/>
      <p:bldP spid="11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FF6D92D-A5F2-42D0-BC77-25843550D9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84163" y="241300"/>
            <a:ext cx="5181600" cy="595412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(3)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品质因数</a:t>
            </a:r>
            <a:r>
              <a:rPr lang="en-US" altLang="zh-CN" sz="2800" b="1" i="1" dirty="0">
                <a:solidFill>
                  <a:srgbClr val="0000FF"/>
                </a:solidFill>
                <a:ea typeface="仿宋_GB2312" panose="02010609030101010101" pitchFamily="49" charset="-122"/>
              </a:rPr>
              <a:t>Q</a:t>
            </a:r>
            <a:endParaRPr lang="zh-CN" altLang="en-US" sz="2800" b="1" baseline="-2500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18C7E30-1FCB-475C-90B9-E220744F6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184" y="1023105"/>
            <a:ext cx="1728787" cy="5826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kern="0" dirty="0">
                <a:solidFill>
                  <a:srgbClr val="0000FF"/>
                </a:solidFill>
              </a:rPr>
              <a:t>（</a:t>
            </a:r>
            <a:r>
              <a:rPr lang="en-US" altLang="zh-CN" sz="2800" kern="0" dirty="0">
                <a:solidFill>
                  <a:srgbClr val="0000FF"/>
                </a:solidFill>
              </a:rPr>
              <a:t>2-21</a:t>
            </a:r>
            <a:r>
              <a:rPr lang="zh-CN" altLang="en-US" sz="2800" kern="0" dirty="0">
                <a:solidFill>
                  <a:srgbClr val="0000FF"/>
                </a:solidFill>
              </a:rPr>
              <a:t>）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CA00394B-6199-49BF-AEC5-BC42D813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3" y="2184400"/>
            <a:ext cx="4392612" cy="4619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可以得到并联谐振电阻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P</a:t>
            </a:r>
            <a:endParaRPr lang="zh-CN" altLang="en-US" sz="2400" baseline="-25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E60A489D-1A6A-4768-959E-493AD159A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3" y="4292600"/>
            <a:ext cx="7038975" cy="4619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并联谐振时，电阻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</a:rPr>
              <a:t>为容抗或感抗的</a:t>
            </a:r>
            <a:r>
              <a:rPr lang="en-US" altLang="zh-CN" sz="2400" i="1" dirty="0">
                <a:solidFill>
                  <a:srgbClr val="0000FF"/>
                </a:solidFill>
                <a:ea typeface="仿宋_GB2312" pitchFamily="49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itchFamily="49" charset="-122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</a:rPr>
              <a:t>倍。</a:t>
            </a:r>
            <a:endParaRPr lang="zh-CN" altLang="en-US" sz="2400" baseline="-25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2A001DB-4963-4602-BB0B-53494FA94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3" y="5006975"/>
            <a:ext cx="2305050" cy="4619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由上式还有：</a:t>
            </a:r>
            <a:endParaRPr lang="zh-CN" altLang="en-US" sz="2400" baseline="-250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D7A57A2-F704-4850-9A2D-A09ED7D0A439}"/>
                  </a:ext>
                </a:extLst>
              </p:cNvPr>
              <p:cNvSpPr txBox="1"/>
              <p:nvPr/>
            </p:nvSpPr>
            <p:spPr>
              <a:xfrm>
                <a:off x="2472410" y="5042186"/>
                <a:ext cx="3007169" cy="853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smtClean="0">
                          <a:solidFill>
                            <a:srgbClr val="CC3300"/>
                          </a:solidFill>
                          <a:latin typeface="+mn-lt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smtClean="0">
                          <a:solidFill>
                            <a:srgbClr val="CC3300"/>
                          </a:solidFill>
                          <a:latin typeface="+mn-lt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a:rPr lang="en-US" altLang="zh-CN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L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CC3300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CC3300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CC3300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CC3300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CC3300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C</m:t>
                      </m:r>
                    </m:oMath>
                  </m:oMathPara>
                </a14:m>
                <a:endParaRPr lang="zh-CN" altLang="en-US" dirty="0">
                  <a:solidFill>
                    <a:srgbClr val="CC33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D7A57A2-F704-4850-9A2D-A09ED7D0A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10" y="5042186"/>
                <a:ext cx="3007169" cy="853503"/>
              </a:xfrm>
              <a:prstGeom prst="rect">
                <a:avLst/>
              </a:prstGeom>
              <a:blipFill>
                <a:blip r:embed="rId2"/>
                <a:stretch>
                  <a:fillRect b="-9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C57CF1-C93D-4025-BB5E-10F0C2EFD8C8}"/>
                  </a:ext>
                </a:extLst>
              </p:cNvPr>
              <p:cNvSpPr txBox="1"/>
              <p:nvPr/>
            </p:nvSpPr>
            <p:spPr>
              <a:xfrm>
                <a:off x="2472410" y="2821767"/>
                <a:ext cx="3357137" cy="857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zh-CN" b="0" baseline="-25000" dirty="0" smtClean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1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="0" baseline="-2500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b="0" baseline="-25000" dirty="0" smtClean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L</m:t>
                      </m:r>
                      <m:r>
                        <a:rPr lang="en-US" altLang="zh-CN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1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="0" baseline="-2500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660033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C57CF1-C93D-4025-BB5E-10F0C2EFD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10" y="2821767"/>
                <a:ext cx="3357137" cy="857799"/>
              </a:xfrm>
              <a:prstGeom prst="rect">
                <a:avLst/>
              </a:prstGeom>
              <a:blipFill>
                <a:blip r:embed="rId3"/>
                <a:stretch>
                  <a:fillRect b="-9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237CB6-18FB-4C6D-A633-2C71DB822E7F}"/>
                  </a:ext>
                </a:extLst>
              </p:cNvPr>
              <p:cNvSpPr txBox="1"/>
              <p:nvPr/>
            </p:nvSpPr>
            <p:spPr>
              <a:xfrm>
                <a:off x="1286687" y="677892"/>
                <a:ext cx="4807726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1" smtClean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="0" baseline="-25000" smtClean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a:rPr lang="en-US" altLang="zh-CN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R</m:t>
                          </m:r>
                        </m:den>
                      </m:f>
                      <m:r>
                        <a:rPr lang="en-US" altLang="zh-CN" b="0" i="1" dirty="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L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b="0" i="1" dirty="0">
                              <a:solidFill>
                                <a:srgbClr val="660033"/>
                              </a:solidFill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</m:t>
                          </m:r>
                        </m:den>
                      </m:f>
                      <m:r>
                        <a:rPr lang="en-US" altLang="zh-CN" b="0" i="1" dirty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zh-CN" b="0" baseline="-25000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rad>
                        <m:radPr>
                          <m:degHide m:val="on"/>
                          <m:ctrlPr>
                            <a:rPr lang="en-US" altLang="zh-CN" b="0" i="1" dirty="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660033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C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660033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L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b="0" dirty="0">
                  <a:solidFill>
                    <a:srgbClr val="660033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237CB6-18FB-4C6D-A633-2C71DB822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687" y="677892"/>
                <a:ext cx="4807726" cy="1273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BB6BD1F-B7BC-4F30-99D7-7C5C988E6C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999163" cy="381000"/>
          </a:xfrm>
        </p:spPr>
        <p:txBody>
          <a:bodyPr/>
          <a:lstStyle/>
          <a:p>
            <a:pPr algn="l"/>
            <a:r>
              <a:rPr lang="zh-CN" altLang="en-US" sz="3200" b="1">
                <a:solidFill>
                  <a:srgbClr val="0000FF"/>
                </a:solidFill>
                <a:ea typeface="仿宋_GB2312" panose="02010609030101010101" pitchFamily="49" charset="-122"/>
              </a:rPr>
              <a:t>（</a:t>
            </a:r>
            <a:r>
              <a:rPr lang="en-US" altLang="zh-CN" sz="3200" b="1">
                <a:solidFill>
                  <a:srgbClr val="0000FF"/>
                </a:solidFill>
                <a:ea typeface="仿宋_GB2312" panose="02010609030101010101" pitchFamily="49" charset="-122"/>
              </a:rPr>
              <a:t>4</a:t>
            </a:r>
            <a:r>
              <a:rPr lang="zh-CN" altLang="en-US" sz="3200" b="1">
                <a:solidFill>
                  <a:srgbClr val="0000FF"/>
                </a:solidFill>
                <a:ea typeface="仿宋_GB2312" panose="02010609030101010101" pitchFamily="49" charset="-122"/>
              </a:rPr>
              <a:t>）支路电流与电流源关系</a:t>
            </a:r>
          </a:p>
        </p:txBody>
      </p:sp>
      <p:sp>
        <p:nvSpPr>
          <p:cNvPr id="32771" name="Text Box 6">
            <a:extLst>
              <a:ext uri="{FF2B5EF4-FFF2-40B4-BE49-F238E27FC236}">
                <a16:creationId xmlns:a16="http://schemas.microsoft.com/office/drawing/2014/main" id="{FA715150-DFAE-4512-AFC2-274ED2E0E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5" y="733674"/>
            <a:ext cx="8350251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发生并联谐振时，电纳等于零。总导纳只有谐振电导，</a:t>
            </a:r>
          </a:p>
        </p:txBody>
      </p:sp>
      <p:sp>
        <p:nvSpPr>
          <p:cNvPr id="32772" name="Text Box 8">
            <a:extLst>
              <a:ext uri="{FF2B5EF4-FFF2-40B4-BE49-F238E27FC236}">
                <a16:creationId xmlns:a16="http://schemas.microsoft.com/office/drawing/2014/main" id="{391F051C-DEB5-49E6-8D9E-7810C9894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04" y="2274126"/>
            <a:ext cx="271462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谐振回路的电压：</a:t>
            </a:r>
            <a:endParaRPr lang="zh-CN" altLang="en-US" sz="2400" i="1" dirty="0">
              <a:solidFill>
                <a:srgbClr val="0000FF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32773" name="Text Box 8">
            <a:extLst>
              <a:ext uri="{FF2B5EF4-FFF2-40B4-BE49-F238E27FC236}">
                <a16:creationId xmlns:a16="http://schemas.microsoft.com/office/drawing/2014/main" id="{4D279E43-BB2B-413C-8333-B13910D27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04" y="3015486"/>
            <a:ext cx="3095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电感支路电流：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7453A49D-465B-4AC9-AAF4-11E1E993D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29297"/>
            <a:ext cx="8942388" cy="8302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显然，电感支路电流与电流源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s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相比，相位滞后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/2,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数值增加为信号源电流的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倍。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59BB61-B526-4276-A9C2-889EB8FE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692" y="4865291"/>
            <a:ext cx="1498600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kern="0" dirty="0">
                <a:solidFill>
                  <a:srgbClr val="0000FF"/>
                </a:solidFill>
              </a:rPr>
              <a:t>（</a:t>
            </a:r>
            <a:r>
              <a:rPr lang="en-US" altLang="zh-CN" sz="2800" kern="0" dirty="0">
                <a:solidFill>
                  <a:srgbClr val="0000FF"/>
                </a:solidFill>
              </a:rPr>
              <a:t>2-23</a:t>
            </a:r>
            <a:r>
              <a:rPr lang="zh-CN" altLang="en-US" sz="2800" kern="0" dirty="0">
                <a:solidFill>
                  <a:srgbClr val="0000FF"/>
                </a:solidFill>
              </a:rPr>
              <a:t>）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29E3E87D-31B3-45A8-A36D-3B7C1916B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2117" y="5361145"/>
            <a:ext cx="1809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  <a:latin typeface="+mn-lt"/>
                <a:ea typeface="仿宋_GB2312" panose="02010609030101010101" pitchFamily="49" charset="-122"/>
              </a:rPr>
              <a:t>Q</a:t>
            </a:r>
            <a:r>
              <a:rPr lang="en-US" altLang="zh-CN" sz="2400" baseline="-25000" dirty="0">
                <a:solidFill>
                  <a:srgbClr val="C00000"/>
                </a:solidFill>
                <a:latin typeface="+mn-lt"/>
                <a:ea typeface="仿宋_GB2312" panose="02010609030101010101" pitchFamily="49" charset="-122"/>
              </a:rPr>
              <a:t>P 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ea typeface="仿宋_GB2312" panose="02010609030101010101" pitchFamily="49" charset="-122"/>
              </a:rPr>
              <a:t>&gt;&gt; 1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anose="02010609030101010101" pitchFamily="49" charset="-122"/>
              </a:rPr>
              <a:t>)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anose="0201060903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743527-71F3-43FD-8263-C8072662975A}"/>
              </a:ext>
            </a:extLst>
          </p:cNvPr>
          <p:cNvGrpSpPr/>
          <p:nvPr/>
        </p:nvGrpSpPr>
        <p:grpSpPr>
          <a:xfrm>
            <a:off x="1346832" y="1240241"/>
            <a:ext cx="5770885" cy="858889"/>
            <a:chOff x="1375840" y="958904"/>
            <a:chExt cx="5770885" cy="858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8A84D23-ADEC-4706-BEE7-AFC2A8D5D5A9}"/>
                    </a:ext>
                  </a:extLst>
                </p:cNvPr>
                <p:cNvSpPr txBox="1"/>
                <p:nvPr/>
              </p:nvSpPr>
              <p:spPr>
                <a:xfrm>
                  <a:off x="1375840" y="958904"/>
                  <a:ext cx="2202461" cy="858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b="0" i="1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b="0" i="1" dirty="0" smtClean="0">
                                <a:solidFill>
                                  <a:srgbClr val="CC3300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b="0" baseline="-25000" dirty="0">
                                <a:solidFill>
                                  <a:srgbClr val="CC3300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p</m:t>
                            </m:r>
                          </m:den>
                        </m:f>
                        <m:r>
                          <a:rPr lang="en-US" altLang="zh-CN" b="0" i="1" dirty="0" smtClean="0">
                            <a:solidFill>
                              <a:srgbClr val="CC3300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CC3300"/>
                            </a:solidFill>
                            <a:ea typeface="仿宋_GB2312" panose="02010609030101010101" pitchFamily="49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CC3300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p</m:t>
                        </m:r>
                        <m:r>
                          <a:rPr lang="en-US" altLang="zh-CN" b="0" i="1" dirty="0">
                            <a:solidFill>
                              <a:srgbClr val="CC3300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b="0" i="1" dirty="0">
                                <a:solidFill>
                                  <a:srgbClr val="CC3300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CR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b="0" i="1" dirty="0">
                                <a:solidFill>
                                  <a:srgbClr val="CC3300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L</m:t>
                            </m:r>
                          </m:den>
                        </m:f>
                      </m:oMath>
                    </m:oMathPara>
                  </a14:m>
                  <a:endParaRPr lang="zh-CN" altLang="en-US" b="0" dirty="0">
                    <a:solidFill>
                      <a:srgbClr val="CC33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8A84D23-ADEC-4706-BEE7-AFC2A8D5D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840" y="958904"/>
                  <a:ext cx="2202461" cy="858889"/>
                </a:xfrm>
                <a:prstGeom prst="rect">
                  <a:avLst/>
                </a:prstGeom>
                <a:blipFill>
                  <a:blip r:embed="rId2"/>
                  <a:stretch>
                    <a:fillRect b="-92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 Box 6">
              <a:extLst>
                <a:ext uri="{FF2B5EF4-FFF2-40B4-BE49-F238E27FC236}">
                  <a16:creationId xmlns:a16="http://schemas.microsoft.com/office/drawing/2014/main" id="{8AB0DE54-AF81-4DEA-9D10-9CF10A4A8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677" y="1152285"/>
              <a:ext cx="3162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  </a:t>
              </a:r>
              <a:r>
                <a:rPr lang="zh-CN" altLang="en-US" sz="2400" i="1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Symbol" panose="05050102010706020507" pitchFamily="18" charset="2"/>
                </a:rPr>
                <a:t> </a:t>
              </a:r>
              <a:r>
                <a:rPr lang="en-US" altLang="zh-CN" sz="2400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Symbol" panose="05050102010706020507" pitchFamily="18" charset="2"/>
                </a:rPr>
                <a:t>=</a:t>
              </a:r>
              <a:r>
                <a:rPr lang="zh-CN" altLang="en-US" sz="2400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Symbol" panose="05050102010706020507" pitchFamily="18" charset="2"/>
                </a:rPr>
                <a:t> </a:t>
              </a:r>
              <a:r>
                <a:rPr lang="zh-CN" altLang="en-US" sz="2400" i="1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sz="2400" baseline="-25000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Symbol" panose="05050102010706020507" pitchFamily="18" charset="2"/>
                </a:rPr>
                <a:t>p</a:t>
              </a:r>
              <a:r>
                <a:rPr lang="zh-CN" altLang="en-US" sz="2400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 且</a:t>
              </a:r>
              <a:r>
                <a:rPr lang="zh-CN" altLang="en-US" sz="2400" i="1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sz="2400" i="1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sym typeface="Symbol" panose="05050102010706020507" pitchFamily="18" charset="2"/>
                </a:rPr>
                <a:t>L </a:t>
              </a:r>
              <a:r>
                <a:rPr lang="en-US" altLang="zh-CN" sz="2400" dirty="0">
                  <a:solidFill>
                    <a:srgbClr val="CC33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&gt;&gt; </a:t>
              </a:r>
              <a:r>
                <a:rPr lang="en-US" altLang="zh-CN" sz="2400" i="1" dirty="0">
                  <a:solidFill>
                    <a:srgbClr val="CC3300"/>
                  </a:solidFill>
                  <a:latin typeface="+mn-lt"/>
                  <a:ea typeface="华文仿宋" panose="02010600040101010101" pitchFamily="2" charset="-122"/>
                </a:rPr>
                <a:t>R</a:t>
              </a:r>
              <a:endParaRPr lang="zh-CN" altLang="en-US" sz="2400" dirty="0">
                <a:solidFill>
                  <a:srgbClr val="CC3300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13EA78E-254C-409A-AA13-919A0F6BE9CA}"/>
                  </a:ext>
                </a:extLst>
              </p:cNvPr>
              <p:cNvSpPr txBox="1"/>
              <p:nvPr/>
            </p:nvSpPr>
            <p:spPr>
              <a:xfrm>
                <a:off x="2448062" y="2107349"/>
                <a:ext cx="4316310" cy="758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v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</a:rPr>
                        <m:t>0</m:t>
                      </m:r>
                      <m:r>
                        <a:rPr lang="en-US" altLang="zh-CN" sz="2400" b="0" i="1" dirty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acc>
                        <m:accPr>
                          <m:chr m:val="̇"/>
                          <m:ctrlPr>
                            <a:rPr lang="en-US" altLang="zh-CN" sz="24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I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400" b="0" i="0" baseline="-25000" dirty="0" smtClean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</a:rPr>
                        <m:t>s</m:t>
                      </m:r>
                      <m:r>
                        <a:rPr lang="en-US" altLang="zh-CN" sz="2400" b="0" i="1" dirty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en-US" altLang="zh-CN" sz="24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I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</a:rPr>
                        <m:t>s</m:t>
                      </m:r>
                      <m:r>
                        <a:rPr lang="en-US" altLang="zh-CN" sz="2400" b="0" i="1" dirty="0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R</m:t>
                          </m:r>
                          <m:r>
                            <a:rPr lang="en-US" altLang="zh-CN" sz="2400" b="0" i="1" baseline="30000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zh-CN" altLang="en-US" sz="2400" b="0" i="1" dirty="0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𝜔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baseline="-25000" dirty="0">
                                  <a:solidFill>
                                    <a:srgbClr val="000066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66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L</m:t>
                              </m:r>
                            </m:e>
                          </m:d>
                          <m:r>
                            <a:rPr lang="en-US" altLang="zh-CN" sz="2400" b="0" i="1" baseline="30000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R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en-US" altLang="zh-CN" sz="24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I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</a:rPr>
                        <m:t>s</m:t>
                      </m:r>
                    </m:oMath>
                  </m:oMathPara>
                </a14:m>
                <a:endParaRPr lang="zh-CN" altLang="en-US" sz="2400" b="0" dirty="0">
                  <a:solidFill>
                    <a:srgbClr val="0000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13EA78E-254C-409A-AA13-919A0F6BE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62" y="2107349"/>
                <a:ext cx="4316310" cy="758285"/>
              </a:xfrm>
              <a:prstGeom prst="rect">
                <a:avLst/>
              </a:prstGeom>
              <a:blipFill>
                <a:blip r:embed="rId3"/>
                <a:stretch>
                  <a:fillRect b="-8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7C3C86F-BCE7-49A8-945D-02E3EEEE680A}"/>
                  </a:ext>
                </a:extLst>
              </p:cNvPr>
              <p:cNvSpPr txBox="1"/>
              <p:nvPr/>
            </p:nvSpPr>
            <p:spPr>
              <a:xfrm>
                <a:off x="301102" y="3522615"/>
                <a:ext cx="6789872" cy="1856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I</m:t>
                          </m:r>
                        </m:e>
                      </m:acc>
                      <m:r>
                        <a:rPr lang="en-US" altLang="zh-CN" sz="2400" b="0" i="1" baseline="-25000" dirty="0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n-US" altLang="zh-CN" sz="2400" b="0" i="0" baseline="-25000" dirty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p</m:t>
                      </m:r>
                      <m:r>
                        <a:rPr lang="en-US" altLang="zh-CN" sz="2400" b="0" i="1" dirty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24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66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R</m:t>
                          </m:r>
                          <m: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j</m:t>
                          </m:r>
                          <m:r>
                            <a:rPr lang="zh-CN" altLang="en-US" sz="2400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𝜔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L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p</m:t>
                      </m:r>
                      <m:acc>
                        <m:accPr>
                          <m:chr m:val="̇"/>
                          <m:ctrlPr>
                            <a:rPr lang="en-US" altLang="zh-CN" sz="24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66"/>
                              </a:solidFill>
                              <a:ea typeface="仿宋_GB2312" panose="02010609030101010101" pitchFamily="49" charset="-122"/>
                            </a:rPr>
                            <m:t>I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400" b="0" i="0" baseline="-25000" dirty="0" smtClean="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</a:rPr>
                        <m:t>s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66"/>
                                  </a:solidFill>
                                  <a:ea typeface="仿宋_GB2312" panose="02010609030101010101" pitchFamily="49" charset="-122"/>
                                </a:rPr>
                                <m:t>R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66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R</m:t>
                              </m:r>
                              <m:r>
                                <a:rPr lang="en-US" altLang="zh-CN" sz="2400" b="0" i="1" baseline="30000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400" b="0" i="1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0" i="1" dirty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𝜔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baseline="-25000" dirty="0">
                                      <a:solidFill>
                                        <a:srgbClr val="000066"/>
                                      </a:solidFill>
                                      <a:ea typeface="仿宋_GB2312" panose="0201060903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1" dirty="0">
                                      <a:solidFill>
                                        <a:srgbClr val="000066"/>
                                      </a:solidFill>
                                      <a:ea typeface="仿宋_GB2312" panose="0201060903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L</m:t>
                                  </m:r>
                                </m:e>
                              </m:d>
                              <m:r>
                                <a:rPr lang="en-US" altLang="zh-CN" sz="2400" b="0" i="1" baseline="30000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dirty="0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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j</m:t>
                          </m:r>
                          <m:f>
                            <m:fPr>
                              <m:ctrlPr>
                                <a:rPr lang="en-US" altLang="zh-CN" sz="24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b="0" i="1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𝜔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baseline="-25000" dirty="0">
                                  <a:solidFill>
                                    <a:srgbClr val="000066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66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L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66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R</m:t>
                              </m:r>
                              <m:r>
                                <a:rPr lang="en-US" altLang="zh-CN" sz="2400" b="0" i="1" baseline="30000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400" b="0" i="1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b="0" i="1" dirty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𝜔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baseline="-25000" dirty="0">
                                      <a:solidFill>
                                        <a:srgbClr val="000066"/>
                                      </a:solidFill>
                                      <a:ea typeface="仿宋_GB2312" panose="0201060903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1" dirty="0">
                                      <a:solidFill>
                                        <a:srgbClr val="000066"/>
                                      </a:solidFill>
                                      <a:ea typeface="仿宋_GB2312" panose="0201060903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L</m:t>
                                  </m:r>
                                </m:e>
                              </m:d>
                              <m:r>
                                <a:rPr lang="en-US" altLang="zh-CN" sz="2400" b="0" i="1" baseline="30000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000066"/>
                  </a:solidFill>
                  <a:latin typeface="+mn-lt"/>
                </a:endParaRPr>
              </a:p>
              <a:p>
                <a:r>
                  <a:rPr lang="en-US" altLang="zh-CN" sz="2400" b="0" dirty="0">
                    <a:solidFill>
                      <a:srgbClr val="000066"/>
                    </a:solidFill>
                    <a:ea typeface="仿宋_GB2312" panose="02010609030101010101" pitchFamily="49" charset="-122"/>
                    <a:sym typeface="Symbol" panose="05050102010706020507" pitchFamily="18" charset="2"/>
                  </a:rPr>
                  <a:t>        </a:t>
                </a:r>
              </a:p>
              <a:p>
                <a:r>
                  <a:rPr lang="en-US" altLang="zh-CN" sz="2400" b="0" dirty="0">
                    <a:solidFill>
                      <a:srgbClr val="000066"/>
                    </a:solidFill>
                    <a:ea typeface="仿宋_GB2312" panose="02010609030101010101" pitchFamily="49" charset="-122"/>
                    <a:sym typeface="Symbol" panose="05050102010706020507" pitchFamily="18" charset="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p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  <a:ea typeface="仿宋_GB2312" panose="0201060903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0066"/>
                        </a:solidFill>
                        <a:ea typeface="仿宋_GB2312" panose="02010609030101010101" pitchFamily="49" charset="-122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  <a:ea typeface="仿宋_GB2312" panose="02010609030101010101" pitchFamily="49" charset="-122"/>
                              </a:rPr>
                              <m:t>R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仿宋_GB2312" panose="0201060903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仿宋_GB2312" panose="0201060903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𝜔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66"/>
                                    </a:solidFill>
                                    <a:ea typeface="仿宋_GB2312" panose="0201060903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66"/>
                                    </a:solidFill>
                                    <a:ea typeface="仿宋_GB2312" panose="0201060903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</m:e>
                            </m:d>
                            <m:r>
                              <a:rPr lang="en-US" altLang="zh-CN" sz="2400" b="0" i="1" baseline="30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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j</m:t>
                        </m:r>
                        <m:f>
                          <m:fPr>
                            <m:ctrlPr>
                              <a:rPr lang="en-US" altLang="zh-CN" sz="2400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b="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𝜔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66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66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L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仿宋_GB2312" panose="0201060903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b="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仿宋_GB2312" panose="0201060903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𝜔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66"/>
                                    </a:solidFill>
                                    <a:ea typeface="仿宋_GB2312" panose="0201060903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66"/>
                                    </a:solidFill>
                                    <a:ea typeface="仿宋_GB2312" panose="0201060903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</m:e>
                            </m:d>
                            <m:r>
                              <a:rPr lang="en-US" altLang="zh-CN" sz="2400" b="0" i="1" baseline="30000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  <a:latin typeface="+mn-lt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  <a:ea typeface="仿宋_GB2312" panose="0201060903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0066"/>
                        </a:solidFill>
                        <a:ea typeface="仿宋_GB2312" panose="02010609030101010101" pitchFamily="49" charset="-122"/>
                      </a:rPr>
                      <m:t>s</m:t>
                    </m:r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  <a:latin typeface="+mn-lt"/>
                  </a:rPr>
                  <a:t>[1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</m:t>
                    </m:r>
                  </m:oMath>
                </a14:m>
                <a:r>
                  <a:rPr lang="en-US" altLang="zh-CN" sz="2400" b="0" dirty="0" err="1">
                    <a:solidFill>
                      <a:srgbClr val="000066"/>
                    </a:solidFill>
                    <a:latin typeface="+mn-lt"/>
                  </a:rPr>
                  <a:t>j</a:t>
                </a:r>
                <a:r>
                  <a:rPr lang="en-US" altLang="zh-CN" sz="2400" b="0" i="1" dirty="0" err="1">
                    <a:solidFill>
                      <a:srgbClr val="000066"/>
                    </a:solidFill>
                    <a:latin typeface="+mn-lt"/>
                  </a:rPr>
                  <a:t>Q</a:t>
                </a:r>
                <a:r>
                  <a:rPr lang="en-US" altLang="zh-CN" sz="2400" b="0" baseline="-25000" dirty="0" err="1">
                    <a:solidFill>
                      <a:srgbClr val="000066"/>
                    </a:solidFill>
                    <a:latin typeface="+mn-lt"/>
                  </a:rPr>
                  <a:t>p</a:t>
                </a:r>
                <a:r>
                  <a:rPr lang="en-US" altLang="zh-CN" sz="2400" b="0" dirty="0">
                    <a:solidFill>
                      <a:srgbClr val="000066"/>
                    </a:solidFill>
                    <a:latin typeface="+mn-lt"/>
                  </a:rPr>
                  <a:t>]</a:t>
                </a:r>
                <a:r>
                  <a:rPr lang="en-US" altLang="zh-CN" sz="2400" b="0" dirty="0">
                    <a:solidFill>
                      <a:srgbClr val="000066"/>
                    </a:solidFill>
                    <a:latin typeface="+mn-lt"/>
                    <a:sym typeface="Symbol" panose="05050102010706020507" pitchFamily="18" charset="2"/>
                  </a:rPr>
                  <a:t>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  <a:ea typeface="仿宋_GB2312" panose="0201060903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0066"/>
                        </a:solidFill>
                        <a:ea typeface="仿宋_GB2312" panose="02010609030101010101" pitchFamily="49" charset="-122"/>
                      </a:rPr>
                      <m:t>s</m:t>
                    </m:r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</m:t>
                    </m:r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</a:rPr>
                  <a:t>j</a:t>
                </a:r>
                <a:r>
                  <a:rPr lang="en-US" altLang="zh-CN" sz="2400" b="0" i="1" dirty="0">
                    <a:solidFill>
                      <a:srgbClr val="000066"/>
                    </a:solidFill>
                  </a:rPr>
                  <a:t>Q</a:t>
                </a:r>
                <a:r>
                  <a:rPr lang="en-US" altLang="zh-CN" sz="2400" b="0" baseline="-25000" dirty="0">
                    <a:solidFill>
                      <a:srgbClr val="000066"/>
                    </a:solidFill>
                  </a:rPr>
                  <a:t>p</a:t>
                </a:r>
                <a:r>
                  <a:rPr lang="en-US" altLang="zh-CN" sz="2400" b="0" dirty="0">
                    <a:solidFill>
                      <a:srgbClr val="000066"/>
                    </a:solidFill>
                  </a:rPr>
                  <a:t>]</a:t>
                </a:r>
                <a:endParaRPr lang="zh-CN" altLang="en-US" sz="2400" b="0" dirty="0">
                  <a:solidFill>
                    <a:srgbClr val="0000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7C3C86F-BCE7-49A8-945D-02E3EEEE6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02" y="3522615"/>
                <a:ext cx="6789872" cy="1856727"/>
              </a:xfrm>
              <a:prstGeom prst="rect">
                <a:avLst/>
              </a:prstGeom>
              <a:blipFill>
                <a:blip r:embed="rId4"/>
                <a:stretch>
                  <a:fillRect b="-1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8E32B64-0949-4E06-ABAB-AD8D4E88E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372" y="1791057"/>
            <a:ext cx="2345553" cy="16498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74B3C14-4EDF-418B-8A17-2F25E70972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999163" cy="381000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（</a:t>
            </a:r>
            <a:r>
              <a:rPr lang="en-US" altLang="zh-CN" sz="2800" b="1">
                <a:solidFill>
                  <a:srgbClr val="0000FF"/>
                </a:solidFill>
                <a:ea typeface="仿宋_GB2312" panose="02010609030101010101" pitchFamily="49" charset="-122"/>
              </a:rPr>
              <a:t>4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）支路电流与电流源关系</a:t>
            </a:r>
          </a:p>
        </p:txBody>
      </p:sp>
      <p:sp>
        <p:nvSpPr>
          <p:cNvPr id="33795" name="Text Box 8">
            <a:extLst>
              <a:ext uri="{FF2B5EF4-FFF2-40B4-BE49-F238E27FC236}">
                <a16:creationId xmlns:a16="http://schemas.microsoft.com/office/drawing/2014/main" id="{9F72CA1D-9118-44B0-8067-A1BFC4938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728663"/>
            <a:ext cx="3095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电容支路电流：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BCE847FE-087E-4358-A116-6FA22B986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032" y="2382720"/>
            <a:ext cx="8942388" cy="8302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类似电感支路，电容支路电流与电流源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I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s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相比，相位超前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/2,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数值增加为信号源电流的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_GB2312" pitchFamily="49" charset="-122"/>
                <a:sym typeface="Symbol"/>
              </a:rPr>
              <a:t>Q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_GB2312" pitchFamily="49" charset="-122"/>
                <a:sym typeface="Symbol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/>
              </a:rPr>
              <a:t>倍。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2C9AAB3-BEED-4026-89B9-EA9B946F0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493" y="1374532"/>
            <a:ext cx="1690687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kern="0" dirty="0">
                <a:solidFill>
                  <a:srgbClr val="0000FF"/>
                </a:solidFill>
              </a:rPr>
              <a:t>（</a:t>
            </a:r>
            <a:r>
              <a:rPr lang="en-US" altLang="zh-CN" sz="2800" kern="0" dirty="0">
                <a:solidFill>
                  <a:srgbClr val="0000FF"/>
                </a:solidFill>
              </a:rPr>
              <a:t>2-22</a:t>
            </a:r>
            <a:r>
              <a:rPr lang="zh-CN" altLang="en-US" sz="2800" kern="0" dirty="0">
                <a:solidFill>
                  <a:srgbClr val="0000FF"/>
                </a:solidFill>
              </a:rPr>
              <a:t>）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D44BB463-C8B5-4361-8169-743254AAE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44" y="5730190"/>
            <a:ext cx="5230068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故：并联谐振又称为</a:t>
            </a:r>
            <a:r>
              <a:rPr lang="zh-CN" altLang="en-US" sz="3200" dirty="0">
                <a:solidFill>
                  <a:srgbClr val="C00000"/>
                </a:solidFill>
                <a:latin typeface="+mn-lt"/>
                <a:ea typeface="仿宋_GB2312" pitchFamily="49" charset="-122"/>
              </a:rPr>
              <a:t>电流谐振</a:t>
            </a:r>
          </a:p>
        </p:txBody>
      </p:sp>
      <p:sp>
        <p:nvSpPr>
          <p:cNvPr id="33799" name="Text Box 8">
            <a:extLst>
              <a:ext uri="{FF2B5EF4-FFF2-40B4-BE49-F238E27FC236}">
                <a16:creationId xmlns:a16="http://schemas.microsoft.com/office/drawing/2014/main" id="{FC6A263A-841A-4FB0-899B-AECB14DEF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248" y="3578269"/>
            <a:ext cx="3095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重写电感支路电流：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CA4083F-9BE1-4AE6-A7CB-472ECC93A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0" y="4373809"/>
            <a:ext cx="1690687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kern="0" dirty="0">
                <a:solidFill>
                  <a:srgbClr val="0000FF"/>
                </a:solidFill>
              </a:rPr>
              <a:t>（</a:t>
            </a:r>
            <a:r>
              <a:rPr lang="en-US" altLang="zh-CN" sz="2800" kern="0" dirty="0">
                <a:solidFill>
                  <a:srgbClr val="0000FF"/>
                </a:solidFill>
              </a:rPr>
              <a:t>2-23</a:t>
            </a:r>
            <a:r>
              <a:rPr lang="zh-CN" altLang="en-US" sz="2800" kern="0" dirty="0">
                <a:solidFill>
                  <a:srgbClr val="0000FF"/>
                </a:solidFill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32363E-7A99-4D37-A3A6-91A164C3E89A}"/>
                  </a:ext>
                </a:extLst>
              </p:cNvPr>
              <p:cNvSpPr txBox="1"/>
              <p:nvPr/>
            </p:nvSpPr>
            <p:spPr>
              <a:xfrm>
                <a:off x="2843808" y="4342101"/>
                <a:ext cx="2414122" cy="444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b="0" i="0" baseline="-2500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Lp</m:t>
                    </m:r>
                    <m:r>
                      <a:rPr lang="en-US" altLang="zh-CN" b="0" i="1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zh-CN" altLang="en-US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altLang="zh-CN" b="0" baseline="-25000" dirty="0">
                    <a:solidFill>
                      <a:srgbClr val="660066"/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zh-CN" altLang="en-US" b="0" i="1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b="0" i="1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b="0" i="1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n-US" altLang="zh-CN" b="0" i="0" baseline="-2500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1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baseline="-2500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832363E-7A99-4D37-A3A6-91A164C3E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4342101"/>
                <a:ext cx="2414122" cy="444417"/>
              </a:xfrm>
              <a:prstGeom prst="rect">
                <a:avLst/>
              </a:prstGeom>
              <a:blipFill>
                <a:blip r:embed="rId2"/>
                <a:stretch>
                  <a:fillRect b="-45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8">
            <a:extLst>
              <a:ext uri="{FF2B5EF4-FFF2-40B4-BE49-F238E27FC236}">
                <a16:creationId xmlns:a16="http://schemas.microsoft.com/office/drawing/2014/main" id="{158B1483-D373-4936-8127-DEDF59D46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17" y="5020617"/>
            <a:ext cx="8942387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并联谐振回路中的电容和电感支路的电流方向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相反，相位差为</a:t>
            </a:r>
            <a:r>
              <a:rPr lang="en-US" altLang="zh-CN" sz="2400" dirty="0">
                <a:solidFill>
                  <a:srgbClr val="660066"/>
                </a:solidFill>
                <a:ea typeface="仿宋_GB2312" pitchFamily="49" charset="-122"/>
                <a:sym typeface="Symbol"/>
              </a:rPr>
              <a:t>.</a:t>
            </a:r>
            <a:endParaRPr lang="zh-CN" altLang="en-US" sz="2400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D43494-45CF-4A25-B30D-01C407E26B2B}"/>
                  </a:ext>
                </a:extLst>
              </p:cNvPr>
              <p:cNvSpPr txBox="1"/>
              <p:nvPr/>
            </p:nvSpPr>
            <p:spPr>
              <a:xfrm>
                <a:off x="2066506" y="1322931"/>
                <a:ext cx="5010987" cy="817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2400" b="0" i="0" baseline="-25000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sz="2400" b="0" i="0" baseline="-25000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p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sz="2400" b="0" i="1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</a:rPr>
                              <m:t>v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</a:rPr>
                          <m:t>0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dirty="0" smtClean="0">
                                <a:solidFill>
                                  <a:srgbClr val="660066"/>
                                </a:solidFill>
                                <a:latin typeface="仿宋_GB2312" panose="02010609030101010101" pitchFamily="49" charset="-122"/>
                                <a:ea typeface="仿宋_GB2312" panose="0201060903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 b="0" i="0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j</m:t>
                            </m:r>
                            <m:r>
                              <a:rPr lang="zh-CN" altLang="en-US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𝜔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 smtClean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C</m:t>
                            </m:r>
                          </m:den>
                        </m:f>
                      </m:den>
                    </m:f>
                    <m:r>
                      <a:rPr lang="en-US" altLang="zh-CN" sz="2400" b="0" i="1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p</m:t>
                    </m:r>
                    <m:r>
                      <a:rPr lang="en-US" altLang="zh-CN" sz="2400" b="0" i="1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s</m:t>
                    </m:r>
                    <m:r>
                      <a:rPr lang="en-US" altLang="zh-CN" sz="2400" b="0" i="1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j</m:t>
                    </m:r>
                    <m:r>
                      <a:rPr lang="zh-CN" altLang="en-US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𝜔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C</m:t>
                    </m:r>
                    <m:r>
                      <a:rPr lang="en-US" altLang="zh-CN" sz="2400" b="0" i="1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</a:rPr>
                  <a:t> j</a:t>
                </a:r>
                <a:r>
                  <a:rPr lang="en-US" altLang="zh-CN" sz="2400" b="0" i="1" dirty="0">
                    <a:solidFill>
                      <a:srgbClr val="660066"/>
                    </a:solidFill>
                  </a:rPr>
                  <a:t>Q</a:t>
                </a:r>
                <a:r>
                  <a:rPr lang="en-US" altLang="zh-CN" sz="2400" b="0" baseline="-25000" dirty="0">
                    <a:solidFill>
                      <a:srgbClr val="660066"/>
                    </a:solidFill>
                  </a:rPr>
                  <a:t>p</a:t>
                </a:r>
                <a:r>
                  <a:rPr lang="en-US" altLang="zh-CN" sz="2400" b="0" dirty="0">
                    <a:solidFill>
                      <a:srgbClr val="66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s</m:t>
                    </m:r>
                  </m:oMath>
                </a14:m>
                <a:endParaRPr lang="zh-CN" altLang="en-US" sz="2400" b="0" dirty="0">
                  <a:solidFill>
                    <a:srgbClr val="6600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D43494-45CF-4A25-B30D-01C407E2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06" y="1322931"/>
                <a:ext cx="5010987" cy="817019"/>
              </a:xfrm>
              <a:prstGeom prst="rect">
                <a:avLst/>
              </a:prstGeom>
              <a:blipFill>
                <a:blip r:embed="rId3"/>
                <a:stretch>
                  <a:fillRect l="-243" t="-7463" b="-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2">
            <a:extLst>
              <a:ext uri="{FF2B5EF4-FFF2-40B4-BE49-F238E27FC236}">
                <a16:creationId xmlns:a16="http://schemas.microsoft.com/office/drawing/2014/main" id="{F63F2341-8E2C-4529-9FC4-D6CC6FDF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88" y="3535363"/>
            <a:ext cx="2833687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>
            <a:extLst>
              <a:ext uri="{FF2B5EF4-FFF2-40B4-BE49-F238E27FC236}">
                <a16:creationId xmlns:a16="http://schemas.microsoft.com/office/drawing/2014/main" id="{6E2C5850-C2BE-4850-9860-791B8F4ED2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591550" cy="381000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(5)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谐振曲线 （幅频特性）  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归一化谐振曲线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)   </a:t>
            </a:r>
            <a:r>
              <a:rPr lang="en-US" altLang="zh-CN" sz="2800" b="1" dirty="0">
                <a:solidFill>
                  <a:srgbClr val="FF0000"/>
                </a:solidFill>
                <a:ea typeface="仿宋_GB2312" panose="02010609030101010101" pitchFamily="49" charset="-122"/>
              </a:rPr>
              <a:t>P21</a:t>
            </a:r>
            <a:endParaRPr lang="zh-CN" altLang="en-US" sz="2800" b="1" dirty="0">
              <a:solidFill>
                <a:srgbClr val="FF0000"/>
              </a:solidFill>
              <a:ea typeface="仿宋_GB2312" panose="02010609030101010101" pitchFamily="49" charset="-122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FF00427F-FE1F-4C15-AB91-0CFE5675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1" y="3041650"/>
            <a:ext cx="692943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则单位谐振曲线   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(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归一化谐振曲线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)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表达式为：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F4B431C-9209-4065-BD07-5219ADCA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444249"/>
            <a:ext cx="36417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谐振时的电压表达式为：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30" name="Object 14">
                <a:extLst>
                  <a:ext uri="{FF2B5EF4-FFF2-40B4-BE49-F238E27FC236}">
                    <a16:creationId xmlns:a16="http://schemas.microsoft.com/office/drawing/2014/main" id="{A2A4BB89-65DD-47FB-932D-9A83942583FF}"/>
                  </a:ext>
                </a:extLst>
              </p:cNvPr>
              <p:cNvSpPr txBox="1"/>
              <p:nvPr/>
            </p:nvSpPr>
            <p:spPr bwMode="auto">
              <a:xfrm>
                <a:off x="3606402" y="2257617"/>
                <a:ext cx="3089944" cy="671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240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240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zh-CN" altLang="en-US" sz="2400" i="1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400" i="1">
                                      <a:solidFill>
                                        <a:srgbClr val="66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66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6600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830" name="Object 14">
                <a:extLst>
                  <a:ext uri="{FF2B5EF4-FFF2-40B4-BE49-F238E27FC236}">
                    <a16:creationId xmlns:a16="http://schemas.microsoft.com/office/drawing/2014/main" id="{A2A4BB89-65DD-47FB-932D-9A8394258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6402" y="2257617"/>
                <a:ext cx="3089944" cy="671512"/>
              </a:xfrm>
              <a:prstGeom prst="rect">
                <a:avLst/>
              </a:prstGeom>
              <a:blipFill>
                <a:blip r:embed="rId4"/>
                <a:stretch>
                  <a:fillRect b="-11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822" name="组合 2">
            <a:extLst>
              <a:ext uri="{FF2B5EF4-FFF2-40B4-BE49-F238E27FC236}">
                <a16:creationId xmlns:a16="http://schemas.microsoft.com/office/drawing/2014/main" id="{2758F214-5717-42BE-8523-BC177E143C88}"/>
              </a:ext>
            </a:extLst>
          </p:cNvPr>
          <p:cNvGrpSpPr>
            <a:grpSpLocks/>
          </p:cNvGrpSpPr>
          <p:nvPr/>
        </p:nvGrpSpPr>
        <p:grpSpPr bwMode="auto">
          <a:xfrm>
            <a:off x="141288" y="1006475"/>
            <a:ext cx="8448675" cy="1079500"/>
            <a:chOff x="63500" y="1167442"/>
            <a:chExt cx="8448485" cy="1079500"/>
          </a:xfrm>
        </p:grpSpPr>
        <p:graphicFrame>
          <p:nvGraphicFramePr>
            <p:cNvPr id="34826" name="Object 5">
              <a:extLst>
                <a:ext uri="{FF2B5EF4-FFF2-40B4-BE49-F238E27FC236}">
                  <a16:creationId xmlns:a16="http://schemas.microsoft.com/office/drawing/2014/main" id="{D957DE6B-9D7A-41A1-9E32-825EC63312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8893" y="1167442"/>
            <a:ext cx="3855951" cy="1079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54" name="公式" r:id="rId5" imgW="2400300" imgH="673100" progId="Equation.3">
                    <p:embed/>
                  </p:oleObj>
                </mc:Choice>
                <mc:Fallback>
                  <p:oleObj name="公式" r:id="rId5" imgW="2400300" imgH="673100" progId="Equation.3">
                    <p:embed/>
                    <p:pic>
                      <p:nvPicPr>
                        <p:cNvPr id="0" name="Picture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8893" y="1167442"/>
                          <a:ext cx="3855951" cy="10795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D37E8CAF-783A-4E4C-993D-10C4034EC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0" y="1256342"/>
              <a:ext cx="5714871" cy="493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zh-CN" altLang="en-US" sz="2400" dirty="0">
                  <a:solidFill>
                    <a:srgbClr val="000066"/>
                  </a:solidFill>
                  <a:latin typeface="+mn-lt"/>
                  <a:ea typeface="仿宋_GB2312" pitchFamily="49" charset="-122"/>
                </a:rPr>
                <a:t>回路端电压表达式为：</a:t>
              </a: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609B2403-4583-42E3-92A4-578F43C52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3419" y="1503992"/>
              <a:ext cx="1498566" cy="379413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r>
                <a:rPr lang="zh-CN" altLang="en-US" sz="2800" kern="0" dirty="0">
                  <a:solidFill>
                    <a:srgbClr val="660033"/>
                  </a:solidFill>
                </a:rPr>
                <a:t>（</a:t>
              </a:r>
              <a:r>
                <a:rPr lang="en-US" altLang="zh-CN" sz="2800" kern="0" dirty="0">
                  <a:solidFill>
                    <a:srgbClr val="660033"/>
                  </a:solidFill>
                </a:rPr>
                <a:t>2-26</a:t>
              </a:r>
              <a:r>
                <a:rPr lang="zh-CN" altLang="en-US" sz="2800" kern="0" dirty="0">
                  <a:solidFill>
                    <a:srgbClr val="660033"/>
                  </a:solidFill>
                </a:rPr>
                <a:t>）</a:t>
              </a:r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3BFD193C-DC33-4C09-8531-0D348FF10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978" y="5869975"/>
            <a:ext cx="1565548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kern="0" dirty="0">
                <a:solidFill>
                  <a:srgbClr val="660033"/>
                </a:solidFill>
              </a:rPr>
              <a:t>（</a:t>
            </a:r>
            <a:r>
              <a:rPr lang="en-US" altLang="zh-CN" sz="2800" kern="0" dirty="0">
                <a:solidFill>
                  <a:srgbClr val="660033"/>
                </a:solidFill>
              </a:rPr>
              <a:t>2-27</a:t>
            </a:r>
            <a:r>
              <a:rPr lang="zh-CN" altLang="en-US" sz="2800" kern="0" dirty="0">
                <a:solidFill>
                  <a:srgbClr val="660033"/>
                </a:solidFill>
              </a:rPr>
              <a:t>）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B0D46FF0-19C1-41CF-88AC-74192A1D7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638" y="5676900"/>
            <a:ext cx="928687" cy="5635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P21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0D7EA4-DF4B-41E9-831B-276E6A287608}"/>
                  </a:ext>
                </a:extLst>
              </p:cNvPr>
              <p:cNvSpPr txBox="1"/>
              <p:nvPr/>
            </p:nvSpPr>
            <p:spPr>
              <a:xfrm>
                <a:off x="611560" y="3484570"/>
                <a:ext cx="3808185" cy="30383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1" dirty="0" smtClean="0">
                          <a:solidFill>
                            <a:srgbClr val="0000FF"/>
                          </a:solidFill>
                          <a:ea typeface="仿宋_GB2312" pitchFamily="49" charset="-122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0000FF"/>
                          </a:solidFill>
                          <a:ea typeface="仿宋_GB2312" pitchFamily="49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b="0" i="0" dirty="0" smtClean="0">
                          <a:solidFill>
                            <a:srgbClr val="0000FF"/>
                          </a:solidFill>
                          <a:ea typeface="仿宋_GB2312" pitchFamily="49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1" dirty="0" smtClean="0">
                          <a:solidFill>
                            <a:srgbClr val="0000FF"/>
                          </a:solidFill>
                          <a:ea typeface="仿宋_GB2312" pitchFamily="49" charset="-12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2400" b="0" i="0" dirty="0" smtClean="0">
                          <a:solidFill>
                            <a:srgbClr val="0000FF"/>
                          </a:solidFill>
                          <a:ea typeface="仿宋_GB2312" pitchFamily="49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0000FF"/>
                          </a:solidFill>
                          <a:ea typeface="仿宋_GB2312" pitchFamily="49" charset="-122"/>
                        </a:rPr>
                        <m:t>)</m:t>
                      </m:r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</m:e>
                          </m:acc>
                          <m:r>
                            <a:rPr lang="en-US" altLang="zh-CN" sz="2400" b="0" i="1" baseline="-2500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0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̇"/>
                                  <m:ctrlPr>
                                    <a:rPr lang="en-US" altLang="zh-CN" sz="24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0" i="1" dirty="0">
                                      <a:solidFill>
                                        <a:srgbClr val="0000FF"/>
                                      </a:solidFill>
                                      <a:ea typeface="仿宋_GB2312" panose="02010609030101010101" pitchFamily="49" charset="-122"/>
                                    </a:rPr>
                                    <m:t>I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400" b="0" baseline="-25000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s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ea typeface="仿宋_GB2312" pitchFamily="49" charset="-122"/>
                                </a:rPr>
                                <m:t>Y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̇"/>
                                  <m:ctrlPr>
                                    <a:rPr lang="en-US" altLang="zh-CN" sz="24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0" i="1" dirty="0">
                                      <a:solidFill>
                                        <a:srgbClr val="0000FF"/>
                                      </a:solidFill>
                                      <a:ea typeface="仿宋_GB2312" panose="02010609030101010101" pitchFamily="49" charset="-122"/>
                                    </a:rPr>
                                    <m:t>I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en-US" altLang="zh-CN" sz="2400" b="0" baseline="-25000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s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</a:rPr>
                                <m:t>G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baseline="-25000" dirty="0">
                                  <a:solidFill>
                                    <a:srgbClr val="0000FF"/>
                                  </a:solidFill>
                                </a:rPr>
                                <m:t>p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FF"/>
                              </a:solidFill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FF"/>
                              </a:solidFill>
                            </a:rPr>
                            <m:t>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FF"/>
                              </a:solidFill>
                              <a:ea typeface="仿宋_GB2312" pitchFamily="49" charset="-122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US" altLang="zh-CN" sz="2400" b="0" i="1" baseline="-2500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FF"/>
                              </a:solidFill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FF"/>
                              </a:solidFill>
                            </a:rPr>
                            <m:t>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FF"/>
                              </a:solidFill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FF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400" b="0" dirty="0">
                              <a:solidFill>
                                <a:srgbClr val="0000FF"/>
                              </a:solidFill>
                              <a:ea typeface="仿宋_GB2312" pitchFamily="49" charset="-122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400" b="0" dirty="0">
                              <a:solidFill>
                                <a:srgbClr val="0000FF"/>
                              </a:solidFill>
                              <a:ea typeface="仿宋_GB2312" pitchFamily="49" charset="-122"/>
                            </a:rPr>
                            <m:t>j</m:t>
                          </m:r>
                          <m:d>
                            <m:dPr>
                              <m:ctrl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2400" b="0" i="1" dirty="0">
                                  <a:solidFill>
                                    <a:srgbClr val="0000FF"/>
                                  </a:solidFill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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C</m:t>
                              </m:r>
                              <m: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zh-CN" sz="2400" b="0" dirty="0">
                                      <a:solidFill>
                                        <a:srgbClr val="0000FF"/>
                                      </a:solidFill>
                                      <a:ea typeface="仿宋_GB2312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zh-CN" altLang="en-US" sz="2400" b="0" i="1" dirty="0">
                                      <a:solidFill>
                                        <a:srgbClr val="0000FF"/>
                                      </a:solidFill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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1" dirty="0">
                                      <a:solidFill>
                                        <a:srgbClr val="0000FF"/>
                                      </a:solidFill>
                                      <a:ea typeface="仿宋_GB2312" pitchFamily="49" charset="-122"/>
                                    </a:rPr>
                                    <m:t>L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400" b="0" dirty="0">
                  <a:solidFill>
                    <a:srgbClr val="0000FF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仿宋_GB2312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仿宋_GB2312" pitchFamily="49" charset="-122"/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仿宋_GB2312" pitchFamily="49" charset="-122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FF"/>
                            </a:solidFill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FF"/>
                            </a:solidFill>
                          </a:rPr>
                          <m:t>p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CN" altLang="en-US" sz="2400" b="0" i="1" dirty="0">
                                    <a:solidFill>
                                      <a:srgbClr val="0000FF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sz="2400" b="0" i="1" dirty="0">
                                    <a:solidFill>
                                      <a:srgbClr val="0000FF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FF"/>
                                    </a:solidFill>
                                  </a:rPr>
                                  <m:t>p</m:t>
                                </m:r>
                              </m:den>
                            </m:f>
                            <m:r>
                              <a:rPr lang="en-US" altLang="zh-CN" sz="2400" b="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CN" altLang="en-US" sz="2400" b="0" i="1" dirty="0">
                                    <a:solidFill>
                                      <a:srgbClr val="0000FF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FF"/>
                                    </a:solidFill>
                                  </a:rPr>
                                  <m:t>p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sz="2400" b="0" i="1" dirty="0">
                                    <a:solidFill>
                                      <a:srgbClr val="0000FF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FF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US" altLang="zh-CN" sz="2400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仿宋_GB2312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仿宋_GB2312" pitchFamily="49" charset="-122"/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仿宋_GB2312" pitchFamily="49" charset="-122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0000FF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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00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0D7EA4-DF4B-41E9-831B-276E6A287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484570"/>
                <a:ext cx="3808185" cy="3038396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42CFBF0D-22CA-4D81-B2DE-7FBB5E6F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001" y="4085682"/>
            <a:ext cx="4919663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2"/>
              </a:buClr>
              <a:buSzPct val="70000"/>
              <a:buFontTx/>
              <a:buNone/>
            </a:pPr>
            <a:r>
              <a:rPr kumimoji="0" lang="zh-CN" altLang="en-US" sz="24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类似串联谐振，定义</a:t>
            </a:r>
            <a:r>
              <a:rPr kumimoji="0" lang="zh-CN" altLang="en-US" sz="2800" dirty="0">
                <a:solidFill>
                  <a:srgbClr val="66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相对失谐</a:t>
            </a:r>
          </a:p>
        </p:txBody>
      </p:sp>
      <p:sp>
        <p:nvSpPr>
          <p:cNvPr id="20487" name="Rectangle 8">
            <a:extLst>
              <a:ext uri="{FF2B5EF4-FFF2-40B4-BE49-F238E27FC236}">
                <a16:creationId xmlns:a16="http://schemas.microsoft.com/office/drawing/2014/main" id="{C614D1B7-6FE2-40DF-B47D-9064C5F9B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38" y="2536825"/>
            <a:ext cx="8037462" cy="461665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当失谐不大时，即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f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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f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或</a:t>
            </a:r>
            <a:r>
              <a:rPr lang="zh-CN" altLang="en-US" sz="2400" i="1" dirty="0">
                <a:solidFill>
                  <a:srgbClr val="0000FF"/>
                </a:solidFill>
                <a:ea typeface="仿宋_GB2312" pitchFamily="49" charset="-122"/>
                <a:sym typeface="Symbol"/>
              </a:rPr>
              <a:t> </a:t>
            </a:r>
            <a:r>
              <a:rPr lang="en-US" altLang="zh-CN" sz="2400" dirty="0">
                <a:solidFill>
                  <a:srgbClr val="0000FF"/>
                </a:solidFill>
                <a:ea typeface="仿宋_GB2312" pitchFamily="49" charset="-122"/>
                <a:sym typeface="Symbol" panose="05050102010706020507" pitchFamily="18" charset="2"/>
              </a:rPr>
              <a:t></a:t>
            </a:r>
            <a:r>
              <a:rPr lang="zh-CN" altLang="en-US" sz="2400" i="1" dirty="0">
                <a:solidFill>
                  <a:srgbClr val="0000FF"/>
                </a:solidFill>
                <a:ea typeface="仿宋_GB2312" pitchFamily="49" charset="-122"/>
                <a:sym typeface="Symbol"/>
              </a:rPr>
              <a:t></a:t>
            </a:r>
            <a:r>
              <a:rPr lang="en-US" altLang="zh-CN" sz="2400" baseline="-25000" dirty="0">
                <a:solidFill>
                  <a:srgbClr val="0000FF"/>
                </a:solidFill>
                <a:ea typeface="仿宋_GB2312" pitchFamily="49" charset="-122"/>
                <a:sym typeface="Symbol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</a:rPr>
              <a:t>时</a:t>
            </a:r>
            <a:r>
              <a:rPr lang="en-US" altLang="zh-CN" sz="2400" dirty="0">
                <a:solidFill>
                  <a:srgbClr val="0000FF"/>
                </a:solidFill>
                <a:ea typeface="仿宋_GB2312" pitchFamily="49" charset="-122"/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</a:rPr>
              <a:t>可以得到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90F1A-8C60-4A63-A047-31F84B08A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38" y="403193"/>
            <a:ext cx="6813550" cy="52322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上式中，</a:t>
            </a:r>
            <a:r>
              <a:rPr lang="zh-CN" altLang="en-US" sz="2400" i="1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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为并联谐振回路的</a:t>
            </a: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广义失谐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P21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)</a:t>
            </a:r>
            <a:endParaRPr lang="zh-CN" altLang="en-US" sz="2400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35845" name="Text Box 10">
            <a:extLst>
              <a:ext uri="{FF2B5EF4-FFF2-40B4-BE49-F238E27FC236}">
                <a16:creationId xmlns:a16="http://schemas.microsoft.com/office/drawing/2014/main" id="{B1D8ADDA-E2AF-4C93-BB6B-41FFDFB03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48" y="1965540"/>
            <a:ext cx="19335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2-24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17121686-BB01-4B7E-B0C3-B34686DB9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80" y="4845251"/>
            <a:ext cx="4919663" cy="4619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当失谐不大时，即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f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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 </a:t>
            </a:r>
            <a:r>
              <a:rPr lang="en-US" altLang="zh-CN" sz="2400" i="1" dirty="0" err="1">
                <a:solidFill>
                  <a:srgbClr val="660066"/>
                </a:solidFill>
                <a:latin typeface="+mn-lt"/>
                <a:ea typeface="仿宋_GB2312" pitchFamily="49" charset="-122"/>
              </a:rPr>
              <a:t>f</a:t>
            </a:r>
            <a:r>
              <a:rPr lang="en-US" altLang="zh-CN" sz="2400" baseline="-25000" dirty="0" err="1">
                <a:solidFill>
                  <a:srgbClr val="660066"/>
                </a:solidFill>
                <a:ea typeface="仿宋_GB2312" pitchFamily="49" charset="-122"/>
                <a:sym typeface="Symbol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或</a:t>
            </a:r>
            <a:r>
              <a:rPr lang="zh-CN" altLang="en-US" sz="2400" i="1" dirty="0">
                <a:solidFill>
                  <a:srgbClr val="660066"/>
                </a:solidFill>
                <a:ea typeface="仿宋_GB2312" pitchFamily="49" charset="-122"/>
                <a:sym typeface="Symbol"/>
              </a:rPr>
              <a:t></a:t>
            </a:r>
            <a:r>
              <a:rPr lang="en-US" altLang="zh-CN" sz="2400" dirty="0">
                <a:solidFill>
                  <a:srgbClr val="660066"/>
                </a:solidFill>
                <a:ea typeface="仿宋_GB2312" pitchFamily="49" charset="-122"/>
                <a:sym typeface="Symbol" panose="05050102010706020507" pitchFamily="18" charset="2"/>
              </a:rPr>
              <a:t></a:t>
            </a:r>
            <a:r>
              <a:rPr lang="zh-CN" altLang="en-US" sz="2400" i="1" dirty="0">
                <a:solidFill>
                  <a:srgbClr val="660066"/>
                </a:solidFill>
                <a:ea typeface="仿宋_GB2312" pitchFamily="49" charset="-122"/>
                <a:sym typeface="Symbol"/>
              </a:rPr>
              <a:t></a:t>
            </a:r>
            <a:r>
              <a:rPr lang="en-US" altLang="zh-CN" sz="2400" baseline="-25000" dirty="0">
                <a:solidFill>
                  <a:srgbClr val="660066"/>
                </a:solidFill>
                <a:ea typeface="仿宋_GB2312" pitchFamily="49" charset="-122"/>
                <a:sym typeface="Symbol"/>
              </a:rPr>
              <a:t>p</a:t>
            </a:r>
            <a:endParaRPr lang="zh-CN" altLang="en-US" sz="2400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35847" name="Text Box 10">
            <a:extLst>
              <a:ext uri="{FF2B5EF4-FFF2-40B4-BE49-F238E27FC236}">
                <a16:creationId xmlns:a16="http://schemas.microsoft.com/office/drawing/2014/main" id="{881B01F7-1634-40BC-A9C1-A39DBC100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8324" y="3149554"/>
            <a:ext cx="1368152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2-25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7D6A0514-6F8E-40B7-85B9-1E60CC122E7C}"/>
                  </a:ext>
                </a:extLst>
              </p:cNvPr>
              <p:cNvSpPr txBox="1"/>
              <p:nvPr/>
            </p:nvSpPr>
            <p:spPr bwMode="auto">
              <a:xfrm>
                <a:off x="254000" y="1111308"/>
                <a:ext cx="8343493" cy="7248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b="0" i="1" dirty="0" smtClean="0">
                        <a:solidFill>
                          <a:srgbClr val="0000FF"/>
                        </a:solidFill>
                        <a:ea typeface="仿宋_GB2312" pitchFamily="49" charset="-122"/>
                        <a:sym typeface="Symbol" panose="05050102010706020507" pitchFamily="18" charset="2"/>
                      </a:rPr>
                      <m:t></m:t>
                    </m:r>
                    <m:r>
                      <m:rPr>
                        <m:aln/>
                      </m:rPr>
                      <a:rPr lang="zh-CN" alt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失谐时的电抗</m:t>
                        </m:r>
                      </m:num>
                      <m:den>
                        <m: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谐振时的电抗</m:t>
                        </m:r>
                      </m:den>
                    </m:f>
                    <m:r>
                      <a:rPr lang="zh-CN" alt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zh-CN" alt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zh-CN" alt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num>
                      <m:den>
                        <m:r>
                          <a:rPr lang="en-US" altLang="zh-CN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2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d>
                      <m:dPr>
                        <m:ctrlPr>
                          <a:rPr lang="zh-CN" alt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4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zh-CN" alt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d>
                      <m:dPr>
                        <m:ctrlPr>
                          <a:rPr lang="zh-CN" altLang="en-US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2400" b="0" dirty="0"/>
              </a:p>
            </p:txBody>
          </p:sp>
        </mc:Choice>
        <mc:Fallback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7D6A0514-6F8E-40B7-85B9-1E60CC122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1111308"/>
                <a:ext cx="8343493" cy="7248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EA2C0C8B-321B-4760-A261-5A4A6BAB150A}"/>
                  </a:ext>
                </a:extLst>
              </p:cNvPr>
              <p:cNvSpPr txBox="1"/>
              <p:nvPr/>
            </p:nvSpPr>
            <p:spPr bwMode="auto">
              <a:xfrm>
                <a:off x="291001" y="3206484"/>
                <a:ext cx="7197323" cy="7248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b="0" i="1" dirty="0" smtClean="0">
                        <a:solidFill>
                          <a:srgbClr val="660033"/>
                        </a:solidFill>
                        <a:ea typeface="仿宋_GB2312" pitchFamily="49" charset="-122"/>
                        <a:sym typeface="Symbol" panose="05050102010706020507" pitchFamily="18" charset="2"/>
                      </a:rPr>
                      <m:t></m:t>
                    </m:r>
                  </m:oMath>
                </a14:m>
                <a:r>
                  <a:rPr lang="zh-CN" altLang="en-US" sz="2400" dirty="0">
                    <a:solidFill>
                      <a:srgbClr val="660033"/>
                    </a:solidFill>
                    <a:ea typeface="仿宋_GB2312" pitchFamily="49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zh-CN" altLang="en-US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d>
                      <m:dPr>
                        <m:ctrlPr>
                          <a:rPr lang="zh-CN" altLang="en-US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</a:rPr>
                              <m:t>2</m:t>
                            </m:r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 smtClean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r>
                      <m:rPr>
                        <m:aln/>
                      </m:rPr>
                      <a:rPr lang="zh-CN" altLang="en-US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f>
                      <m:fPr>
                        <m:ctrlP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i="1" baseline="30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660033"/>
                    </a:solidFill>
                    <a:ea typeface="仿宋_GB2312" pitchFamily="49" charset="-122"/>
                    <a:sym typeface="Symbol" panose="05050102010706020507" pitchFamily="18" charset="2"/>
                  </a:rPr>
                  <a:t> 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d>
                      <m:dPr>
                        <m:ctrlPr>
                          <a:rPr lang="zh-CN" altLang="en-US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400" i="1" baseline="30000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仿宋_GB2312" pitchFamily="49" charset="-122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 b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24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zh-CN" altLang="en-US" sz="24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zh-CN" altLang="en-US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400" b="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EA2C0C8B-321B-4760-A261-5A4A6BAB1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001" y="3206484"/>
                <a:ext cx="7197323" cy="724878"/>
              </a:xfrm>
              <a:prstGeom prst="rect">
                <a:avLst/>
              </a:prstGeom>
              <a:blipFill>
                <a:blip r:embed="rId3"/>
                <a:stretch>
                  <a:fillRect t="-3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CC3CC5A3-3759-4302-A0AF-3DCBF4B2E7C6}"/>
                  </a:ext>
                </a:extLst>
              </p:cNvPr>
              <p:cNvSpPr txBox="1"/>
              <p:nvPr/>
            </p:nvSpPr>
            <p:spPr bwMode="auto">
              <a:xfrm>
                <a:off x="4716016" y="3897112"/>
                <a:ext cx="1725613" cy="7248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𝜀</m:t>
                      </m:r>
                      <m:r>
                        <m:rPr>
                          <m:aln/>
                        </m:rPr>
                        <a:rPr lang="zh-CN" altLang="en-US" sz="24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altLang="zh-CN" sz="2400" b="0" i="1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f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0" lang="en-US" altLang="zh-CN" sz="2400" b="0" i="1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0" lang="en-US" altLang="zh-CN" sz="2400" b="0" i="1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b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kumimoji="0" lang="en-US" altLang="zh-CN" sz="2400" b="0" i="1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zh-CN" altLang="en-US" sz="2400" b="0" dirty="0"/>
              </a:p>
            </p:txBody>
          </p:sp>
        </mc:Choice>
        <mc:Fallback xmlns=""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CC3CC5A3-3759-4302-A0AF-3DCBF4B2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016" y="3897112"/>
                <a:ext cx="1725613" cy="724878"/>
              </a:xfrm>
              <a:prstGeom prst="rect">
                <a:avLst/>
              </a:prstGeom>
              <a:blipFill>
                <a:blip r:embed="rId4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AB0EC207-5B41-44CA-9753-3F503CD5F10F}"/>
                  </a:ext>
                </a:extLst>
              </p:cNvPr>
              <p:cNvSpPr txBox="1"/>
              <p:nvPr/>
            </p:nvSpPr>
            <p:spPr bwMode="auto">
              <a:xfrm>
                <a:off x="1907704" y="5661248"/>
                <a:ext cx="5760640" cy="7248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仿宋_GB2312" pitchFamily="49" charset="-122"/>
                        <a:sym typeface="Symbol" panose="05050102010706020507" pitchFamily="18" charset="2"/>
                      </a:rPr>
                      <m:t>𝜀</m:t>
                    </m:r>
                    <m:r>
                      <m:rPr>
                        <m:aln/>
                      </m:rPr>
                      <a:rPr lang="zh-CN" altLang="en-US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en-US" altLang="zh-CN" sz="2400" b="0" i="1" dirty="0">
                            <a:solidFill>
                              <a:srgbClr val="0000FF"/>
                            </a:solidFill>
                            <a:ea typeface="仿宋_GB2312" panose="02010609030101010101" pitchFamily="49" charset="-122"/>
                          </a:rPr>
                          <m:t>f</m:t>
                        </m:r>
                      </m:num>
                      <m:den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zh-CN" sz="2400" b="0" i="1" dirty="0">
                                <a:solidFill>
                                  <a:srgbClr val="0000FF"/>
                                </a:solidFill>
                                <a:ea typeface="仿宋_GB2312" panose="02010609030101010101" pitchFamily="49" charset="-122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den>
                    </m:f>
                    <m:r>
                      <a:rPr lang="en-US" altLang="zh-CN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zh-CN" sz="2400" b="0" i="1" dirty="0">
                                <a:solidFill>
                                  <a:srgbClr val="0000FF"/>
                                </a:solidFill>
                                <a:ea typeface="仿宋_GB2312" panose="02010609030101010101" pitchFamily="49" charset="-122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kumimoji="0" lang="en-US" altLang="zh-CN" sz="2400" b="0" i="1" dirty="0">
                            <a:solidFill>
                              <a:srgbClr val="0000FF"/>
                            </a:solidFill>
                            <a:ea typeface="仿宋_GB2312" panose="02010609030101010101" pitchFamily="49" charset="-122"/>
                          </a:rPr>
                          <m:t>f</m:t>
                        </m:r>
                      </m:den>
                    </m:f>
                    <m:r>
                      <a:rPr kumimoji="0"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 </m:t>
                    </m:r>
                    <m:r>
                      <m:rPr>
                        <m:aln/>
                      </m:rPr>
                      <a:rPr lang="zh-CN" altLang="en-US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0" lang="en-US" altLang="zh-CN" sz="2400" b="0" i="1" dirty="0">
                            <a:solidFill>
                              <a:srgbClr val="0000FF"/>
                            </a:solidFill>
                            <a:ea typeface="仿宋_GB2312" panose="02010609030101010101" pitchFamily="49" charset="-122"/>
                          </a:rPr>
                          <m:t>f</m:t>
                        </m:r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zh-CN" sz="2400" b="0" i="1" dirty="0">
                                <a:solidFill>
                                  <a:srgbClr val="0000FF"/>
                                </a:solidFill>
                                <a:ea typeface="仿宋_GB2312" panose="02010609030101010101" pitchFamily="49" charset="-122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m:rPr>
                            <m:nor/>
                          </m:rPr>
                          <a:rPr kumimoji="0" lang="en-US" altLang="zh-CN" sz="2400" b="0" i="1" dirty="0">
                            <a:solidFill>
                              <a:srgbClr val="0000FF"/>
                            </a:solidFill>
                            <a:ea typeface="仿宋_GB2312" panose="02010609030101010101" pitchFamily="49" charset="-122"/>
                          </a:rPr>
                          <m:t>f</m:t>
                        </m:r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zh-CN" sz="2400" b="0" i="1" dirty="0">
                                <a:solidFill>
                                  <a:srgbClr val="0000FF"/>
                                </a:solidFill>
                                <a:ea typeface="仿宋_GB2312" panose="02010609030101010101" pitchFamily="49" charset="-122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baseline="30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zh-CN" sz="2400" b="0" i="1" dirty="0">
                                <a:solidFill>
                                  <a:srgbClr val="0000FF"/>
                                </a:solidFill>
                                <a:ea typeface="仿宋_GB2312" panose="02010609030101010101" pitchFamily="49" charset="-122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altLang="zh-CN" sz="2400" b="0" i="1" dirty="0">
                            <a:solidFill>
                              <a:srgbClr val="0000FF"/>
                            </a:solidFill>
                            <a:ea typeface="仿宋_GB2312" panose="02010609030101010101" pitchFamily="49" charset="-122"/>
                          </a:rPr>
                          <m:t>f</m:t>
                        </m:r>
                      </m:den>
                    </m:f>
                  </m:oMath>
                </a14:m>
                <a:r>
                  <a:rPr lang="zh-CN" altLang="en-US" sz="2400" b="0" dirty="0">
                    <a:solidFill>
                      <a:srgbClr val="0000FF"/>
                    </a:solidFill>
                    <a:ea typeface="仿宋_GB2312" pitchFamily="49" charset="-122"/>
                    <a:sym typeface="Symbol" panose="05050102010706020507" pitchFamily="18" charset="2"/>
                  </a:rPr>
                  <a:t> 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仿宋_GB2312" pitchFamily="49" charset="-122"/>
                          </a:rPr>
                          <m:t>2</m:t>
                        </m:r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0" lang="en-US" altLang="zh-CN" sz="2400" b="0" i="1" dirty="0">
                            <a:solidFill>
                              <a:srgbClr val="0000FF"/>
                            </a:solidFill>
                            <a:ea typeface="仿宋_GB2312" panose="02010609030101010101" pitchFamily="49" charset="-122"/>
                          </a:rPr>
                          <m:t>f</m:t>
                        </m:r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zh-CN" sz="2400" b="0" i="1" dirty="0">
                                <a:solidFill>
                                  <a:srgbClr val="0000FF"/>
                                </a:solidFill>
                                <a:ea typeface="仿宋_GB2312" panose="02010609030101010101" pitchFamily="49" charset="-122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400" b="0" i="1" baseline="30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zh-CN" sz="2400" b="0" i="1" dirty="0">
                                <a:solidFill>
                                  <a:srgbClr val="0000FF"/>
                                </a:solidFill>
                                <a:ea typeface="仿宋_GB2312" panose="02010609030101010101" pitchFamily="49" charset="-122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仿宋_GB2312" pitchFamily="49" charset="-122"/>
                          </a:rPr>
                          <m:t>2</m:t>
                        </m:r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nor/>
                          </m:rPr>
                          <a:rPr kumimoji="0" lang="en-US" altLang="zh-CN" sz="2400" b="0" i="1" dirty="0">
                            <a:solidFill>
                              <a:srgbClr val="0000FF"/>
                            </a:solidFill>
                            <a:ea typeface="仿宋_GB2312" panose="02010609030101010101" pitchFamily="49" charset="-122"/>
                          </a:rPr>
                          <m:t>f</m:t>
                        </m:r>
                      </m:num>
                      <m:den>
                        <m:sSub>
                          <m:sSubPr>
                            <m:ctrlPr>
                              <a:rPr lang="zh-CN" altLang="en-US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zh-CN" sz="2400" b="0" i="1" dirty="0">
                                <a:solidFill>
                                  <a:srgbClr val="0000FF"/>
                                </a:solidFill>
                                <a:ea typeface="仿宋_GB2312" panose="02010609030101010101" pitchFamily="49" charset="-122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4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AB0EC207-5B41-44CA-9753-3F503CD5F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5661248"/>
                <a:ext cx="5760640" cy="724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2">
            <a:extLst>
              <a:ext uri="{FF2B5EF4-FFF2-40B4-BE49-F238E27FC236}">
                <a16:creationId xmlns:a16="http://schemas.microsoft.com/office/drawing/2014/main" id="{BD48CF76-969B-4F41-82A8-CB203FFF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678" y="2302297"/>
            <a:ext cx="3071812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>
            <a:extLst>
              <a:ext uri="{FF2B5EF4-FFF2-40B4-BE49-F238E27FC236}">
                <a16:creationId xmlns:a16="http://schemas.microsoft.com/office/drawing/2014/main" id="{9D49B327-EB00-4E8B-9A64-3AA11846B1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288088" cy="3810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3200" b="1">
                <a:solidFill>
                  <a:srgbClr val="000066"/>
                </a:solidFill>
                <a:ea typeface="仿宋_GB2312" panose="02010609030101010101" pitchFamily="49" charset="-122"/>
              </a:rPr>
              <a:t>(6)  </a:t>
            </a:r>
            <a:r>
              <a:rPr lang="zh-CN" altLang="en-US" sz="3200" b="1">
                <a:solidFill>
                  <a:srgbClr val="000066"/>
                </a:solidFill>
                <a:ea typeface="仿宋_GB2312" panose="02010609030101010101" pitchFamily="49" charset="-122"/>
              </a:rPr>
              <a:t>通频带</a:t>
            </a:r>
            <a:r>
              <a:rPr lang="en-US" altLang="zh-CN" sz="3200" b="1">
                <a:solidFill>
                  <a:srgbClr val="000066"/>
                </a:solidFill>
                <a:ea typeface="仿宋_GB2312" panose="02010609030101010101" pitchFamily="49" charset="-122"/>
              </a:rPr>
              <a:t>Bandwidth     BW</a:t>
            </a:r>
            <a:endParaRPr lang="zh-CN" altLang="en-US" sz="3200" b="1" i="1">
              <a:solidFill>
                <a:srgbClr val="000066"/>
              </a:solidFill>
              <a:ea typeface="仿宋_GB2312" panose="0201060903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81" name="Text Box 8">
                <a:extLst>
                  <a:ext uri="{FF2B5EF4-FFF2-40B4-BE49-F238E27FC236}">
                    <a16:creationId xmlns:a16="http://schemas.microsoft.com/office/drawing/2014/main" id="{3254B1AF-65ED-4E18-974E-F3014C0EC0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709404"/>
                <a:ext cx="8636322" cy="1790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solidFill>
                      <a:srgbClr val="660033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BW</a:t>
                </a:r>
                <a:r>
                  <a:rPr lang="zh-CN" altLang="en-US" sz="2400" dirty="0">
                    <a:solidFill>
                      <a:srgbClr val="660033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定义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：当保持并联谐振回路外加电流信号的幅值不变而改变其频率时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,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将回路电压值下降为谐振值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/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ea typeface="华文仿宋" panose="02010600040101010101" pitchFamily="2" charset="-122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e>
                    </m:rad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时对应的频率范围称为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sym typeface="Symbol" panose="05050102010706020507" pitchFamily="18" charset="2"/>
                  </a:rPr>
                  <a:t>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回路的通频带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,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也称回路带宽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B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。</a:t>
                </a:r>
                <a:endParaRPr lang="en-US" altLang="zh-CN" sz="2400" dirty="0">
                  <a:solidFill>
                    <a:srgbClr val="0000FF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i="1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          B</a:t>
                </a:r>
                <a:r>
                  <a:rPr lang="en-US" altLang="zh-CN" sz="2400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400" i="1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25000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2 </a:t>
                </a:r>
                <a:r>
                  <a:rPr lang="en-US" altLang="zh-CN" sz="2400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CN" sz="2400" i="1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25000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 =2</a:t>
                </a:r>
                <a:r>
                  <a:rPr lang="en-US" altLang="zh-CN" sz="2400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altLang="zh-CN" sz="2400" i="1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f</a:t>
                </a:r>
                <a:r>
                  <a:rPr lang="en-US" altLang="zh-CN" sz="2400" baseline="-25000" dirty="0">
                    <a:solidFill>
                      <a:srgbClr val="660033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0.7</a:t>
                </a:r>
                <a:endParaRPr lang="zh-CN" altLang="en-US" sz="2400" dirty="0">
                  <a:solidFill>
                    <a:srgbClr val="660033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6881" name="Text Box 8">
                <a:extLst>
                  <a:ext uri="{FF2B5EF4-FFF2-40B4-BE49-F238E27FC236}">
                    <a16:creationId xmlns:a16="http://schemas.microsoft.com/office/drawing/2014/main" id="{3254B1AF-65ED-4E18-974E-F3014C0EC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709404"/>
                <a:ext cx="8636322" cy="1790555"/>
              </a:xfrm>
              <a:prstGeom prst="rect">
                <a:avLst/>
              </a:prstGeom>
              <a:blipFill>
                <a:blip r:embed="rId3"/>
                <a:stretch>
                  <a:fillRect l="-1130" t="-2721" r="-494" b="-64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9" name="Text Box 11">
            <a:extLst>
              <a:ext uri="{FF2B5EF4-FFF2-40B4-BE49-F238E27FC236}">
                <a16:creationId xmlns:a16="http://schemas.microsoft.com/office/drawing/2014/main" id="{872BF74A-58F1-47EE-AC97-CD73F7166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337" y="2592030"/>
            <a:ext cx="169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0066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当：</a:t>
            </a:r>
            <a:endParaRPr lang="zh-CN" altLang="en-US" sz="2800" baseline="-25000">
              <a:solidFill>
                <a:srgbClr val="000066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314931DE-621B-43C5-947C-85FA53FA9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2349500"/>
            <a:ext cx="928688" cy="5635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P21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9068F22A-E5DA-425B-93D6-3372B688F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3643847"/>
            <a:ext cx="4714875" cy="4937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可得广义失谐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ξ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=1, 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有：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61AFB427-DA80-4922-8736-699D92AA2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4" y="4303681"/>
            <a:ext cx="4714875" cy="4937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即绝对通频带：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1344ED51-5745-4F87-B590-C092DD28E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3" y="5862825"/>
            <a:ext cx="2011234" cy="4937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相对通频带：</a:t>
            </a:r>
          </a:p>
        </p:txBody>
      </p:sp>
      <p:sp>
        <p:nvSpPr>
          <p:cNvPr id="36874" name="Text Box 10">
            <a:extLst>
              <a:ext uri="{FF2B5EF4-FFF2-40B4-BE49-F238E27FC236}">
                <a16:creationId xmlns:a16="http://schemas.microsoft.com/office/drawing/2014/main" id="{38D9B213-8735-48F6-A0B5-2CB0DCBDC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003" y="4374005"/>
            <a:ext cx="1725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2-28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75" name="Text Box 10">
            <a:extLst>
              <a:ext uri="{FF2B5EF4-FFF2-40B4-BE49-F238E27FC236}">
                <a16:creationId xmlns:a16="http://schemas.microsoft.com/office/drawing/2014/main" id="{AFFAE871-A1D5-489A-989F-B327A53E7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1481" y="5917615"/>
            <a:ext cx="1725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2-29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A1836AA-19D9-45DD-BCDB-8FF89E5EE93B}"/>
                  </a:ext>
                </a:extLst>
              </p:cNvPr>
              <p:cNvSpPr txBox="1"/>
              <p:nvPr/>
            </p:nvSpPr>
            <p:spPr>
              <a:xfrm>
                <a:off x="1702635" y="2457165"/>
                <a:ext cx="3085717" cy="105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0000CC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0000CC"/>
                                  </a:solidFill>
                                  <a:ea typeface="仿宋_GB2312" panose="02010609030101010101" pitchFamily="49" charset="-122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</m:acc>
                          <m:r>
                            <a:rPr lang="en-US" altLang="zh-CN" b="1" i="1" baseline="-2500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CC"/>
                              </a:solidFill>
                              <a:ea typeface="华文仿宋" panose="02010600040101010101" pitchFamily="2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0000CC"/>
                                  </a:solidFill>
                                  <a:ea typeface="华文仿宋" panose="02010600040101010101" pitchFamily="2" charset="-122"/>
                                </a:rPr>
                                <m:t>1</m:t>
                              </m:r>
                              <m:r>
                                <a:rPr lang="en-US" altLang="zh-CN" b="1" i="1" dirty="0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zh-CN" altLang="en-US" i="1" dirty="0">
                                  <a:solidFill>
                                    <a:srgbClr val="0000CC"/>
                                  </a:solidFill>
                                  <a:latin typeface="华文仿宋" panose="02010600040101010101" pitchFamily="2" charset="-122"/>
                                  <a:ea typeface="华文仿宋" panose="02010600040101010101" pitchFamily="2" charset="-122"/>
                                  <a:sym typeface="Symbol" panose="05050102010706020507" pitchFamily="18" charset="2"/>
                                </a:rPr>
                                <m:t></m:t>
                              </m:r>
                              <m:r>
                                <m:rPr>
                                  <m:nor/>
                                </m:rPr>
                                <a:rPr lang="en-US" altLang="zh-CN" b="1" i="1" dirty="0" smtClean="0">
                                  <a:solidFill>
                                    <a:srgbClr val="0000CC"/>
                                  </a:solidFill>
                                  <a:latin typeface="华文仿宋" panose="02010600040101010101" pitchFamily="2" charset="-122"/>
                                  <a:ea typeface="华文仿宋" panose="02010600040101010101" pitchFamily="2" charset="-122"/>
                                  <a:sym typeface="Symbol" panose="05050102010706020507" pitchFamily="18" charset="2"/>
                                </a:rPr>
                                <m:t> </m:t>
                              </m:r>
                              <m:r>
                                <a:rPr lang="en-US" altLang="zh-CN" b="1" i="1" baseline="30000" dirty="0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  <a:sym typeface="Symbol" panose="05050102010706020507" pitchFamily="18" charset="2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CN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CC"/>
                              </a:solidFill>
                              <a:ea typeface="华文仿宋" panose="02010600040101010101" pitchFamily="2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rgbClr val="0000CC"/>
                                  </a:solidFill>
                                  <a:ea typeface="华文仿宋" panose="02010600040101010101" pitchFamily="2" charset="-12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A1836AA-19D9-45DD-BCDB-8FF89E5EE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635" y="2457165"/>
                <a:ext cx="3085717" cy="1058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A7A171C-C6C1-4AB3-9F45-E705D2DEE846}"/>
                  </a:ext>
                </a:extLst>
              </p:cNvPr>
              <p:cNvSpPr txBox="1"/>
              <p:nvPr/>
            </p:nvSpPr>
            <p:spPr>
              <a:xfrm>
                <a:off x="3311539" y="3434374"/>
                <a:ext cx="2850589" cy="887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b="0" i="1" dirty="0" smtClean="0">
                          <a:solidFill>
                            <a:srgbClr val="6600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</m:t>
                      </m:r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=1=</m:t>
                      </m:r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m:rPr>
                          <m:sty m:val="p"/>
                        </m:rPr>
                        <a:rPr lang="en-US" altLang="zh-CN" b="0" i="0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zh-CN" altLang="en-US" b="0" dirty="0">
                          <a:solidFill>
                            <a:srgbClr val="6600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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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0.7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itchFamily="49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_GB2312" pitchFamily="49" charset="-122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A7A171C-C6C1-4AB3-9F45-E705D2DE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539" y="3434374"/>
                <a:ext cx="2850589" cy="887294"/>
              </a:xfrm>
              <a:prstGeom prst="rect">
                <a:avLst/>
              </a:prstGeom>
              <a:blipFill>
                <a:blip r:embed="rId5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312207D-278D-4B24-8962-E95CEDFA6766}"/>
                  </a:ext>
                </a:extLst>
              </p:cNvPr>
              <p:cNvSpPr txBox="1"/>
              <p:nvPr/>
            </p:nvSpPr>
            <p:spPr>
              <a:xfrm>
                <a:off x="2096484" y="4157467"/>
                <a:ext cx="2473369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660033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B</m:t>
                      </m:r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b="0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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b="0" baseline="-25000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0.7</m:t>
                      </m:r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itchFamily="49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_GB2312" pitchFamily="49" charset="-122"/>
                            </a:rPr>
                            <m:t>p</m:t>
                          </m:r>
                        </m:num>
                        <m:den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m:rPr>
                              <m:sty m:val="p"/>
                            </m:rPr>
                            <a:rPr lang="en-US" altLang="zh-CN" b="0" i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312207D-278D-4B24-8962-E95CEDFA6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484" y="4157467"/>
                <a:ext cx="2473369" cy="874855"/>
              </a:xfrm>
              <a:prstGeom prst="rect">
                <a:avLst/>
              </a:prstGeom>
              <a:blipFill>
                <a:blip r:embed="rId6"/>
                <a:stretch>
                  <a:fillRect b="-7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5B9C30-253F-453E-A758-01EAEB0B2C55}"/>
                  </a:ext>
                </a:extLst>
              </p:cNvPr>
              <p:cNvSpPr txBox="1"/>
              <p:nvPr/>
            </p:nvSpPr>
            <p:spPr>
              <a:xfrm>
                <a:off x="2161336" y="5690427"/>
                <a:ext cx="1784911" cy="88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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0.7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_GB2312" pitchFamily="49" charset="-12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_GB2312" pitchFamily="49" charset="-122"/>
                            </a:rPr>
                            <m:t>p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m:rPr>
                              <m:sty m:val="p"/>
                            </m:rPr>
                            <a:rPr lang="en-US" altLang="zh-CN" b="0" i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C5B9C30-253F-453E-A758-01EAEB0B2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36" y="5690427"/>
                <a:ext cx="1784911" cy="887231"/>
              </a:xfrm>
              <a:prstGeom prst="rect">
                <a:avLst/>
              </a:prstGeom>
              <a:blipFill>
                <a:blip r:embed="rId7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11">
            <a:extLst>
              <a:ext uri="{FF2B5EF4-FFF2-40B4-BE49-F238E27FC236}">
                <a16:creationId xmlns:a16="http://schemas.microsoft.com/office/drawing/2014/main" id="{6D63F999-7791-470B-A5A5-D5ED764C9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445" y="5148191"/>
            <a:ext cx="3833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可见，</a:t>
            </a:r>
            <a:r>
              <a:rPr lang="en-US" altLang="zh-CN" sz="2400" i="1" dirty="0">
                <a:solidFill>
                  <a:srgbClr val="000066"/>
                </a:solidFill>
                <a:ea typeface="华文仿宋" panose="02010600040101010101" pitchFamily="2" charset="-122"/>
              </a:rPr>
              <a:t>Q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值越高，</a:t>
            </a:r>
            <a:r>
              <a:rPr lang="en-US" altLang="zh-CN" sz="2400" i="1" dirty="0">
                <a:solidFill>
                  <a:srgbClr val="000066"/>
                </a:solidFill>
                <a:ea typeface="华文仿宋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越窄。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2">
            <a:extLst>
              <a:ext uri="{FF2B5EF4-FFF2-40B4-BE49-F238E27FC236}">
                <a16:creationId xmlns:a16="http://schemas.microsoft.com/office/drawing/2014/main" id="{905926DB-435B-4E68-A491-90DC8112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3997325"/>
            <a:ext cx="3263900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>
            <a:extLst>
              <a:ext uri="{FF2B5EF4-FFF2-40B4-BE49-F238E27FC236}">
                <a16:creationId xmlns:a16="http://schemas.microsoft.com/office/drawing/2014/main" id="{7EEBF31D-B087-4763-9384-6ECABBE693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3200" b="1">
                <a:solidFill>
                  <a:srgbClr val="0000FF"/>
                </a:solidFill>
                <a:ea typeface="仿宋_GB2312" panose="02010609030101010101" pitchFamily="49" charset="-122"/>
              </a:rPr>
              <a:t>(7)  </a:t>
            </a:r>
            <a:r>
              <a:rPr lang="zh-CN" altLang="en-US" sz="3200" b="1">
                <a:solidFill>
                  <a:srgbClr val="0000FF"/>
                </a:solidFill>
                <a:ea typeface="仿宋_GB2312" panose="02010609030101010101" pitchFamily="49" charset="-122"/>
              </a:rPr>
              <a:t>相频特性 </a:t>
            </a:r>
            <a:endParaRPr lang="zh-CN" altLang="en-US" sz="3200" b="1" i="1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Text Box 11">
                <a:extLst>
                  <a:ext uri="{FF2B5EF4-FFF2-40B4-BE49-F238E27FC236}">
                    <a16:creationId xmlns:a16="http://schemas.microsoft.com/office/drawing/2014/main" id="{DCFFD0EF-50E4-45A5-A6F0-9ADA6F5EAB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5679" y="3176858"/>
                <a:ext cx="169386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0066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n-US" altLang="zh-CN" sz="2800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zh-CN" altLang="en-US" sz="2800" dirty="0">
                    <a:solidFill>
                      <a:srgbClr val="000066"/>
                    </a:solidFill>
                    <a:ea typeface="仿宋_GB2312" panose="02010609030101010101" pitchFamily="49" charset="-122"/>
                    <a:cs typeface="Times New Roman" panose="02020603050405020304" pitchFamily="18" charset="0"/>
                  </a:rPr>
                  <a:t>相角：</a:t>
                </a:r>
                <a:endParaRPr lang="zh-CN" altLang="en-US" sz="2800" baseline="-25000" dirty="0">
                  <a:solidFill>
                    <a:srgbClr val="000066"/>
                  </a:solidFill>
                  <a:ea typeface="仿宋_GB2312" panose="0201060903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892" name="Text 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CFFD0EF-50E4-45A5-A6F0-9ADA6F5E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5679" y="3176858"/>
                <a:ext cx="1693863" cy="523220"/>
              </a:xfrm>
              <a:prstGeom prst="rect">
                <a:avLst/>
              </a:prstGeom>
              <a:blipFill>
                <a:blip r:embed="rId3"/>
                <a:stretch>
                  <a:fillRect l="-7194" t="-13953" r="-28417" b="-290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9">
            <a:extLst>
              <a:ext uri="{FF2B5EF4-FFF2-40B4-BE49-F238E27FC236}">
                <a16:creationId xmlns:a16="http://schemas.microsoft.com/office/drawing/2014/main" id="{8F70BC02-9AD0-46E1-A524-95F3DBDAB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854075"/>
            <a:ext cx="4714875" cy="4968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因为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584FEA57-FB11-44F3-A3C2-D7A29ADA2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492625"/>
            <a:ext cx="4714875" cy="15700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</a:rPr>
              <a:t>当：</a:t>
            </a:r>
            <a:r>
              <a:rPr lang="zh-CN" altLang="en-US" sz="2400" i="1" dirty="0">
                <a:solidFill>
                  <a:srgbClr val="00006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 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&lt;</a:t>
            </a:r>
            <a:r>
              <a:rPr lang="zh-CN" altLang="en-US" sz="2400" i="1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  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p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时， </a:t>
            </a:r>
            <a:r>
              <a:rPr lang="zh-CN" altLang="en-US" sz="2400" i="1" dirty="0">
                <a:solidFill>
                  <a:srgbClr val="00006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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v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&gt;0 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_GB2312" pitchFamily="49" charset="-122"/>
                <a:sym typeface="Symbol" panose="05050102010706020507" pitchFamily="18" charset="2"/>
              </a:rPr>
              <a:t>感性 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_GB2312" pitchFamily="49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ea typeface="仿宋_GB2312" pitchFamily="49" charset="-122"/>
              </a:rPr>
              <a:t>当：</a:t>
            </a:r>
            <a:r>
              <a:rPr lang="zh-CN" altLang="en-US" sz="2400" i="1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 </a:t>
            </a:r>
            <a:r>
              <a:rPr lang="en-US" altLang="zh-CN" sz="24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&gt;</a:t>
            </a:r>
            <a:r>
              <a:rPr lang="zh-CN" altLang="en-US" sz="2400" i="1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  </a:t>
            </a:r>
            <a:r>
              <a:rPr lang="en-US" altLang="zh-CN" sz="2400" baseline="-250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p</a:t>
            </a:r>
            <a:r>
              <a:rPr lang="zh-CN" altLang="en-US" sz="24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时，</a:t>
            </a:r>
            <a:r>
              <a:rPr lang="zh-CN" altLang="en-US" sz="2400" i="1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 </a:t>
            </a:r>
            <a:r>
              <a:rPr lang="en-US" altLang="zh-CN" sz="2400" baseline="-250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v </a:t>
            </a:r>
            <a:r>
              <a:rPr lang="en-US" altLang="zh-CN" sz="24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&lt;0  </a:t>
            </a:r>
            <a:r>
              <a:rPr lang="zh-CN" altLang="en-US" sz="24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容性</a:t>
            </a:r>
            <a:endParaRPr lang="zh-CN" altLang="en-US" sz="2400" dirty="0">
              <a:solidFill>
                <a:srgbClr val="000066"/>
              </a:solidFill>
              <a:ea typeface="仿宋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ea typeface="仿宋_GB2312" pitchFamily="49" charset="-122"/>
              </a:rPr>
              <a:t>当：</a:t>
            </a:r>
            <a:r>
              <a:rPr lang="zh-CN" altLang="en-US" sz="2400" i="1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 </a:t>
            </a:r>
            <a:r>
              <a:rPr lang="en-US" altLang="zh-CN" sz="24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=</a:t>
            </a:r>
            <a:r>
              <a:rPr lang="zh-CN" altLang="en-US" sz="2400" i="1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  </a:t>
            </a:r>
            <a:r>
              <a:rPr lang="en-US" altLang="zh-CN" sz="2400" baseline="-250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p</a:t>
            </a:r>
            <a:r>
              <a:rPr lang="zh-CN" altLang="en-US" sz="24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时，</a:t>
            </a:r>
            <a:r>
              <a:rPr lang="zh-CN" altLang="en-US" sz="2400" i="1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 </a:t>
            </a:r>
            <a:r>
              <a:rPr lang="en-US" altLang="zh-CN" sz="2400" baseline="-250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v </a:t>
            </a:r>
            <a:r>
              <a:rPr lang="en-US" altLang="zh-CN" sz="24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=0  </a:t>
            </a:r>
            <a:r>
              <a:rPr lang="zh-CN" altLang="en-US" sz="2400" dirty="0">
                <a:solidFill>
                  <a:srgbClr val="000066"/>
                </a:solidFill>
                <a:ea typeface="仿宋_GB2312" pitchFamily="49" charset="-122"/>
                <a:sym typeface="Symbol" panose="05050102010706020507" pitchFamily="18" charset="2"/>
              </a:rPr>
              <a:t>纯阻</a:t>
            </a:r>
            <a:endParaRPr lang="zh-CN" altLang="en-US" sz="2400" dirty="0">
              <a:solidFill>
                <a:srgbClr val="00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37895" name="Text Box 10">
            <a:extLst>
              <a:ext uri="{FF2B5EF4-FFF2-40B4-BE49-F238E27FC236}">
                <a16:creationId xmlns:a16="http://schemas.microsoft.com/office/drawing/2014/main" id="{5995DB6E-C73D-49FF-BE91-27130E451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950" y="3238116"/>
            <a:ext cx="1404689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2-30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6F4EDC92-3269-44E5-8584-32D16704F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688" y="3917950"/>
            <a:ext cx="928687" cy="5635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P22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0EC2AF-0434-4D69-88F4-99A7F6660026}"/>
                  </a:ext>
                </a:extLst>
              </p:cNvPr>
              <p:cNvSpPr txBox="1"/>
              <p:nvPr/>
            </p:nvSpPr>
            <p:spPr>
              <a:xfrm>
                <a:off x="325657" y="1392439"/>
                <a:ext cx="7372478" cy="1481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b="0" i="1" dirty="0" smtClean="0">
                                <a:solidFill>
                                  <a:srgbClr val="660033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</a:rPr>
                              <m:t>v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b="0" i="1" dirty="0" smtClean="0">
                                <a:solidFill>
                                  <a:srgbClr val="660033"/>
                                </a:solidFill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</a:rPr>
                              <m:t>v</m:t>
                            </m:r>
                          </m:e>
                        </m:acc>
                        <m:r>
                          <a:rPr lang="en-US" altLang="zh-CN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  <m:r>
                          <a:rPr lang="en-US" altLang="zh-CN" b="0" i="1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CN" altLang="en-US" b="0" i="1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b="0" i="1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p</m:t>
                                </m:r>
                              </m:den>
                            </m:f>
                            <m:r>
                              <a:rPr lang="en-US" altLang="zh-CN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dirty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CN" altLang="en-US" b="0" i="1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p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b="0" i="1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altLang="zh-CN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  <m:r>
                          <a:rPr lang="en-US" altLang="zh-CN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f>
                          <m:fPr>
                            <m:ctrlPr>
                              <a:rPr lang="en-US" altLang="zh-CN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b="0" dirty="0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zh-CN" altLang="en-US" b="0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  <a:sym typeface="Symbol" panose="05050102010706020507" pitchFamily="18" charset="2"/>
                              </a:rPr>
                              <m:t></m:t>
                            </m:r>
                            <m:r>
                              <m:rPr>
                                <m:nor/>
                              </m:rPr>
                              <a:rPr lang="zh-CN" altLang="en-US" b="0" i="1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  <a:sym typeface="Symbol" panose="05050102010706020507" pitchFamily="18" charset="2"/>
                              </a:rPr>
                              <m:t>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zh-CN" altLang="en-US" b="0" i="1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  <a:sym typeface="Symbol" panose="05050102010706020507" pitchFamily="18" charset="2"/>
                              </a:rPr>
                              <m:t></m:t>
                            </m:r>
                            <m:r>
                              <m:rPr>
                                <m:nor/>
                              </m:rPr>
                              <a:rPr lang="en-US" altLang="zh-CN" b="0" baseline="-25000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  <a:sym typeface="Symbol" panose="05050102010706020507" pitchFamily="18" charset="2"/>
                              </a:rPr>
                              <m:t>p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b="0" dirty="0">
                    <a:solidFill>
                      <a:srgbClr val="660033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  <m:r>
                          <a:rPr lang="en-US" altLang="zh-CN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f>
                          <m:fPr>
                            <m:ctrlPr>
                              <a:rPr lang="en-US" altLang="zh-CN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b="0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zh-CN" altLang="en-US" b="0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  <a:sym typeface="Symbol" panose="05050102010706020507" pitchFamily="18" charset="2"/>
                              </a:rPr>
                              <m:t></m:t>
                            </m:r>
                            <m:r>
                              <m:rPr>
                                <m:nor/>
                              </m:rPr>
                              <a:rPr lang="zh-CN" altLang="en-US" b="0" i="1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  <a:sym typeface="Symbol" panose="05050102010706020507" pitchFamily="18" charset="2"/>
                              </a:rPr>
                              <m:t>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zh-CN" altLang="en-US" b="0" i="1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  <a:sym typeface="Symbol" panose="05050102010706020507" pitchFamily="18" charset="2"/>
                              </a:rPr>
                              <m:t></m:t>
                            </m:r>
                            <m:r>
                              <m:rPr>
                                <m:nor/>
                              </m:rPr>
                              <a:rPr lang="en-US" altLang="zh-CN" b="0" baseline="-25000" dirty="0">
                                <a:solidFill>
                                  <a:srgbClr val="660033"/>
                                </a:solidFill>
                                <a:ea typeface="仿宋_GB2312" pitchFamily="49" charset="-122"/>
                                <a:sym typeface="Symbol" panose="05050102010706020507" pitchFamily="18" charset="2"/>
                              </a:rPr>
                              <m:t>p</m:t>
                            </m:r>
                          </m:den>
                        </m:f>
                      </m:num>
                      <m:den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  <m:r>
                          <a:rPr lang="en-US" altLang="zh-CN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dirty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baseline="-2500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f>
                                  <m:fPr>
                                    <m:ctrlPr>
                                      <a:rPr lang="en-US" altLang="zh-CN" b="0" i="1" dirty="0">
                                        <a:solidFill>
                                          <a:srgbClr val="660033"/>
                                        </a:solidFill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 b="0" dirty="0">
                                        <a:solidFill>
                                          <a:srgbClr val="660033"/>
                                        </a:solidFill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b="0" dirty="0">
                                        <a:solidFill>
                                          <a:srgbClr val="660033"/>
                                        </a:solidFill>
                                        <a:ea typeface="仿宋_GB2312" pitchFamily="49" charset="-122"/>
                                        <a:sym typeface="Symbol" panose="05050102010706020507" pitchFamily="18" charset="2"/>
                                      </a:rPr>
                                      <m:t>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b="0" i="1" dirty="0">
                                        <a:solidFill>
                                          <a:srgbClr val="660033"/>
                                        </a:solidFill>
                                        <a:ea typeface="仿宋_GB2312" pitchFamily="49" charset="-122"/>
                                        <a:sym typeface="Symbol" panose="05050102010706020507" pitchFamily="18" charset="2"/>
                                      </a:rPr>
                                      <m:t>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zh-CN" altLang="en-US" b="0" i="1" dirty="0">
                                        <a:solidFill>
                                          <a:srgbClr val="660033"/>
                                        </a:solidFill>
                                        <a:ea typeface="仿宋_GB2312" pitchFamily="49" charset="-122"/>
                                        <a:sym typeface="Symbol" panose="05050102010706020507" pitchFamily="18" charset="2"/>
                                      </a:rPr>
                                      <m:t>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b="0" baseline="-25000" dirty="0">
                                        <a:solidFill>
                                          <a:srgbClr val="660033"/>
                                        </a:solidFill>
                                        <a:ea typeface="仿宋_GB2312" pitchFamily="49" charset="-122"/>
                                        <a:sym typeface="Symbol" panose="05050102010706020507" pitchFamily="18" charset="2"/>
                                      </a:rPr>
                                      <m:t>p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40EC2AF-0434-4D69-88F4-99A7F6660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57" y="1392439"/>
                <a:ext cx="7372478" cy="1481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38E4C87-20C5-4ABE-8382-C8C20A7A2B25}"/>
                  </a:ext>
                </a:extLst>
              </p:cNvPr>
              <p:cNvSpPr txBox="1"/>
              <p:nvPr/>
            </p:nvSpPr>
            <p:spPr>
              <a:xfrm>
                <a:off x="1763688" y="3096964"/>
                <a:ext cx="5828262" cy="683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i="1" dirty="0">
                    <a:solidFill>
                      <a:srgbClr val="660033"/>
                    </a:solidFill>
                    <a:ea typeface="仿宋_GB2312" pitchFamily="49" charset="-122"/>
                    <a:sym typeface="Symbol" panose="05050102010706020507" pitchFamily="18" charset="2"/>
                  </a:rPr>
                  <a:t>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CN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b="0" dirty="0">
                        <a:solidFill>
                          <a:srgbClr val="660033"/>
                        </a:solidFill>
                        <a:ea typeface="仿宋_GB2312" pitchFamily="49" charset="-122"/>
                      </a:rPr>
                      <m:t>arctan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CN" altLang="en-US" b="0" i="1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b="0" i="1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p</m:t>
                                </m:r>
                              </m:den>
                            </m:f>
                            <m:r>
                              <a:rPr lang="en-US" altLang="zh-CN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dirty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CN" altLang="en-US" b="0" i="1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p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zh-CN" altLang="en-US" b="0" i="1" dirty="0">
                                    <a:solidFill>
                                      <a:srgbClr val="660033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zh-CN" b="0" dirty="0">
                    <a:solidFill>
                      <a:srgbClr val="660033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b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b="0" dirty="0">
                        <a:solidFill>
                          <a:srgbClr val="660033"/>
                        </a:solidFill>
                        <a:ea typeface="仿宋_GB2312" pitchFamily="49" charset="-122"/>
                      </a:rPr>
                      <m:t>arctan</m:t>
                    </m:r>
                    <m:r>
                      <m:rPr>
                        <m:nor/>
                      </m:rPr>
                      <a:rPr lang="zh-CN" altLang="en-US" b="0" i="1" dirty="0">
                        <a:solidFill>
                          <a:srgbClr val="660033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</m:t>
                    </m:r>
                  </m:oMath>
                </a14:m>
                <a:endParaRPr lang="zh-CN" altLang="en-US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38E4C87-20C5-4ABE-8382-C8C20A7A2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096964"/>
                <a:ext cx="5828262" cy="683007"/>
              </a:xfrm>
              <a:prstGeom prst="rect">
                <a:avLst/>
              </a:prstGeom>
              <a:blipFill>
                <a:blip r:embed="rId5"/>
                <a:stretch>
                  <a:fillRect l="-3661" t="-1786" b="-1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E4F4405-FBB1-43F8-8D3B-3C187C2CA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923" y="625184"/>
            <a:ext cx="2051716" cy="202351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3B914D1-4DFB-4FCE-812D-186634390E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800" b="1" dirty="0">
                <a:solidFill>
                  <a:srgbClr val="00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(8)</a:t>
            </a:r>
            <a:r>
              <a:rPr lang="zh-CN" altLang="en-US" sz="2800" b="1" dirty="0">
                <a:solidFill>
                  <a:srgbClr val="00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并联谐振电路的应用实例</a:t>
            </a:r>
          </a:p>
        </p:txBody>
      </p:sp>
      <p:pic>
        <p:nvPicPr>
          <p:cNvPr id="39939" name="Picture 8">
            <a:extLst>
              <a:ext uri="{FF2B5EF4-FFF2-40B4-BE49-F238E27FC236}">
                <a16:creationId xmlns:a16="http://schemas.microsoft.com/office/drawing/2014/main" id="{CC108EF7-18D9-4FD3-8BBC-D63A7BC3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1142"/>
            <a:ext cx="652303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 Box 25">
            <a:extLst>
              <a:ext uri="{FF2B5EF4-FFF2-40B4-BE49-F238E27FC236}">
                <a16:creationId xmlns:a16="http://schemas.microsoft.com/office/drawing/2014/main" id="{AD81AAA0-7EC9-43ED-982A-9F48FE1DD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9" y="4722640"/>
            <a:ext cx="90013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并联谐振电路另一个应用实例：</a:t>
            </a:r>
            <a:endParaRPr lang="en-US" altLang="zh-CN" sz="2400" dirty="0">
              <a:solidFill>
                <a:srgbClr val="660066"/>
              </a:solidFill>
              <a:latin typeface="Bookman Old Style" panose="02050604050505020204" pitchFamily="18" charset="0"/>
              <a:ea typeface="华文仿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latin typeface="Bookman Old Style" panose="02050604050505020204" pitchFamily="18" charset="0"/>
                <a:ea typeface="华文仿宋" panose="02010600040101010101" pitchFamily="2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RFID</a:t>
            </a:r>
            <a:r>
              <a:rPr lang="en-US" altLang="zh-CN" sz="24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0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(</a:t>
            </a:r>
            <a:r>
              <a:rPr lang="zh-CN" altLang="en-US" sz="20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图片在课件倒数第</a:t>
            </a:r>
            <a:r>
              <a:rPr lang="en-US" altLang="zh-CN" sz="20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页</a:t>
            </a:r>
            <a:r>
              <a:rPr lang="en-US" altLang="zh-CN" sz="20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) </a:t>
            </a:r>
            <a:r>
              <a:rPr lang="en-US" altLang="zh-CN" sz="24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——</a:t>
            </a:r>
            <a:r>
              <a:rPr lang="en-US" altLang="zh-CN" sz="20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Radio Frequency Identification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latin typeface="Bookman Old Style" panose="02050604050505020204" pitchFamily="18" charset="0"/>
                <a:ea typeface="华文仿宋" panose="02010600040101010101" pitchFamily="2" charset="-122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RFID Tag</a:t>
            </a:r>
            <a:r>
              <a:rPr lang="en-US" altLang="zh-CN" sz="2000" dirty="0">
                <a:solidFill>
                  <a:srgbClr val="00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 </a:t>
            </a:r>
            <a:r>
              <a:rPr lang="en-US" altLang="zh-CN" sz="20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 RFID</a:t>
            </a:r>
            <a:r>
              <a:rPr lang="zh-CN" altLang="en-US" sz="20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标签</a:t>
            </a:r>
            <a:endParaRPr lang="en-US" altLang="zh-CN" sz="2000" dirty="0">
              <a:solidFill>
                <a:srgbClr val="660066"/>
              </a:solidFill>
              <a:latin typeface="Bookman Old Style" panose="02050604050505020204" pitchFamily="18" charset="0"/>
              <a:ea typeface="华文仿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居民身份证消磁？</a:t>
            </a:r>
          </a:p>
        </p:txBody>
      </p:sp>
      <p:sp>
        <p:nvSpPr>
          <p:cNvPr id="39941" name="TextBox 4">
            <a:extLst>
              <a:ext uri="{FF2B5EF4-FFF2-40B4-BE49-F238E27FC236}">
                <a16:creationId xmlns:a16="http://schemas.microsoft.com/office/drawing/2014/main" id="{2B54A4FF-7672-4A71-B7F6-4519B7B3D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2" y="4005064"/>
            <a:ext cx="87868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Joseph J </a:t>
            </a:r>
            <a:r>
              <a:rPr lang="en-US" altLang="zh-CN" sz="2400" dirty="0" err="1">
                <a:solidFill>
                  <a:srgbClr val="0000FF"/>
                </a:solidFill>
              </a:rPr>
              <a:t>Carr</a:t>
            </a:r>
            <a:r>
              <a:rPr lang="en-US" altLang="zh-CN" sz="2400" dirty="0">
                <a:solidFill>
                  <a:srgbClr val="0000FF"/>
                </a:solidFill>
              </a:rPr>
              <a:t>. Secrets of RF circuit design. McGraw-Hill Companies. 2004.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5">
            <a:extLst>
              <a:ext uri="{FF2B5EF4-FFF2-40B4-BE49-F238E27FC236}">
                <a16:creationId xmlns:a16="http://schemas.microsoft.com/office/drawing/2014/main" id="{BA94B094-0137-4ED8-B81E-7B8689755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63" y="785813"/>
          <a:ext cx="5970587" cy="363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3" name="SmartDraw" r:id="rId3" imgW="2987040" imgH="1819656" progId="">
                  <p:embed/>
                </p:oleObj>
              </mc:Choice>
              <mc:Fallback>
                <p:oleObj name="SmartDraw" r:id="rId3" imgW="2987040" imgH="1819656" progId="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3" y="785813"/>
                        <a:ext cx="5970587" cy="36337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Text Box 5">
            <a:extLst>
              <a:ext uri="{FF2B5EF4-FFF2-40B4-BE49-F238E27FC236}">
                <a16:creationId xmlns:a16="http://schemas.microsoft.com/office/drawing/2014/main" id="{21730607-F55B-406B-8099-4BC49AF84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2025" y="3068638"/>
            <a:ext cx="307181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胡见堂，谭博文，余德泉</a:t>
            </a:r>
            <a:r>
              <a:rPr lang="en-US" altLang="zh-CN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. 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固态高频电路</a:t>
            </a:r>
            <a:r>
              <a:rPr lang="en-US" altLang="zh-CN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</a:t>
            </a:r>
            <a:r>
              <a:rPr lang="en-US" altLang="zh-CN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版</a:t>
            </a:r>
            <a:r>
              <a:rPr lang="en-US" altLang="zh-CN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). 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长沙：国防科技大学出版社</a:t>
            </a:r>
            <a:r>
              <a:rPr lang="en-US" altLang="zh-CN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,1999.</a:t>
            </a:r>
            <a:endParaRPr lang="zh-CN" altLang="en-US" sz="2400" dirty="0">
              <a:solidFill>
                <a:srgbClr val="00006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5064A5-166F-46F3-A23B-191FBCFFE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6629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2.1.5  </a:t>
            </a:r>
            <a:r>
              <a:rPr lang="zh-CN" altLang="en-US" sz="2800" kern="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串并联谐振回路的对偶关系</a:t>
            </a:r>
            <a:endParaRPr lang="zh-CN" altLang="en-US" sz="2800" kern="0" dirty="0">
              <a:solidFill>
                <a:srgbClr val="0000FF"/>
              </a:solidFill>
            </a:endParaRPr>
          </a:p>
        </p:txBody>
      </p:sp>
      <p:sp>
        <p:nvSpPr>
          <p:cNvPr id="40965" name="Text Box 5">
            <a:extLst>
              <a:ext uri="{FF2B5EF4-FFF2-40B4-BE49-F238E27FC236}">
                <a16:creationId xmlns:a16="http://schemas.microsoft.com/office/drawing/2014/main" id="{D7E45F73-6761-4F99-BBA7-7D4E5C6E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188" y="271463"/>
            <a:ext cx="16684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rgbClr val="6600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自学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39C5394-53BB-4488-B524-9EA666FAC8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629400" cy="381000"/>
          </a:xfrm>
        </p:spPr>
        <p:txBody>
          <a:bodyPr/>
          <a:lstStyle/>
          <a:p>
            <a:pPr algn="l" eaLnBrk="1" hangingPunct="1"/>
            <a:r>
              <a:rPr lang="en-US" altLang="zh-CN" sz="28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2.1.5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串并联谐振回路的对偶关系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73242" name="Group 186">
            <a:extLst>
              <a:ext uri="{FF2B5EF4-FFF2-40B4-BE49-F238E27FC236}">
                <a16:creationId xmlns:a16="http://schemas.microsoft.com/office/drawing/2014/main" id="{7134A6BE-EC0B-4748-B91D-78115D83F55B}"/>
              </a:ext>
            </a:extLst>
          </p:cNvPr>
          <p:cNvGraphicFramePr>
            <a:graphicFrameLocks noGrp="1"/>
          </p:cNvGraphicFramePr>
          <p:nvPr/>
        </p:nvGraphicFramePr>
        <p:xfrm>
          <a:off x="2124075" y="1758950"/>
          <a:ext cx="4038600" cy="4572001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串联形式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并联形式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电阻 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电导 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电感 </a:t>
                      </a: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电容 </a:t>
                      </a: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电容 </a:t>
                      </a: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电感</a:t>
                      </a:r>
                      <a:r>
                        <a:rPr kumimoji="1" lang="zh-CN" alt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 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rLC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串联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gCL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并联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电压源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电流源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阻抗 </a:t>
                      </a: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导纳 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9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电压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元件上电压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元件中电流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2019" name="Text Box 36">
            <a:extLst>
              <a:ext uri="{FF2B5EF4-FFF2-40B4-BE49-F238E27FC236}">
                <a16:creationId xmlns:a16="http://schemas.microsoft.com/office/drawing/2014/main" id="{CC6E4036-2850-4D02-B89C-D9A77E37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117600"/>
            <a:ext cx="2952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0066"/>
                </a:solidFill>
                <a:ea typeface="华文仿宋" panose="02010600040101010101" pitchFamily="2" charset="-122"/>
              </a:rPr>
              <a:t>对比一览表</a:t>
            </a:r>
          </a:p>
        </p:txBody>
      </p:sp>
      <p:sp>
        <p:nvSpPr>
          <p:cNvPr id="42020" name="Text Box 5">
            <a:extLst>
              <a:ext uri="{FF2B5EF4-FFF2-40B4-BE49-F238E27FC236}">
                <a16:creationId xmlns:a16="http://schemas.microsoft.com/office/drawing/2014/main" id="{36233F4B-3CF9-49E1-B2BA-2D64720A8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188" y="271463"/>
            <a:ext cx="1668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6600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自学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D2B89C12-9643-4FF2-A9D4-3289E5EA08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700963" cy="381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>
                <a:solidFill>
                  <a:srgbClr val="0000FF"/>
                </a:solidFill>
                <a:ea typeface="仿宋_GB2312" pitchFamily="49" charset="-122"/>
              </a:rPr>
              <a:t>2.1  </a:t>
            </a:r>
            <a:r>
              <a:rPr lang="zh-CN" altLang="en-US" sz="2800" b="1" dirty="0">
                <a:solidFill>
                  <a:srgbClr val="0000FF"/>
                </a:solidFill>
                <a:ea typeface="仿宋_GB2312" pitchFamily="49" charset="-122"/>
              </a:rPr>
              <a:t>谐振电路      </a:t>
            </a:r>
            <a:r>
              <a:rPr lang="en-US" altLang="zh-CN" sz="2800" b="1" kern="12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  <a:cs typeface="+mn-cs"/>
              </a:rPr>
              <a:t>Resonant  circuits</a:t>
            </a:r>
            <a:endParaRPr lang="zh-CN" altLang="en-US" sz="2800" b="1" kern="1200" dirty="0">
              <a:solidFill>
                <a:srgbClr val="0000FF"/>
              </a:solidFill>
              <a:latin typeface="华文仿宋" pitchFamily="2" charset="-122"/>
              <a:ea typeface="华文仿宋" pitchFamily="2" charset="-122"/>
              <a:cs typeface="+mn-cs"/>
            </a:endParaRPr>
          </a:p>
        </p:txBody>
      </p:sp>
      <p:sp>
        <p:nvSpPr>
          <p:cNvPr id="101379" name="Rectangle 13">
            <a:extLst>
              <a:ext uri="{FF2B5EF4-FFF2-40B4-BE49-F238E27FC236}">
                <a16:creationId xmlns:a16="http://schemas.microsoft.com/office/drawing/2014/main" id="{F221C742-C892-4699-A296-1F1DF949D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533064"/>
            <a:ext cx="8215312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6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 </a:t>
            </a:r>
            <a:r>
              <a:rPr lang="zh-CN" altLang="en-US" sz="2400" dirty="0">
                <a:solidFill>
                  <a:srgbClr val="CC3300"/>
                </a:solidFill>
                <a:latin typeface="华文仿宋" pitchFamily="2" charset="-122"/>
                <a:ea typeface="华文仿宋" pitchFamily="2" charset="-122"/>
              </a:rPr>
              <a:t>谐振回路由两种无源电抗器件组成：</a:t>
            </a:r>
            <a:endParaRPr lang="en-US" altLang="zh-CN" sz="2400" dirty="0">
              <a:solidFill>
                <a:srgbClr val="CC3300"/>
              </a:solidFill>
              <a:latin typeface="华文仿宋" pitchFamily="2" charset="-122"/>
              <a:ea typeface="华文仿宋" pitchFamily="2" charset="-122"/>
            </a:endParaRPr>
          </a:p>
          <a:p>
            <a:pPr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       </a:t>
            </a: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电感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L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itchFamily="49" charset="-122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ea typeface="宋体" charset="-122"/>
              </a:rPr>
              <a:t>nductors</a:t>
            </a:r>
            <a:r>
              <a:rPr lang="zh-CN" altLang="en-US" sz="2400" dirty="0">
                <a:solidFill>
                  <a:srgbClr val="0000FF"/>
                </a:solidFill>
                <a:ea typeface="仿宋_GB2312" pitchFamily="49" charset="-122"/>
              </a:rPr>
              <a:t>）</a:t>
            </a: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和电容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C</a:t>
            </a:r>
            <a:r>
              <a:rPr lang="en-US" altLang="zh-CN" sz="2400" i="1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  <a:ea typeface="仿宋_GB2312" pitchFamily="49" charset="-122"/>
              </a:rPr>
              <a:t>C</a:t>
            </a:r>
            <a:r>
              <a:rPr lang="en-US" altLang="zh-CN" sz="2400" dirty="0">
                <a:solidFill>
                  <a:srgbClr val="0000FF"/>
                </a:solidFill>
                <a:ea typeface="宋体" charset="-122"/>
              </a:rPr>
              <a:t>apacitor</a:t>
            </a:r>
            <a:r>
              <a:rPr lang="en-US" altLang="zh-CN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组成。</a:t>
            </a:r>
          </a:p>
          <a:p>
            <a:pPr marL="342900" indent="-342900">
              <a:lnSpc>
                <a:spcPct val="16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     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371E8BA1-0366-4ECE-B7C2-26956F14B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70" y="2493963"/>
            <a:ext cx="8461002" cy="407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6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CC3300"/>
                </a:solidFill>
                <a:latin typeface="华文仿宋" pitchFamily="2" charset="-122"/>
                <a:ea typeface="华文仿宋" pitchFamily="2" charset="-122"/>
              </a:rPr>
              <a:t>定义</a:t>
            </a: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：电路在某一频率的交变信号作用下，使电抗元件上产生最大电压或流过最大电流，称为谐振电路。</a:t>
            </a:r>
          </a:p>
          <a:p>
            <a:pPr marL="342900" indent="-342900">
              <a:lnSpc>
                <a:spcPct val="16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     </a:t>
            </a:r>
            <a:r>
              <a:rPr lang="zh-CN" altLang="en-US" sz="2400" dirty="0">
                <a:solidFill>
                  <a:srgbClr val="CC3300"/>
                </a:solidFill>
                <a:latin typeface="华文仿宋" pitchFamily="2" charset="-122"/>
                <a:ea typeface="华文仿宋" pitchFamily="2" charset="-122"/>
              </a:rPr>
              <a:t>谐振电路可分为</a:t>
            </a: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：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         串联谐振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                并联谐振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                      耦合谐振回路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        在无线电设备中应用广泛。例如：谐振放大器、振荡器、调制电路、变频器、解调电路等。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12698C8-E828-4ADC-929F-A248B769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46" y="1953560"/>
            <a:ext cx="74295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Tips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： 为什么是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L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？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Heinrich Lenz 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 Lenz law</a:t>
            </a:r>
          </a:p>
          <a:p>
            <a:pPr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                       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D8D4455-D195-4A79-AB55-7CFF41EE8B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057900" cy="381000"/>
          </a:xfrm>
        </p:spPr>
        <p:txBody>
          <a:bodyPr/>
          <a:lstStyle/>
          <a:p>
            <a:pPr algn="l" eaLnBrk="1" hangingPunct="1"/>
            <a:r>
              <a:rPr lang="en-US" altLang="zh-CN" sz="28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2.1.5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  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串并联谐振回路的对偶关系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43011" name="Rectangle 4">
            <a:extLst>
              <a:ext uri="{FF2B5EF4-FFF2-40B4-BE49-F238E27FC236}">
                <a16:creationId xmlns:a16="http://schemas.microsoft.com/office/drawing/2014/main" id="{733E5994-2DB4-4DF5-868B-4574ECD7A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785813"/>
            <a:ext cx="1849438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续表</a:t>
            </a:r>
          </a:p>
        </p:txBody>
      </p:sp>
      <p:graphicFrame>
        <p:nvGraphicFramePr>
          <p:cNvPr id="174209" name="Group 129">
            <a:extLst>
              <a:ext uri="{FF2B5EF4-FFF2-40B4-BE49-F238E27FC236}">
                <a16:creationId xmlns:a16="http://schemas.microsoft.com/office/drawing/2014/main" id="{C2129417-D4F1-4D2F-8E47-D2CBF8574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429850"/>
              </p:ext>
            </p:extLst>
          </p:nvPr>
        </p:nvGraphicFramePr>
        <p:xfrm>
          <a:off x="428625" y="1285875"/>
          <a:ext cx="6705600" cy="4468813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8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18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串联形式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并联形式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183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特性阻抗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923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谐振频率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44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品质因数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8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阻抗、导纳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Z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=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r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(1+j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Q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  <a:sym typeface="Symbol" panose="05050102010706020507" pitchFamily="18" charset="2"/>
                        </a:rPr>
                        <a:t>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  <a:sym typeface="Symbol" panose="05050102010706020507" pitchFamily="18" charset="2"/>
                        </a:rPr>
                        <a:t>)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Y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=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g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(1+j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Q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  <a:sym typeface="Symbol" panose="05050102010706020507" pitchFamily="18" charset="2"/>
                        </a:rPr>
                        <a:t>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  <a:sym typeface="Symbol" panose="05050102010706020507" pitchFamily="18" charset="2"/>
                        </a:rPr>
                        <a:t>)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596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阻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抗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特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性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&lt;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0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(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  <a:sym typeface="Symbol" panose="05050102010706020507" pitchFamily="18" charset="2"/>
                        </a:rPr>
                        <a:t> 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&lt;0)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容性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电抗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感性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电抗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1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f 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= 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0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(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  <a:sym typeface="Symbol" panose="05050102010706020507" pitchFamily="18" charset="2"/>
                        </a:rPr>
                        <a:t> 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=0)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Z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=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r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(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最小值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)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Y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=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g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(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最小值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)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f 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&gt;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f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0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(</a:t>
                      </a:r>
                      <a:r>
                        <a:rPr kumimoji="1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  <a:sym typeface="Symbol" panose="05050102010706020507" pitchFamily="18" charset="2"/>
                        </a:rPr>
                        <a:t> </a:t>
                      </a: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&gt; 0)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仿宋_GB2312" pitchFamily="49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感性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电抗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容性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仿宋_GB2312" pitchFamily="49" charset="-122"/>
                        </a:rPr>
                        <a:t>电抗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3055" name="Text Box 5">
            <a:extLst>
              <a:ext uri="{FF2B5EF4-FFF2-40B4-BE49-F238E27FC236}">
                <a16:creationId xmlns:a16="http://schemas.microsoft.com/office/drawing/2014/main" id="{04EB55B0-28C8-457D-B22D-CD6862C20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188" y="271463"/>
            <a:ext cx="1668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6600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自学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A0D1FAE-C5A8-48E1-83A1-DE06609B8CF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36249" y="2300961"/>
            <a:ext cx="2550251" cy="412870"/>
          </a:xfrm>
          <a:prstGeom prst="rect">
            <a:avLst/>
          </a:prstGeom>
          <a:blipFill>
            <a:blip r:embed="rId2"/>
            <a:stretch>
              <a:fillRect l="-239" t="-13235" b="-4264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6183244-5EE4-4D92-AF40-1D423267E27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00087" y="1778437"/>
            <a:ext cx="2550251" cy="44723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1155E3-2173-467A-ACD3-44AA1BD6DC8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71801" y="2901950"/>
            <a:ext cx="2157388" cy="438453"/>
          </a:xfrm>
          <a:prstGeom prst="rect">
            <a:avLst/>
          </a:prstGeom>
          <a:blipFill>
            <a:blip r:embed="rId4"/>
            <a:stretch>
              <a:fillRect l="-5085" t="-4167" b="-208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18E9A0-78BC-43C7-8D60-177AC5801D5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86337" y="2850461"/>
            <a:ext cx="2157388" cy="489942"/>
          </a:xfrm>
          <a:prstGeom prst="rect">
            <a:avLst/>
          </a:prstGeom>
          <a:blipFill>
            <a:blip r:embed="rId5"/>
            <a:stretch>
              <a:fillRect l="-5099" t="-3750" r="-3116" b="-175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E3BA60BA-FB36-479D-A191-6DE9EEB733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486525" cy="381000"/>
          </a:xfrm>
        </p:spPr>
        <p:txBody>
          <a:bodyPr/>
          <a:lstStyle/>
          <a:p>
            <a:pPr algn="l" eaLnBrk="1" hangingPunct="1"/>
            <a:r>
              <a:rPr lang="en-US" altLang="zh-CN" sz="28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2.1.5  </a:t>
            </a:r>
            <a:r>
              <a:rPr lang="zh-CN" altLang="en-US" sz="28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串并联谐振回路的对偶关系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CB8624D3-61FF-4C12-BEFC-314A6E449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657225"/>
            <a:ext cx="1849437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>
                <a:solidFill>
                  <a:srgbClr val="660066"/>
                </a:solidFill>
              </a:rPr>
              <a:t>续表</a:t>
            </a:r>
          </a:p>
        </p:txBody>
      </p:sp>
      <p:graphicFrame>
        <p:nvGraphicFramePr>
          <p:cNvPr id="175371" name="Group 267">
            <a:extLst>
              <a:ext uri="{FF2B5EF4-FFF2-40B4-BE49-F238E27FC236}">
                <a16:creationId xmlns:a16="http://schemas.microsoft.com/office/drawing/2014/main" id="{2350F8EB-483A-43B5-93C6-1FFF20111F27}"/>
              </a:ext>
            </a:extLst>
          </p:cNvPr>
          <p:cNvGraphicFramePr>
            <a:graphicFrameLocks noGrp="1"/>
          </p:cNvGraphicFramePr>
          <p:nvPr/>
        </p:nvGraphicFramePr>
        <p:xfrm>
          <a:off x="714375" y="1357313"/>
          <a:ext cx="6324600" cy="4699000"/>
        </p:xfrm>
        <a:graphic>
          <a:graphicData uri="http://schemas.openxmlformats.org/drawingml/2006/table">
            <a:tbl>
              <a:tblPr/>
              <a:tblGrid>
                <a:gridCol w="649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731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串联形式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并联形式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144"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谐振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3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14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731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频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率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特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性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61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幅频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特性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61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相频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特性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2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Times New Roman" pitchFamily="18" charset="0"/>
                          <a:ea typeface="华文仿宋" pitchFamily="2" charset="-122"/>
                        </a:rPr>
                        <a:t>通频带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华文仿宋" pitchFamily="2" charset="-122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071" name="Text Box 5">
            <a:extLst>
              <a:ext uri="{FF2B5EF4-FFF2-40B4-BE49-F238E27FC236}">
                <a16:creationId xmlns:a16="http://schemas.microsoft.com/office/drawing/2014/main" id="{B403C6F5-B0DD-4154-96A3-D633F260A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188" y="271463"/>
            <a:ext cx="1668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3366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自学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954466-2291-49BA-87F2-CC9EA8A8D55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58327" y="1854201"/>
            <a:ext cx="1261243" cy="380873"/>
          </a:xfrm>
          <a:prstGeom prst="rect">
            <a:avLst/>
          </a:prstGeom>
          <a:blipFill>
            <a:blip r:embed="rId3"/>
            <a:stretch>
              <a:fillRect l="-8696" t="-14286" b="-1111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160186-F2AE-4C95-90C0-74FF266B0D3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93201" y="1838379"/>
            <a:ext cx="1261243" cy="42428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085417-7D52-4C6C-9813-BD1D43F83E6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14100" y="2300042"/>
            <a:ext cx="1556902" cy="383310"/>
          </a:xfrm>
          <a:prstGeom prst="rect">
            <a:avLst/>
          </a:prstGeom>
          <a:blipFill>
            <a:blip r:embed="rId5"/>
            <a:stretch>
              <a:fillRect l="-7059" t="-14286" b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3478C1-573E-48C3-90CE-0CB14A8A302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12975" y="2313183"/>
            <a:ext cx="1577799" cy="380873"/>
          </a:xfrm>
          <a:prstGeom prst="rect">
            <a:avLst/>
          </a:prstGeom>
          <a:blipFill>
            <a:blip r:embed="rId6"/>
            <a:stretch>
              <a:fillRect l="-6950" t="-14286" b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5E6B2D7-8A59-4018-8FBA-EE906DD922F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15098" y="2778665"/>
            <a:ext cx="1556902" cy="380873"/>
          </a:xfrm>
          <a:prstGeom prst="rect">
            <a:avLst/>
          </a:prstGeom>
          <a:blipFill>
            <a:blip r:embed="rId7"/>
            <a:stretch>
              <a:fillRect l="-4706" t="-16129" r="-784" b="-33871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B3D5BE-ACBB-4BDA-A542-A75661935A6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51550" y="2799566"/>
            <a:ext cx="1577799" cy="380873"/>
          </a:xfrm>
          <a:prstGeom prst="rect">
            <a:avLst/>
          </a:prstGeom>
          <a:blipFill>
            <a:blip r:embed="rId8"/>
            <a:stretch>
              <a:fillRect l="-6950" t="-14286" b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D2D36F-04C8-4FED-A57A-753C13CA565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92836" y="3238500"/>
            <a:ext cx="1906452" cy="369332"/>
          </a:xfrm>
          <a:prstGeom prst="rect">
            <a:avLst/>
          </a:prstGeom>
          <a:blipFill>
            <a:blip r:embed="rId9"/>
            <a:stretch>
              <a:fillRect l="-1278" b="-3606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078288-7704-43E3-80FB-BFF60A3EE54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61524" y="3250168"/>
            <a:ext cx="1906452" cy="369332"/>
          </a:xfrm>
          <a:prstGeom prst="rect">
            <a:avLst/>
          </a:prstGeom>
          <a:blipFill>
            <a:blip r:embed="rId10"/>
            <a:stretch>
              <a:fillRect b="-3606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D3CFA6C-375D-42FD-97B3-F378E692808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48198" y="4856059"/>
            <a:ext cx="3149291" cy="369332"/>
          </a:xfrm>
          <a:prstGeom prst="rect">
            <a:avLst/>
          </a:prstGeom>
          <a:blipFill>
            <a:blip r:embed="rId11"/>
            <a:stretch>
              <a:fillRect b="-366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2A83CE2-BC15-42FB-AE5F-FF09F7A4786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47717" y="3684014"/>
            <a:ext cx="2550251" cy="848887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B4B6BD-02C9-4584-9D2C-D2145E080A4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4367" y="5565201"/>
            <a:ext cx="1906452" cy="369332"/>
          </a:xfrm>
          <a:prstGeom prst="rect">
            <a:avLst/>
          </a:prstGeom>
          <a:blipFill>
            <a:blip r:embed="rId13"/>
            <a:stretch>
              <a:fillRect b="-3442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>
            <a:alpha val="9019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C27B3889-EC21-4F03-ADEA-D6B29F16CC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8612" y="162569"/>
            <a:ext cx="8755219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2.2  </a:t>
            </a:r>
            <a:r>
              <a:rPr lang="zh-CN" altLang="en-US" sz="2800" b="1" dirty="0">
                <a:solidFill>
                  <a:srgbClr val="CC3300"/>
                </a:solidFill>
                <a:ea typeface="华文仿宋" panose="02010600040101010101" pitchFamily="2" charset="-122"/>
              </a:rPr>
              <a:t>信号源内阻及负载</a:t>
            </a:r>
            <a:r>
              <a:rPr lang="zh-CN" altLang="en-US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对并联谐振回路的影响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P21</a:t>
            </a:r>
            <a:r>
              <a:rPr lang="en-US" altLang="zh-CN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  P22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54275" name="Rectangle 5">
            <a:extLst>
              <a:ext uri="{FF2B5EF4-FFF2-40B4-BE49-F238E27FC236}">
                <a16:creationId xmlns:a16="http://schemas.microsoft.com/office/drawing/2014/main" id="{FF2382E8-B883-4981-A89B-3EB94EC7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067630"/>
            <a:ext cx="8486774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考虑信号源内阻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s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及负载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L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 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时，并联回路为：</a:t>
            </a:r>
          </a:p>
        </p:txBody>
      </p:sp>
      <p:sp>
        <p:nvSpPr>
          <p:cNvPr id="54278" name="Text Box 8">
            <a:extLst>
              <a:ext uri="{FF2B5EF4-FFF2-40B4-BE49-F238E27FC236}">
                <a16:creationId xmlns:a16="http://schemas.microsoft.com/office/drawing/2014/main" id="{BD3DFDFD-1347-432F-8535-DC401CF57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00" y="1483108"/>
            <a:ext cx="151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已知：</a:t>
            </a:r>
          </a:p>
        </p:txBody>
      </p:sp>
      <p:sp>
        <p:nvSpPr>
          <p:cNvPr id="54279" name="Text Box 9">
            <a:extLst>
              <a:ext uri="{FF2B5EF4-FFF2-40B4-BE49-F238E27FC236}">
                <a16:creationId xmlns:a16="http://schemas.microsoft.com/office/drawing/2014/main" id="{49FE0CFD-6BA8-4585-8150-B3145E16D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3244850"/>
            <a:ext cx="7885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      通常把未接入 </a:t>
            </a:r>
            <a:r>
              <a:rPr lang="en-US" altLang="zh-CN" sz="2400" i="1" dirty="0">
                <a:solidFill>
                  <a:srgbClr val="660066"/>
                </a:solidFill>
                <a:ea typeface="华文仿宋" panose="02010600040101010101" pitchFamily="2" charset="-122"/>
              </a:rPr>
              <a:t>R</a:t>
            </a:r>
            <a:r>
              <a:rPr lang="en-US" altLang="zh-CN" sz="2400" baseline="-25000" dirty="0">
                <a:solidFill>
                  <a:srgbClr val="660066"/>
                </a:solidFill>
                <a:ea typeface="华文仿宋" panose="02010600040101010101" pitchFamily="2" charset="-122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和 </a:t>
            </a:r>
            <a:r>
              <a:rPr lang="en-US" altLang="zh-CN" sz="2400" i="1" dirty="0">
                <a:solidFill>
                  <a:srgbClr val="660066"/>
                </a:solidFill>
                <a:ea typeface="华文仿宋" panose="02010600040101010101" pitchFamily="2" charset="-122"/>
              </a:rPr>
              <a:t>R</a:t>
            </a:r>
            <a:r>
              <a:rPr lang="en-US" altLang="zh-CN" sz="2400" baseline="-25000" dirty="0">
                <a:solidFill>
                  <a:srgbClr val="660066"/>
                </a:solidFill>
                <a:ea typeface="华文仿宋" panose="02010600040101010101" pitchFamily="2" charset="-122"/>
              </a:rPr>
              <a:t>S</a:t>
            </a:r>
            <a:r>
              <a:rPr lang="en-US" altLang="zh-CN" sz="2400" dirty="0">
                <a:solidFill>
                  <a:srgbClr val="660066"/>
                </a:solidFill>
                <a:ea typeface="华文仿宋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时的</a:t>
            </a:r>
            <a:r>
              <a:rPr lang="en-US" altLang="zh-CN" sz="2400" i="1" dirty="0">
                <a:solidFill>
                  <a:srgbClr val="660066"/>
                </a:solidFill>
                <a:ea typeface="华文仿宋" panose="02010600040101010101" pitchFamily="2" charset="-122"/>
              </a:rPr>
              <a:t>Q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值</a:t>
            </a:r>
            <a:r>
              <a:rPr lang="en-US" altLang="zh-CN" sz="2400" dirty="0">
                <a:solidFill>
                  <a:srgbClr val="660066"/>
                </a:solidFill>
                <a:ea typeface="华文仿宋" panose="02010600040101010101" pitchFamily="2" charset="-122"/>
              </a:rPr>
              <a:t>,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称为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无载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空载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值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，以 </a:t>
            </a:r>
            <a:r>
              <a:rPr lang="en-US" altLang="zh-CN" sz="2400" i="1" dirty="0">
                <a:solidFill>
                  <a:srgbClr val="660066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660066"/>
                </a:solidFill>
                <a:ea typeface="华文仿宋" panose="02010600040101010101" pitchFamily="2" charset="-122"/>
              </a:rPr>
              <a:t>0 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或</a:t>
            </a:r>
            <a:r>
              <a:rPr lang="en-US" altLang="zh-CN" sz="2400" i="1" dirty="0">
                <a:solidFill>
                  <a:srgbClr val="660066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660066"/>
                </a:solidFill>
                <a:ea typeface="华文仿宋" panose="02010600040101010101" pitchFamily="2" charset="-122"/>
              </a:rPr>
              <a:t>P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表示，而以</a:t>
            </a:r>
            <a:r>
              <a:rPr lang="en-US" altLang="zh-CN" sz="2400" i="1" dirty="0">
                <a:solidFill>
                  <a:srgbClr val="660066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660066"/>
                </a:solidFill>
                <a:ea typeface="华文仿宋" panose="02010600040101010101" pitchFamily="2" charset="-122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表示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有载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值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。</a:t>
            </a:r>
            <a:endParaRPr lang="zh-CN" altLang="en-US" sz="2400" i="1" dirty="0">
              <a:solidFill>
                <a:srgbClr val="660066"/>
              </a:solidFill>
              <a:ea typeface="华文仿宋" panose="02010600040101010101" pitchFamily="2" charset="-122"/>
            </a:endParaRPr>
          </a:p>
        </p:txBody>
      </p:sp>
      <p:sp>
        <p:nvSpPr>
          <p:cNvPr id="54280" name="Text Box 9">
            <a:extLst>
              <a:ext uri="{FF2B5EF4-FFF2-40B4-BE49-F238E27FC236}">
                <a16:creationId xmlns:a16="http://schemas.microsoft.com/office/drawing/2014/main" id="{A8284835-06D5-4A12-B266-CE00B02DC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92" y="4337762"/>
            <a:ext cx="2500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无载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空载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值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:</a:t>
            </a:r>
            <a:endParaRPr lang="zh-CN" altLang="en-US" sz="2400" i="1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  <p:sp>
        <p:nvSpPr>
          <p:cNvPr id="54281" name="Text Box 9">
            <a:extLst>
              <a:ext uri="{FF2B5EF4-FFF2-40B4-BE49-F238E27FC236}">
                <a16:creationId xmlns:a16="http://schemas.microsoft.com/office/drawing/2014/main" id="{68A08F7D-AA19-4F85-B195-5FD82375D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" y="5422559"/>
            <a:ext cx="1928813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有载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值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:</a:t>
            </a:r>
            <a:endParaRPr lang="zh-CN" altLang="en-US" sz="2400" i="1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553DA54C-0172-4881-8F9B-EB522F7F6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468" y="2505913"/>
            <a:ext cx="3433491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G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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=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 G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P 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+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 G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s 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+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 G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L</a:t>
            </a:r>
            <a:endParaRPr lang="zh-CN" altLang="en-US" sz="2400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F95BB71-7A35-40B9-956E-9BD7F1D85B20}"/>
                  </a:ext>
                </a:extLst>
              </p:cNvPr>
              <p:cNvSpPr txBox="1"/>
              <p:nvPr/>
            </p:nvSpPr>
            <p:spPr>
              <a:xfrm>
                <a:off x="833451" y="1739978"/>
                <a:ext cx="3967305" cy="632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400" b="0" baseline="-25000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p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p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  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s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="0" i="0" baseline="-25000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</a:rPr>
                  <a:t>;</a:t>
                </a:r>
                <a:r>
                  <a:rPr lang="en-US" altLang="zh-CN" sz="2400" b="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L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="0" i="0" baseline="-25000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L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latin typeface="+mn-lt"/>
                  </a:rPr>
                  <a:t> </a:t>
                </a:r>
                <a:endParaRPr lang="zh-CN" altLang="en-US" sz="2400" b="0" dirty="0">
                  <a:solidFill>
                    <a:srgbClr val="6600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F95BB71-7A35-40B9-956E-9BD7F1D85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51" y="1739978"/>
                <a:ext cx="3967305" cy="632161"/>
              </a:xfrm>
              <a:prstGeom prst="rect">
                <a:avLst/>
              </a:prstGeom>
              <a:blipFill>
                <a:blip r:embed="rId2"/>
                <a:stretch>
                  <a:fillRect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2">
            <a:extLst>
              <a:ext uri="{FF2B5EF4-FFF2-40B4-BE49-F238E27FC236}">
                <a16:creationId xmlns:a16="http://schemas.microsoft.com/office/drawing/2014/main" id="{CF152421-64A8-47FF-8255-2B906A31C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756" y="1499430"/>
            <a:ext cx="4283075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7">
            <a:extLst>
              <a:ext uri="{FF2B5EF4-FFF2-40B4-BE49-F238E27FC236}">
                <a16:creationId xmlns:a16="http://schemas.microsoft.com/office/drawing/2014/main" id="{3A210460-CABB-4675-8935-1994308BD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2252663"/>
            <a:ext cx="928687" cy="5651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P23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41974DBE-E6E5-4C5B-8CD3-96370BF2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78" y="540548"/>
            <a:ext cx="70342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ea typeface="华文仿宋" panose="02010600040101010101" pitchFamily="2" charset="-122"/>
              </a:rPr>
              <a:t>(1) </a:t>
            </a:r>
            <a:r>
              <a:rPr lang="zh-CN" altLang="en-US" sz="2400" dirty="0">
                <a:solidFill>
                  <a:srgbClr val="660033"/>
                </a:solidFill>
                <a:ea typeface="华文仿宋" panose="02010600040101010101" pitchFamily="2" charset="-122"/>
              </a:rPr>
              <a:t>对品质因数</a:t>
            </a:r>
            <a:r>
              <a:rPr lang="en-US" altLang="zh-CN" sz="2400" i="1" dirty="0">
                <a:solidFill>
                  <a:srgbClr val="660033"/>
                </a:solidFill>
                <a:ea typeface="华文仿宋" panose="02010600040101010101" pitchFamily="2" charset="-122"/>
              </a:rPr>
              <a:t>Q</a:t>
            </a:r>
            <a:r>
              <a:rPr lang="zh-CN" altLang="en-US" sz="2400" dirty="0">
                <a:solidFill>
                  <a:srgbClr val="660033"/>
                </a:solidFill>
                <a:ea typeface="华文仿宋" panose="02010600040101010101" pitchFamily="2" charset="-122"/>
              </a:rPr>
              <a:t>值的影响     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0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    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L</a:t>
            </a:r>
            <a:r>
              <a:rPr lang="zh-CN" altLang="en-US" sz="2400" dirty="0">
                <a:solidFill>
                  <a:srgbClr val="660033"/>
                </a:solidFill>
                <a:ea typeface="华文仿宋" panose="02010600040101010101" pitchFamily="2" charset="-122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737637A-915D-44CC-A90B-FDAF6062C26B}"/>
                  </a:ext>
                </a:extLst>
              </p:cNvPr>
              <p:cNvSpPr txBox="1"/>
              <p:nvPr/>
            </p:nvSpPr>
            <p:spPr>
              <a:xfrm>
                <a:off x="3104301" y="4272344"/>
                <a:ext cx="2989695" cy="632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99"/>
                        </a:solidFill>
                        <a:ea typeface="华文仿宋" panose="02010600040101010101" pitchFamily="2" charset="-122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000099"/>
                        </a:solidFill>
                      </a:rPr>
                      <m:t>0</m:t>
                    </m:r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smtClean="0">
                        <a:solidFill>
                          <a:srgbClr val="000099"/>
                        </a:solidFill>
                        <a:ea typeface="华文仿宋" panose="02010600040101010101" pitchFamily="2" charset="-122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400" b="0" baseline="-25000" smtClean="0">
                        <a:solidFill>
                          <a:srgbClr val="000099"/>
                        </a:solidFill>
                      </a:rPr>
                      <m:t>P</m:t>
                    </m:r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</a:rPr>
                          <m:t>P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737637A-915D-44CC-A90B-FDAF6062C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301" y="4272344"/>
                <a:ext cx="2989695" cy="63216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10">
            <a:extLst>
              <a:ext uri="{FF2B5EF4-FFF2-40B4-BE49-F238E27FC236}">
                <a16:creationId xmlns:a16="http://schemas.microsoft.com/office/drawing/2014/main" id="{F20826C3-845A-4A08-B075-6EF4FE219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2" y="5457904"/>
            <a:ext cx="1512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2-31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73FC95D-0DC8-4AE1-8F26-BF83D8551439}"/>
                  </a:ext>
                </a:extLst>
              </p:cNvPr>
              <p:cNvSpPr txBox="1"/>
              <p:nvPr/>
            </p:nvSpPr>
            <p:spPr>
              <a:xfrm>
                <a:off x="1862346" y="5358570"/>
                <a:ext cx="4077806" cy="660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000099"/>
                        </a:solidFill>
                        <a:ea typeface="华文仿宋" panose="02010600040101010101" pitchFamily="2" charset="-122"/>
                      </a:rPr>
                      <m:t>Q</m:t>
                    </m:r>
                  </m:oMath>
                </a14:m>
                <a:r>
                  <a:rPr lang="en-US" altLang="zh-CN" sz="2400" b="0" baseline="-25000" dirty="0">
                    <a:solidFill>
                      <a:srgbClr val="000099"/>
                    </a:solidFill>
                  </a:rPr>
                  <a:t>L</a:t>
                </a:r>
                <a:r>
                  <a:rPr lang="en-US" altLang="zh-CN" sz="2400" b="0" dirty="0">
                    <a:solidFill>
                      <a:srgbClr val="000099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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  <a:ea typeface="华文仿宋" panose="02010600040101010101" pitchFamily="2" charset="-122"/>
                  </a:rPr>
                  <a:t> </a:t>
                </a:r>
                <a:r>
                  <a:rPr lang="en-US" altLang="zh-CN" sz="2400" b="0" dirty="0">
                    <a:solidFill>
                      <a:srgbClr val="000099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73FC95D-0DC8-4AE1-8F26-BF83D8551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346" y="5358570"/>
                <a:ext cx="4077806" cy="660630"/>
              </a:xfrm>
              <a:prstGeom prst="rect">
                <a:avLst/>
              </a:prstGeom>
              <a:blipFill>
                <a:blip r:embed="rId5"/>
                <a:stretch>
                  <a:fillRect b="-6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AEC72D17-EE6B-4286-8A4A-FF75ADF124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77252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2.2  </a:t>
            </a:r>
            <a:r>
              <a:rPr lang="zh-CN" altLang="en-US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信号源内阻及负载对并联谐振回路的影响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P21</a:t>
            </a:r>
            <a:r>
              <a:rPr lang="en-US" altLang="zh-CN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  P22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9" name="Rectangle 4">
                <a:extLst>
                  <a:ext uri="{FF2B5EF4-FFF2-40B4-BE49-F238E27FC236}">
                    <a16:creationId xmlns:a16="http://schemas.microsoft.com/office/drawing/2014/main" id="{C0F641AB-875F-4A7F-BFBC-5C986B18C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04" y="3739730"/>
                <a:ext cx="8558213" cy="1921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    工程计算上常遇到已知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>
                        <a:solidFill>
                          <a:srgbClr val="000099"/>
                        </a:solidFill>
                        <a:ea typeface="华文仿宋" panose="02010600040101010101" pitchFamily="2" charset="-122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400" baseline="-25000">
                        <a:solidFill>
                          <a:srgbClr val="000099"/>
                        </a:solidFill>
                      </a:rPr>
                      <m:t>P</m:t>
                    </m:r>
                  </m:oMath>
                </a14:m>
                <a:r>
                  <a:rPr lang="en-US" altLang="zh-CN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(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或</a:t>
                </a:r>
                <a:r>
                  <a:rPr lang="en-US" altLang="zh-CN" sz="2400" i="1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0</a:t>
                </a:r>
                <a:r>
                  <a:rPr lang="en-US" altLang="zh-CN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)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，求</a:t>
                </a:r>
                <a:r>
                  <a:rPr lang="en-US" altLang="zh-CN" sz="2400" i="1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L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;</a:t>
                </a:r>
              </a:p>
              <a:p>
                <a:pPr>
                  <a:buFontTx/>
                  <a:buNone/>
                </a:pPr>
                <a:r>
                  <a:rPr lang="en-US" altLang="zh-CN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                                            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或者给定</a:t>
                </a:r>
                <a:r>
                  <a:rPr lang="en-US" altLang="zh-CN" sz="2400" i="1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L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，计算对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>
                        <a:solidFill>
                          <a:srgbClr val="000099"/>
                        </a:solidFill>
                        <a:ea typeface="华文仿宋" panose="02010600040101010101" pitchFamily="2" charset="-122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400" baseline="-25000">
                        <a:solidFill>
                          <a:srgbClr val="000099"/>
                        </a:solidFill>
                      </a:rPr>
                      <m:t>P</m:t>
                    </m:r>
                  </m:oMath>
                </a14:m>
                <a:r>
                  <a:rPr lang="en-US" altLang="zh-CN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(</a:t>
                </a:r>
                <a:r>
                  <a:rPr lang="en-US" altLang="zh-CN" sz="2400" i="1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0</a:t>
                </a:r>
                <a:r>
                  <a:rPr lang="en-US" altLang="zh-CN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)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的要求。</a:t>
                </a:r>
                <a:endParaRPr lang="en-US" altLang="zh-CN" sz="2400" dirty="0">
                  <a:solidFill>
                    <a:srgbClr val="660066"/>
                  </a:solidFill>
                  <a:ea typeface="华文仿宋" panose="02010600040101010101" pitchFamily="2" charset="-122"/>
                </a:endParaRPr>
              </a:p>
              <a:p>
                <a:pPr>
                  <a:buFontTx/>
                  <a:buNone/>
                </a:pPr>
                <a:endParaRPr lang="zh-CN" altLang="en-US" sz="2400" dirty="0">
                  <a:solidFill>
                    <a:srgbClr val="660066"/>
                  </a:solidFill>
                  <a:ea typeface="华文仿宋" panose="02010600040101010101" pitchFamily="2" charset="-122"/>
                </a:endParaRPr>
              </a:p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    可见， </a:t>
                </a:r>
                <a:r>
                  <a:rPr lang="en-US" altLang="zh-CN" sz="2400" i="1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R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L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 和</a:t>
                </a:r>
                <a:r>
                  <a:rPr lang="en-US" altLang="zh-CN" sz="2400" i="1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R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s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 越小</a:t>
                </a:r>
                <a:r>
                  <a:rPr lang="en-US" altLang="zh-CN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(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或</a:t>
                </a:r>
                <a:r>
                  <a:rPr lang="en-US" altLang="zh-CN" sz="2400" i="1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G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s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和</a:t>
                </a:r>
                <a:r>
                  <a:rPr lang="en-US" altLang="zh-CN" sz="2400" i="1" dirty="0" err="1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G</a:t>
                </a:r>
                <a:r>
                  <a:rPr lang="en-US" altLang="zh-CN" sz="2400" baseline="-25000" dirty="0" err="1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p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越大）， </a:t>
                </a:r>
                <a:r>
                  <a:rPr lang="en-US" altLang="zh-CN" sz="2400" i="1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L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下降的越多。</a:t>
                </a:r>
              </a:p>
            </p:txBody>
          </p:sp>
        </mc:Choice>
        <mc:Fallback xmlns="">
          <p:sp>
            <p:nvSpPr>
              <p:cNvPr id="55299" name="Rectangle 4">
                <a:extLst>
                  <a:ext uri="{FF2B5EF4-FFF2-40B4-BE49-F238E27FC236}">
                    <a16:creationId xmlns:a16="http://schemas.microsoft.com/office/drawing/2014/main" id="{C0F641AB-875F-4A7F-BFBC-5C986B18C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104" y="3739730"/>
                <a:ext cx="8558213" cy="1921518"/>
              </a:xfrm>
              <a:prstGeom prst="rect">
                <a:avLst/>
              </a:prstGeom>
              <a:blipFill>
                <a:blip r:embed="rId2"/>
                <a:stretch>
                  <a:fillRect t="-28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300" name="Text Box 15">
            <a:extLst>
              <a:ext uri="{FF2B5EF4-FFF2-40B4-BE49-F238E27FC236}">
                <a16:creationId xmlns:a16="http://schemas.microsoft.com/office/drawing/2014/main" id="{525B9886-1B49-4D8F-B27F-F2F976C8F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1526877"/>
            <a:ext cx="4392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∵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G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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 &gt; </a:t>
            </a:r>
            <a:r>
              <a:rPr lang="en-US" altLang="zh-CN" sz="2400" i="1" dirty="0" err="1">
                <a:solidFill>
                  <a:srgbClr val="0000FF"/>
                </a:solidFill>
                <a:ea typeface="华文仿宋" panose="02010600040101010101" pitchFamily="2" charset="-122"/>
              </a:rPr>
              <a:t>G</a:t>
            </a:r>
            <a:r>
              <a:rPr lang="en-US" altLang="zh-CN" sz="2400" baseline="-25000" dirty="0" err="1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p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            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∴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P 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=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 &gt;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L</a:t>
            </a:r>
            <a:endParaRPr lang="zh-CN" altLang="en-US" sz="2400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D6C53607-893C-4C5C-958C-FA9F6E042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734658"/>
            <a:ext cx="4392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比较两式：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57F76C-BFC5-4BD8-A4EE-C3ECA8685508}"/>
                  </a:ext>
                </a:extLst>
              </p:cNvPr>
              <p:cNvSpPr txBox="1"/>
              <p:nvPr/>
            </p:nvSpPr>
            <p:spPr>
              <a:xfrm>
                <a:off x="2195016" y="609600"/>
                <a:ext cx="2049406" cy="632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smtClean="0">
                        <a:solidFill>
                          <a:srgbClr val="000099"/>
                        </a:solidFill>
                        <a:ea typeface="华文仿宋" panose="02010600040101010101" pitchFamily="2" charset="-122"/>
                      </a:rPr>
                      <m:t>Q</m:t>
                    </m:r>
                    <m:r>
                      <m:rPr>
                        <m:nor/>
                      </m:rPr>
                      <a:rPr lang="en-US" altLang="zh-CN" sz="2400" b="0" baseline="-25000" smtClean="0">
                        <a:solidFill>
                          <a:srgbClr val="000099"/>
                        </a:solidFill>
                      </a:rPr>
                      <m:t>P</m:t>
                    </m:r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</a:rPr>
                  <a:t>=</a:t>
                </a:r>
                <a:r>
                  <a:rPr lang="en-US" altLang="zh-CN" sz="2400" b="0" dirty="0">
                    <a:solidFill>
                      <a:srgbClr val="000099"/>
                    </a:solidFill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</a:rPr>
                          <m:t>P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57F76C-BFC5-4BD8-A4EE-C3ECA868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16" y="609600"/>
                <a:ext cx="2049406" cy="632161"/>
              </a:xfrm>
              <a:prstGeom prst="rect">
                <a:avLst/>
              </a:prstGeom>
              <a:blipFill>
                <a:blip r:embed="rId3"/>
                <a:stretch>
                  <a:fillRect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335971-62EE-42D5-B5FD-038074D99F4C}"/>
                  </a:ext>
                </a:extLst>
              </p:cNvPr>
              <p:cNvSpPr txBox="1"/>
              <p:nvPr/>
            </p:nvSpPr>
            <p:spPr>
              <a:xfrm>
                <a:off x="4931565" y="623775"/>
                <a:ext cx="2127778" cy="632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000099"/>
                        </a:solidFill>
                        <a:ea typeface="华文仿宋" panose="02010600040101010101" pitchFamily="2" charset="-122"/>
                      </a:rPr>
                      <m:t>Q</m:t>
                    </m:r>
                  </m:oMath>
                </a14:m>
                <a:r>
                  <a:rPr lang="en-US" altLang="zh-CN" sz="2400" b="0" baseline="-25000" dirty="0">
                    <a:solidFill>
                      <a:srgbClr val="000099"/>
                    </a:solidFill>
                  </a:rPr>
                  <a:t>L</a:t>
                </a:r>
                <a:r>
                  <a:rPr lang="en-US" altLang="zh-CN" sz="2400" b="0" dirty="0">
                    <a:solidFill>
                      <a:srgbClr val="000099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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335971-62EE-42D5-B5FD-038074D99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65" y="623775"/>
                <a:ext cx="2127778" cy="632161"/>
              </a:xfrm>
              <a:prstGeom prst="rect">
                <a:avLst/>
              </a:prstGeom>
              <a:blipFill>
                <a:blip r:embed="rId4"/>
                <a:stretch>
                  <a:fillRect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9C7ECC-948E-4EDE-85F9-0A9EF43C80CF}"/>
                  </a:ext>
                </a:extLst>
              </p:cNvPr>
              <p:cNvSpPr txBox="1"/>
              <p:nvPr/>
            </p:nvSpPr>
            <p:spPr>
              <a:xfrm>
                <a:off x="805200" y="2409251"/>
                <a:ext cx="7121401" cy="886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</a:rPr>
                          <m:t>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00" b="0" i="0" baseline="-25000" dirty="0" smtClean="0">
                            <a:solidFill>
                              <a:srgbClr val="000099"/>
                            </a:solidFill>
                          </a:rPr>
                          <m:t>0</m:t>
                        </m:r>
                      </m:den>
                    </m:f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99"/>
                        </a:solidFill>
                        <a:ea typeface="华文仿宋" panose="02010600040101010101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99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</a:rPr>
                          <m:t>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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</a:rPr>
                          <m:t>P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000099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i="0" baseline="-25000" dirty="0" smtClean="0">
                            <a:solidFill>
                              <a:srgbClr val="000099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2400" b="0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i="0" baseline="-25000" dirty="0" smtClean="0">
                            <a:solidFill>
                              <a:srgbClr val="000099"/>
                            </a:solidFill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  <a:ea typeface="华文仿宋" panose="02010600040101010101" pitchFamily="2" charset="-122"/>
                  </a:rPr>
                  <a:t> </a:t>
                </a:r>
                <a:r>
                  <a:rPr lang="en-US" altLang="zh-CN" sz="2400" b="0" dirty="0">
                    <a:solidFill>
                      <a:srgbClr val="000099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ea typeface="华文仿宋" panose="02010600040101010101" pitchFamily="2" charset="-122"/>
                              </a:rPr>
                              <m:t>G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ea typeface="华文仿宋" panose="02010600040101010101" pitchFamily="2" charset="-122"/>
                              </a:rPr>
                              <m:t>G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</a:rPr>
                              <m:t>P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ea typeface="华文仿宋" panose="02010600040101010101" pitchFamily="2" charset="-122"/>
                              </a:rPr>
                              <m:t>G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</a:rPr>
                              <m:t>L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ea typeface="华文仿宋" panose="02010600040101010101" pitchFamily="2" charset="-122"/>
                              </a:rPr>
                              <m:t>G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</a:rPr>
                              <m:t>P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</a:rPr>
                  <a:t> =</a:t>
                </a:r>
                <a:r>
                  <a:rPr lang="en-US" altLang="zh-CN" sz="2400" b="0" dirty="0">
                    <a:solidFill>
                      <a:srgbClr val="000099"/>
                    </a:solidFill>
                    <a:ea typeface="华文仿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zh-CN" altLang="en-US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ea typeface="华文仿宋" panose="02010600040101010101" pitchFamily="2" charset="-12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</a:rPr>
                              <m:t>P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ea typeface="华文仿宋" panose="02010600040101010101" pitchFamily="2" charset="-12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</a:rPr>
                              <m:t>s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ea typeface="华文仿宋" panose="02010600040101010101" pitchFamily="2" charset="-12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</a:rPr>
                              <m:t>P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ea typeface="华文仿宋" panose="02010600040101010101" pitchFamily="2" charset="-12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</a:rPr>
                              <m:t>L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9C7ECC-948E-4EDE-85F9-0A9EF43C8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00" y="2409251"/>
                <a:ext cx="7121401" cy="886525"/>
              </a:xfrm>
              <a:prstGeom prst="rect">
                <a:avLst/>
              </a:prstGeom>
              <a:blipFill>
                <a:blip r:embed="rId5"/>
                <a:stretch>
                  <a:fillRect b="-7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0">
            <a:extLst>
              <a:ext uri="{FF2B5EF4-FFF2-40B4-BE49-F238E27FC236}">
                <a16:creationId xmlns:a16="http://schemas.microsoft.com/office/drawing/2014/main" id="{7795202E-DA7C-449D-9571-E6B77C3F0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672" y="2484931"/>
            <a:ext cx="130145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2-31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FF084FD1-E29A-476C-8E9E-C4E390EEEF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558213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2.2 </a:t>
            </a:r>
            <a:r>
              <a:rPr lang="zh-CN" altLang="en-US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信号源内阻及负载对并联谐振回路的影响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P21</a:t>
            </a:r>
            <a:r>
              <a:rPr lang="en-US" altLang="zh-CN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  P22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56323" name="Rectangle 4">
            <a:extLst>
              <a:ext uri="{FF2B5EF4-FFF2-40B4-BE49-F238E27FC236}">
                <a16:creationId xmlns:a16="http://schemas.microsoft.com/office/drawing/2014/main" id="{059FD16A-25BD-44F8-BDC8-114C8E7CC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92150"/>
            <a:ext cx="70342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ea typeface="华文仿宋" panose="02010600040101010101" pitchFamily="2" charset="-122"/>
              </a:rPr>
              <a:t>(2) </a:t>
            </a:r>
            <a:r>
              <a:rPr lang="zh-CN" altLang="en-US" sz="2400" dirty="0">
                <a:solidFill>
                  <a:srgbClr val="660033"/>
                </a:solidFill>
                <a:ea typeface="华文仿宋" panose="02010600040101010101" pitchFamily="2" charset="-122"/>
              </a:rPr>
              <a:t>插入损耗（回路的插入损耗）  </a:t>
            </a:r>
            <a:r>
              <a:rPr lang="en-US" altLang="zh-CN" sz="2400" dirty="0">
                <a:solidFill>
                  <a:srgbClr val="660033"/>
                </a:solidFill>
                <a:ea typeface="华文仿宋" panose="02010600040101010101" pitchFamily="2" charset="-122"/>
              </a:rPr>
              <a:t>Insertion  loss</a:t>
            </a:r>
            <a:endParaRPr lang="zh-CN" altLang="en-US" sz="2400" dirty="0">
              <a:solidFill>
                <a:srgbClr val="660033"/>
              </a:solidFill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4" name="Rectangle 5">
                <a:extLst>
                  <a:ext uri="{FF2B5EF4-FFF2-40B4-BE49-F238E27FC236}">
                    <a16:creationId xmlns:a16="http://schemas.microsoft.com/office/drawing/2014/main" id="{BCD5838C-C603-41B2-9088-0204E79A5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268413"/>
                <a:ext cx="8858250" cy="865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    定义：同一负载情况下，回路接入前传输到负载（</a:t>
                </a:r>
                <a:r>
                  <a:rPr lang="en-US" altLang="zh-CN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Load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）上的功率和回路接入后传输至负载上的功率之比。用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600" i="1" dirty="0" smtClean="0">
                        <a:solidFill>
                          <a:srgbClr val="0000FF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K</m:t>
                    </m:r>
                    <m:r>
                      <m:rPr>
                        <m:nor/>
                      </m:rPr>
                      <a:rPr lang="en-US" altLang="zh-CN" sz="3600" baseline="-25000" dirty="0" smtClean="0">
                        <a:solidFill>
                          <a:srgbClr val="0000FF"/>
                        </a:solidFill>
                        <a:latin typeface="+mn-lt"/>
                        <a:ea typeface="华文仿宋" panose="0201060004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l</m:t>
                    </m:r>
                  </m:oMath>
                </a14:m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表示。</a:t>
                </a:r>
                <a:endParaRPr lang="zh-CN" altLang="en-US" sz="2400" b="0" dirty="0">
                  <a:solidFill>
                    <a:srgbClr val="660066"/>
                  </a:solidFill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6324" name="Rectangle 5">
                <a:extLst>
                  <a:ext uri="{FF2B5EF4-FFF2-40B4-BE49-F238E27FC236}">
                    <a16:creationId xmlns:a16="http://schemas.microsoft.com/office/drawing/2014/main" id="{BCD5838C-C603-41B2-9088-0204E79A5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268413"/>
                <a:ext cx="8858250" cy="865187"/>
              </a:xfrm>
              <a:prstGeom prst="rect">
                <a:avLst/>
              </a:prstGeom>
              <a:blipFill>
                <a:blip r:embed="rId3"/>
                <a:stretch>
                  <a:fillRect t="-6338" r="-413" b="-288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326" name="Rectangle 14">
            <a:extLst>
              <a:ext uri="{FF2B5EF4-FFF2-40B4-BE49-F238E27FC236}">
                <a16:creationId xmlns:a16="http://schemas.microsoft.com/office/drawing/2014/main" id="{B9749EAF-13E2-441C-82C1-3A3BF30EC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28" y="4531798"/>
            <a:ext cx="450869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回路接入后，</a:t>
            </a:r>
            <a:r>
              <a:rPr lang="en-US" altLang="zh-CN" sz="2400" i="1" dirty="0">
                <a:solidFill>
                  <a:srgbClr val="0000CC"/>
                </a:solidFill>
                <a:ea typeface="华文仿宋" panose="02010600040101010101" pitchFamily="2" charset="-122"/>
              </a:rPr>
              <a:t> G</a:t>
            </a:r>
            <a:r>
              <a:rPr lang="en-US" altLang="zh-CN" sz="2400" baseline="-25000" dirty="0">
                <a:solidFill>
                  <a:srgbClr val="0000CC"/>
                </a:solidFill>
                <a:ea typeface="华文仿宋" panose="02010600040101010101" pitchFamily="2" charset="-122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上的功率为：</a:t>
            </a:r>
          </a:p>
        </p:txBody>
      </p:sp>
      <p:sp>
        <p:nvSpPr>
          <p:cNvPr id="56327" name="Rectangle 15">
            <a:extLst>
              <a:ext uri="{FF2B5EF4-FFF2-40B4-BE49-F238E27FC236}">
                <a16:creationId xmlns:a16="http://schemas.microsoft.com/office/drawing/2014/main" id="{D8A8C5E4-3B54-4C38-A23C-19A2FC058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5" y="5879714"/>
            <a:ext cx="4788024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buFontTx/>
              <a:buNone/>
            </a:pPr>
            <a:r>
              <a:rPr lang="zh-CN" altLang="en-US" dirty="0">
                <a:solidFill>
                  <a:srgbClr val="0000CC"/>
                </a:solidFill>
                <a:ea typeface="华文仿宋" panose="02010600040101010101" pitchFamily="2" charset="-122"/>
              </a:rPr>
              <a:t>回路接入前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， </a:t>
            </a:r>
            <a:r>
              <a:rPr lang="en-US" altLang="zh-CN" sz="2400" i="1" dirty="0">
                <a:solidFill>
                  <a:srgbClr val="0000CC"/>
                </a:solidFill>
                <a:ea typeface="华文仿宋" panose="02010600040101010101" pitchFamily="2" charset="-122"/>
              </a:rPr>
              <a:t>G</a:t>
            </a:r>
            <a:r>
              <a:rPr lang="en-US" altLang="zh-CN" sz="2400" baseline="-25000" dirty="0">
                <a:solidFill>
                  <a:srgbClr val="660066"/>
                </a:solidFill>
                <a:ea typeface="华文仿宋" panose="02010600040101010101" pitchFamily="2" charset="-122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上的功率为：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1B811E8-08AE-4EF1-A76E-9D8D02FD4AD8}"/>
                  </a:ext>
                </a:extLst>
              </p:cNvPr>
              <p:cNvSpPr txBox="1"/>
              <p:nvPr/>
            </p:nvSpPr>
            <p:spPr>
              <a:xfrm>
                <a:off x="4464789" y="4383357"/>
                <a:ext cx="2188060" cy="7226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b="0" baseline="-25000" dirty="0" smtClean="0">
                        <a:solidFill>
                          <a:srgbClr val="0000CC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rgbClr val="0000CC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1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1" i="0" baseline="-25000" dirty="0" smtClean="0">
                                    <a:solidFill>
                                      <a:srgbClr val="0000CC"/>
                                    </a:solidFill>
                                    <a:ea typeface="仿宋_GB2312" pitchFamily="49" charset="-122"/>
                                  </a:rPr>
                                  <m:t>s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</a:t>
                </a:r>
                <a:r>
                  <a:rPr lang="en-US" altLang="zh-CN" sz="2400" b="0" i="1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G</a:t>
                </a:r>
                <a:r>
                  <a:rPr lang="en-US" altLang="zh-CN" sz="2400" baseline="-2500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L</a:t>
                </a:r>
                <a:endParaRPr lang="zh-CN" altLang="en-US" sz="2400" b="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1B811E8-08AE-4EF1-A76E-9D8D02FD4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789" y="4383357"/>
                <a:ext cx="2188060" cy="722698"/>
              </a:xfrm>
              <a:prstGeom prst="rect">
                <a:avLst/>
              </a:prstGeom>
              <a:blipFill>
                <a:blip r:embed="rId4"/>
                <a:stretch>
                  <a:fillRect t="-7563"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325" name="组合 13">
            <a:extLst>
              <a:ext uri="{FF2B5EF4-FFF2-40B4-BE49-F238E27FC236}">
                <a16:creationId xmlns:a16="http://schemas.microsoft.com/office/drawing/2014/main" id="{4E0DAFBE-4ED6-4E3E-9052-9BF0BC511A5D}"/>
              </a:ext>
            </a:extLst>
          </p:cNvPr>
          <p:cNvGrpSpPr>
            <a:grpSpLocks/>
          </p:cNvGrpSpPr>
          <p:nvPr/>
        </p:nvGrpSpPr>
        <p:grpSpPr bwMode="auto">
          <a:xfrm>
            <a:off x="5992740" y="3272900"/>
            <a:ext cx="782638" cy="392113"/>
            <a:chOff x="7391400" y="3646488"/>
            <a:chExt cx="782638" cy="392112"/>
          </a:xfrm>
        </p:grpSpPr>
        <p:sp>
          <p:nvSpPr>
            <p:cNvPr id="56334" name="AutoShape 10">
              <a:extLst>
                <a:ext uri="{FF2B5EF4-FFF2-40B4-BE49-F238E27FC236}">
                  <a16:creationId xmlns:a16="http://schemas.microsoft.com/office/drawing/2014/main" id="{EA8DA04F-7A4D-4C19-9505-E56EDFF52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3657600"/>
              <a:ext cx="762000" cy="381000"/>
            </a:xfrm>
            <a:prstGeom prst="wedgeRoundRectCallout">
              <a:avLst>
                <a:gd name="adj1" fmla="val -96750"/>
                <a:gd name="adj2" fmla="val 254333"/>
                <a:gd name="adj3" fmla="val 1666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latin typeface="宋体" panose="02010600030101010101" pitchFamily="2" charset="-122"/>
                </a:rPr>
                <a:t>即</a:t>
              </a:r>
            </a:p>
          </p:txBody>
        </p:sp>
        <p:graphicFrame>
          <p:nvGraphicFramePr>
            <p:cNvPr id="56335" name="Object 11">
              <a:extLst>
                <a:ext uri="{FF2B5EF4-FFF2-40B4-BE49-F238E27FC236}">
                  <a16:creationId xmlns:a16="http://schemas.microsoft.com/office/drawing/2014/main" id="{9F6E2316-AF33-411D-B437-5356900F19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61288" y="3646488"/>
            <a:ext cx="4127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93" name="公式" r:id="rId5" imgW="215713" imgH="203024" progId="Equation.3">
                    <p:embed/>
                  </p:oleObj>
                </mc:Choice>
                <mc:Fallback>
                  <p:oleObj name="公式" r:id="rId5" imgW="215713" imgH="203024" progId="Equation.3">
                    <p:embed/>
                    <p:pic>
                      <p:nvPicPr>
                        <p:cNvPr id="0" name="Picture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61288" y="3646488"/>
                          <a:ext cx="412750" cy="387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82B330C-CE99-4A26-80A1-4AAD5A592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592" y="5175487"/>
                <a:ext cx="4248150" cy="50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ea typeface="华文仿宋" panose="02010600040101010101" pitchFamily="2" charset="-122"/>
                  </a:rPr>
                  <a:t>其中，</a:t>
                </a:r>
                <a:r>
                  <a:rPr lang="en-US" altLang="zh-CN" sz="2400" i="1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G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rgbClr val="0000CC"/>
                        </a:solidFill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</m:t>
                    </m:r>
                  </m:oMath>
                </a14:m>
                <a:r>
                  <a:rPr lang="en-US" altLang="zh-CN" sz="2400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=</a:t>
                </a:r>
                <a:r>
                  <a:rPr lang="en-US" altLang="zh-CN" sz="2400" i="1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 G</a:t>
                </a:r>
                <a:r>
                  <a:rPr lang="en-US" altLang="zh-CN" sz="2400" baseline="-25000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P </a:t>
                </a:r>
                <a:r>
                  <a:rPr lang="en-US" altLang="zh-CN" sz="2400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+</a:t>
                </a:r>
                <a:r>
                  <a:rPr lang="en-US" altLang="zh-CN" sz="2400" i="1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G</a:t>
                </a:r>
                <a:r>
                  <a:rPr lang="en-US" altLang="zh-CN" sz="2400" baseline="-25000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S </a:t>
                </a:r>
                <a:r>
                  <a:rPr lang="en-US" altLang="zh-CN" sz="2400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+</a:t>
                </a:r>
                <a:r>
                  <a:rPr lang="en-US" altLang="zh-CN" sz="2400" i="1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G</a:t>
                </a:r>
                <a:r>
                  <a:rPr lang="en-US" altLang="zh-CN" sz="2400" baseline="-25000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L</a:t>
                </a:r>
                <a:endParaRPr lang="zh-CN" altLang="en-US" sz="2400" dirty="0">
                  <a:solidFill>
                    <a:srgbClr val="660066"/>
                  </a:solidFill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82B330C-CE99-4A26-80A1-4AAD5A592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2" y="5175487"/>
                <a:ext cx="4248150" cy="504825"/>
              </a:xfrm>
              <a:prstGeom prst="rect">
                <a:avLst/>
              </a:prstGeom>
              <a:blipFill>
                <a:blip r:embed="rId7"/>
                <a:stretch>
                  <a:fillRect l="-2299" t="-10843" b="-192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288D203-5E62-4E35-874B-7FEBB353FA6D}"/>
                  </a:ext>
                </a:extLst>
              </p:cNvPr>
              <p:cNvSpPr txBox="1"/>
              <p:nvPr/>
            </p:nvSpPr>
            <p:spPr>
              <a:xfrm>
                <a:off x="4716016" y="5804501"/>
                <a:ext cx="2734629" cy="7226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0000CC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rgbClr val="0000CC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baseline="-25000" dirty="0" smtClean="0">
                                    <a:solidFill>
                                      <a:srgbClr val="0000CC"/>
                                    </a:solidFill>
                                    <a:ea typeface="仿宋_GB2312" pitchFamily="49" charset="-122"/>
                                  </a:rPr>
                                  <m:t>s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 +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L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</a:t>
                </a:r>
                <a:r>
                  <a:rPr lang="en-US" altLang="zh-CN" sz="2400" b="0" i="1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G</a:t>
                </a:r>
                <a:r>
                  <a:rPr lang="en-US" altLang="zh-CN" sz="2400" b="0" baseline="-2500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L</a:t>
                </a:r>
                <a:endParaRPr lang="zh-CN" altLang="en-US" sz="2400" b="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288D203-5E62-4E35-874B-7FEBB353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804501"/>
                <a:ext cx="2734629" cy="722698"/>
              </a:xfrm>
              <a:prstGeom prst="rect">
                <a:avLst/>
              </a:prstGeom>
              <a:blipFill>
                <a:blip r:embed="rId8"/>
                <a:stretch>
                  <a:fillRect t="-7563"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3ACE3175-14C4-4B19-8506-FF18D6F26734}"/>
              </a:ext>
            </a:extLst>
          </p:cNvPr>
          <p:cNvGrpSpPr/>
          <p:nvPr/>
        </p:nvGrpSpPr>
        <p:grpSpPr>
          <a:xfrm>
            <a:off x="1505283" y="2304955"/>
            <a:ext cx="3291956" cy="2107466"/>
            <a:chOff x="1585683" y="2048084"/>
            <a:chExt cx="3291956" cy="21074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4115D67-2FAA-4CFD-BF1C-7BE056F3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85683" y="2048084"/>
              <a:ext cx="3291956" cy="2107466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89E3D87-5518-4BE4-A229-D9B968A5570F}"/>
                </a:ext>
              </a:extLst>
            </p:cNvPr>
            <p:cNvSpPr/>
            <p:nvPr/>
          </p:nvSpPr>
          <p:spPr bwMode="auto">
            <a:xfrm>
              <a:off x="2699792" y="2133600"/>
              <a:ext cx="1224136" cy="165544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6600"/>
                </a:solidFill>
                <a:effectLst/>
                <a:latin typeface="宋体" pitchFamily="2" charset="-122"/>
                <a:ea typeface="宋体" pitchFamily="2" charset="-122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5F42167-633A-4BB7-B876-3BDB4DBD20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71474" y="142875"/>
            <a:ext cx="8665021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2.2  </a:t>
            </a:r>
            <a:r>
              <a:rPr lang="zh-CN" altLang="en-US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信号源内阻及负载对并联谐振回路的影响 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P21</a:t>
            </a:r>
            <a:r>
              <a:rPr lang="en-US" altLang="zh-CN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  P22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57347" name="AutoShape 5">
            <a:extLst>
              <a:ext uri="{FF2B5EF4-FFF2-40B4-BE49-F238E27FC236}">
                <a16:creationId xmlns:a16="http://schemas.microsoft.com/office/drawing/2014/main" id="{6202EB23-3B30-4437-A46E-431481D3D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1841934"/>
            <a:ext cx="2520440" cy="799281"/>
          </a:xfrm>
          <a:prstGeom prst="wedgeRoundRectCallout">
            <a:avLst>
              <a:gd name="adj1" fmla="val -51202"/>
              <a:gd name="adj2" fmla="val -13798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分子分母同乘以</a:t>
            </a:r>
          </a:p>
        </p:txBody>
      </p:sp>
      <p:graphicFrame>
        <p:nvGraphicFramePr>
          <p:cNvPr id="57348" name="Object 6">
            <a:extLst>
              <a:ext uri="{FF2B5EF4-FFF2-40B4-BE49-F238E27FC236}">
                <a16:creationId xmlns:a16="http://schemas.microsoft.com/office/drawing/2014/main" id="{B6BF80FD-F0B7-4470-AF8D-8A5E6B4AA7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908555"/>
              </p:ext>
            </p:extLst>
          </p:nvPr>
        </p:nvGraphicFramePr>
        <p:xfrm>
          <a:off x="7171512" y="2139950"/>
          <a:ext cx="153511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16" name="公式" r:id="rId3" imgW="711200" imgH="228600" progId="Equation.3">
                  <p:embed/>
                </p:oleObj>
              </mc:Choice>
              <mc:Fallback>
                <p:oleObj name="公式" r:id="rId3" imgW="711200" imgH="228600" progId="Equation.3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1512" y="2139950"/>
                        <a:ext cx="153511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Text Box 9">
            <a:extLst>
              <a:ext uri="{FF2B5EF4-FFF2-40B4-BE49-F238E27FC236}">
                <a16:creationId xmlns:a16="http://schemas.microsoft.com/office/drawing/2014/main" id="{790FC4CE-3064-4076-8802-7E071F441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349" y="756070"/>
            <a:ext cx="273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∴插入损耗</a:t>
            </a:r>
          </a:p>
        </p:txBody>
      </p:sp>
      <p:sp>
        <p:nvSpPr>
          <p:cNvPr id="57350" name="Text Box 10">
            <a:extLst>
              <a:ext uri="{FF2B5EF4-FFF2-40B4-BE49-F238E27FC236}">
                <a16:creationId xmlns:a16="http://schemas.microsoft.com/office/drawing/2014/main" id="{DC96513D-68FA-4C35-86C3-A6B87F51F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2928938"/>
            <a:ext cx="2592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当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L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&lt;&lt;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时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:</a:t>
            </a:r>
          </a:p>
        </p:txBody>
      </p:sp>
      <p:sp>
        <p:nvSpPr>
          <p:cNvPr id="57351" name="Text Box 9">
            <a:extLst>
              <a:ext uri="{FF2B5EF4-FFF2-40B4-BE49-F238E27FC236}">
                <a16:creationId xmlns:a16="http://schemas.microsoft.com/office/drawing/2014/main" id="{4A29F1CC-022A-44C8-926C-01566B7E4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4357688"/>
            <a:ext cx="3240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用分贝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dB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表示为：</a:t>
            </a:r>
          </a:p>
        </p:txBody>
      </p:sp>
      <p:sp>
        <p:nvSpPr>
          <p:cNvPr id="57352" name="右箭头 14">
            <a:extLst>
              <a:ext uri="{FF2B5EF4-FFF2-40B4-BE49-F238E27FC236}">
                <a16:creationId xmlns:a16="http://schemas.microsoft.com/office/drawing/2014/main" id="{7A73CA38-70AC-4BD0-B550-06C4F268A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5949950"/>
            <a:ext cx="1928812" cy="3571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28575" algn="ctr">
            <a:solidFill>
              <a:srgbClr val="99FFCC"/>
            </a:solidFill>
            <a:round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57353" name="Text Box 9">
            <a:extLst>
              <a:ext uri="{FF2B5EF4-FFF2-40B4-BE49-F238E27FC236}">
                <a16:creationId xmlns:a16="http://schemas.microsoft.com/office/drawing/2014/main" id="{559BCB7B-3C34-4198-95F2-91918664A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92763"/>
            <a:ext cx="1643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换算成</a:t>
            </a:r>
            <a:r>
              <a:rPr lang="en-US" altLang="zh-CN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dB</a:t>
            </a:r>
            <a:endParaRPr lang="zh-CN" altLang="en-US" sz="240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57" name="Text Box 10">
                <a:extLst>
                  <a:ext uri="{FF2B5EF4-FFF2-40B4-BE49-F238E27FC236}">
                    <a16:creationId xmlns:a16="http://schemas.microsoft.com/office/drawing/2014/main" id="{9329421B-4CCA-4A15-BC81-1C4FB429C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025" y="5411788"/>
                <a:ext cx="4402138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i="1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0</a:t>
                </a:r>
                <a:r>
                  <a:rPr lang="en-US" altLang="zh-CN" sz="24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=100    </a:t>
                </a:r>
                <a:r>
                  <a:rPr lang="en-US" altLang="zh-CN" sz="2400" i="1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L </a:t>
                </a:r>
                <a:r>
                  <a:rPr lang="en-US" altLang="zh-CN" sz="24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=10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     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K</m:t>
                    </m:r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l</m:t>
                    </m:r>
                    <m:r>
                      <a:rPr lang="en-US" altLang="zh-CN" sz="2400" i="1" baseline="-25000" dirty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=1.23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i="1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0</a:t>
                </a:r>
                <a:r>
                  <a:rPr lang="en-US" altLang="zh-CN" sz="24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=80      </a:t>
                </a:r>
                <a:r>
                  <a:rPr lang="en-US" altLang="zh-CN" sz="2400" i="1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L </a:t>
                </a:r>
                <a:r>
                  <a:rPr lang="en-US" altLang="zh-CN" sz="24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=40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      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K</m:t>
                    </m:r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l</m:t>
                    </m:r>
                    <m:r>
                      <a:rPr lang="en-US" altLang="zh-CN" sz="2400" i="1" baseline="-25000" dirty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=4</a:t>
                </a:r>
              </a:p>
            </p:txBody>
          </p:sp>
        </mc:Choice>
        <mc:Fallback xmlns="">
          <p:sp>
            <p:nvSpPr>
              <p:cNvPr id="57357" name="Text Box 10">
                <a:extLst>
                  <a:ext uri="{FF2B5EF4-FFF2-40B4-BE49-F238E27FC236}">
                    <a16:creationId xmlns:a16="http://schemas.microsoft.com/office/drawing/2014/main" id="{9329421B-4CCA-4A15-BC81-1C4FB429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025" y="5411788"/>
                <a:ext cx="4402138" cy="1015663"/>
              </a:xfrm>
              <a:prstGeom prst="rect">
                <a:avLst/>
              </a:prstGeom>
              <a:blipFill>
                <a:blip r:embed="rId5"/>
                <a:stretch>
                  <a:fillRect l="-2216" t="-4819" b="-132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58" name="Text Box 10">
                <a:extLst>
                  <a:ext uri="{FF2B5EF4-FFF2-40B4-BE49-F238E27FC236}">
                    <a16:creationId xmlns:a16="http://schemas.microsoft.com/office/drawing/2014/main" id="{EE20BC05-689B-4E3C-B648-31FFB2129F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9100" y="5411788"/>
                <a:ext cx="1928813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K</m:t>
                    </m:r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l</m:t>
                    </m:r>
                    <m:r>
                      <a:rPr lang="en-US" altLang="zh-CN" sz="2400" i="1" baseline="-25000" dirty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=0.899dB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K</m:t>
                    </m:r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l</m:t>
                    </m:r>
                    <m:r>
                      <a:rPr lang="en-US" altLang="zh-CN" sz="2400" i="1" baseline="-25000" dirty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CC3300"/>
                    </a:solidFill>
                    <a:ea typeface="华文仿宋" panose="02010600040101010101" pitchFamily="2" charset="-122"/>
                  </a:rPr>
                  <a:t>=6.02dB</a:t>
                </a:r>
              </a:p>
            </p:txBody>
          </p:sp>
        </mc:Choice>
        <mc:Fallback xmlns="">
          <p:sp>
            <p:nvSpPr>
              <p:cNvPr id="57358" name="Text Box 10">
                <a:extLst>
                  <a:ext uri="{FF2B5EF4-FFF2-40B4-BE49-F238E27FC236}">
                    <a16:creationId xmlns:a16="http://schemas.microsoft.com/office/drawing/2014/main" id="{EE20BC05-689B-4E3C-B648-31FFB212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9100" y="5411788"/>
                <a:ext cx="1928813" cy="1015663"/>
              </a:xfrm>
              <a:prstGeom prst="rect">
                <a:avLst/>
              </a:prstGeom>
              <a:blipFill>
                <a:blip r:embed="rId6"/>
                <a:stretch>
                  <a:fillRect l="-631" t="-4819" b="-132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9">
                <a:extLst>
                  <a:ext uri="{FF2B5EF4-FFF2-40B4-BE49-F238E27FC236}">
                    <a16:creationId xmlns:a16="http://schemas.microsoft.com/office/drawing/2014/main" id="{3109EF94-2D9E-4AAD-9479-CAF5958B2C2A}"/>
                  </a:ext>
                </a:extLst>
              </p:cNvPr>
              <p:cNvSpPr txBox="1"/>
              <p:nvPr/>
            </p:nvSpPr>
            <p:spPr bwMode="auto">
              <a:xfrm>
                <a:off x="2617043" y="4119563"/>
                <a:ext cx="5113868" cy="9334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K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m:t>dB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m:t>)=10</m:t>
                      </m:r>
                      <m:r>
                        <m:rPr>
                          <m:nor/>
                        </m:rPr>
                        <a:rPr lang="zh-CN" altLang="en-US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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lg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336600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  <a:sym typeface="Symbol" panose="05050102010706020507" pitchFamily="18" charset="2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336600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b="0" baseline="3000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dirty="0">
                          <a:solidFill>
                            <a:srgbClr val="336600"/>
                          </a:solidFill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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336600"/>
                          </a:solidFill>
                          <a:ea typeface="华文仿宋" panose="02010600040101010101" pitchFamily="2" charset="-122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b="0" dirty="0" smtClean="0">
                          <a:solidFill>
                            <a:srgbClr val="336600"/>
                          </a:solidFill>
                          <a:ea typeface="华文仿宋" panose="02010600040101010101" pitchFamily="2" charset="-122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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lg</m:t>
                      </m:r>
                      <m:d>
                        <m:dPr>
                          <m:ctrlPr>
                            <a:rPr lang="en-US" altLang="zh-CN" b="0" i="1" dirty="0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  <a:sym typeface="Symbol" panose="05050102010706020507" pitchFamily="18" charset="2"/>
                            </a:rPr>
                            <m:t>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33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336600"/>
                                  </a:solidFill>
                                  <a:ea typeface="华文仿宋" panose="02010600040101010101" pitchFamily="2" charset="-122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US" altLang="zh-CN" b="0" baseline="-25000" dirty="0">
                                  <a:solidFill>
                                    <a:srgbClr val="336600"/>
                                  </a:solidFill>
                                  <a:ea typeface="华文仿宋" panose="02010600040101010101" pitchFamily="2" charset="-122"/>
                                </a:rPr>
                                <m:t>L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336600"/>
                                  </a:solidFill>
                                  <a:ea typeface="华文仿宋" panose="02010600040101010101" pitchFamily="2" charset="-122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US" altLang="zh-CN" b="0" baseline="-25000" dirty="0">
                                  <a:solidFill>
                                    <a:srgbClr val="336600"/>
                                  </a:solidFill>
                                  <a:ea typeface="华文仿宋" panose="02010600040101010101" pitchFamily="2" charset="-122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b="0" dirty="0">
                  <a:solidFill>
                    <a:srgbClr val="336600"/>
                  </a:solidFill>
                </a:endParaRPr>
              </a:p>
            </p:txBody>
          </p:sp>
        </mc:Choice>
        <mc:Fallback xmlns="">
          <p:sp>
            <p:nvSpPr>
              <p:cNvPr id="22" name="Object 9">
                <a:extLst>
                  <a:ext uri="{FF2B5EF4-FFF2-40B4-BE49-F238E27FC236}">
                    <a16:creationId xmlns:a16="http://schemas.microsoft.com/office/drawing/2014/main" id="{3109EF94-2D9E-4AAD-9479-CAF5958B2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7043" y="4119563"/>
                <a:ext cx="5113868" cy="933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9">
                <a:extLst>
                  <a:ext uri="{FF2B5EF4-FFF2-40B4-BE49-F238E27FC236}">
                    <a16:creationId xmlns:a16="http://schemas.microsoft.com/office/drawing/2014/main" id="{3A649DD1-4A3D-4784-A747-FAACA13C8EB6}"/>
                  </a:ext>
                </a:extLst>
              </p:cNvPr>
              <p:cNvSpPr txBox="1"/>
              <p:nvPr/>
            </p:nvSpPr>
            <p:spPr bwMode="auto">
              <a:xfrm>
                <a:off x="2131879" y="2700497"/>
                <a:ext cx="2133021" cy="13141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1" i="1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K</m:t>
                      </m:r>
                      <m:r>
                        <m:rPr>
                          <m:nor/>
                        </m:rPr>
                        <a:rPr lang="en-US" altLang="zh-CN" b="1" i="0" baseline="-25000" dirty="0" smtClean="0">
                          <a:solidFill>
                            <a:srgbClr val="336600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l</m:t>
                      </m:r>
                      <m:r>
                        <a:rPr lang="en-US" altLang="zh-CN" i="1" dirty="0" smtClean="0">
                          <a:solidFill>
                            <a:srgbClr val="336600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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336600"/>
                              </a:solidFill>
                              <a:ea typeface="华文仿宋" panose="02010600040101010101" pitchFamily="2" charset="-122"/>
                              <a:sym typeface="Symbol" panose="05050102010706020507" pitchFamily="18" charset="2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ea typeface="华文仿宋" panose="02010600040101010101" pitchFamily="2" charset="-122"/>
                            </a:rPr>
                            <m:t>2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ea typeface="华文仿宋" panose="02010600040101010101" pitchFamily="2" charset="-122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US" altLang="zh-CN" b="0" baseline="-25000" dirty="0">
                                  <a:ea typeface="华文仿宋" panose="02010600040101010101" pitchFamily="2" charset="-122"/>
                                </a:rPr>
                                <m:t>L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ea typeface="华文仿宋" panose="02010600040101010101" pitchFamily="2" charset="-122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US" altLang="zh-CN" b="0" baseline="-25000" dirty="0">
                                  <a:ea typeface="华文仿宋" panose="02010600040101010101" pitchFamily="2" charset="-122"/>
                                </a:rPr>
                                <m:t>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336600"/>
                  </a:solidFill>
                </a:endParaRPr>
              </a:p>
            </p:txBody>
          </p:sp>
        </mc:Choice>
        <mc:Fallback xmlns="">
          <p:sp>
            <p:nvSpPr>
              <p:cNvPr id="23" name="Object 9">
                <a:extLst>
                  <a:ext uri="{FF2B5EF4-FFF2-40B4-BE49-F238E27FC236}">
                    <a16:creationId xmlns:a16="http://schemas.microsoft.com/office/drawing/2014/main" id="{3A649DD1-4A3D-4784-A747-FAACA13C8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1879" y="2700497"/>
                <a:ext cx="2133021" cy="1314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0">
            <a:extLst>
              <a:ext uri="{FF2B5EF4-FFF2-40B4-BE49-F238E27FC236}">
                <a16:creationId xmlns:a16="http://schemas.microsoft.com/office/drawing/2014/main" id="{052E9F3E-79BA-40C3-88A0-0FF1018A1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804" y="2283620"/>
            <a:ext cx="130145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2-45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CD9C51E1-AEE4-4DC7-9A77-578E61D66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8234" y="4221088"/>
            <a:ext cx="130145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2-47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0000FF"/>
              </a:solidFill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9">
                <a:extLst>
                  <a:ext uri="{FF2B5EF4-FFF2-40B4-BE49-F238E27FC236}">
                    <a16:creationId xmlns:a16="http://schemas.microsoft.com/office/drawing/2014/main" id="{0881C735-5C1E-47FD-8C7C-1C995888E063}"/>
                  </a:ext>
                </a:extLst>
              </p:cNvPr>
              <p:cNvSpPr txBox="1"/>
              <p:nvPr/>
            </p:nvSpPr>
            <p:spPr bwMode="auto">
              <a:xfrm>
                <a:off x="1674524" y="535305"/>
                <a:ext cx="6778864" cy="1850708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0000CC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K</m:t>
                      </m:r>
                      <m:r>
                        <m:rPr>
                          <m:nor/>
                        </m:rPr>
                        <a:rPr lang="en-US" altLang="zh-CN" b="0" i="0" baseline="-25000" dirty="0" smtClean="0">
                          <a:solidFill>
                            <a:srgbClr val="0000CC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l</m:t>
                      </m:r>
                      <m:r>
                        <a:rPr lang="en-US" altLang="zh-CN" b="0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 smtClean="0">
                              <a:solidFill>
                                <a:srgbClr val="0000CC"/>
                              </a:solidFill>
                              <a:ea typeface="华文仿宋" panose="02010600040101010101" pitchFamily="2" charset="-12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i="0" baseline="-25000" dirty="0" smtClean="0">
                              <a:solidFill>
                                <a:srgbClr val="0000CC"/>
                              </a:solidFill>
                              <a:ea typeface="华文仿宋" panose="0201060004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0000CC"/>
                              </a:solidFill>
                              <a:ea typeface="华文仿宋" panose="02010600040101010101" pitchFamily="2" charset="-12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i="0" baseline="-25000" dirty="0" smtClean="0">
                              <a:solidFill>
                                <a:srgbClr val="0000CC"/>
                              </a:solidFill>
                              <a:ea typeface="华文仿宋" panose="02010600040101010101" pitchFamily="2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b="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baseline="-25000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baseline="-25000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baseline="-25000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dirty="0">
                                      <a:solidFill>
                                        <a:srgbClr val="0000CC"/>
                                      </a:solidFill>
                                      <a:latin typeface="华文仿宋" panose="02010600040101010101" pitchFamily="2" charset="-122"/>
                                      <a:ea typeface="华文仿宋" panose="02010600040101010101" pitchFamily="2" charset="-122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baseline="-25000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L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zh-CN" b="0" baseline="30000" dirty="0">
                              <a:solidFill>
                                <a:srgbClr val="0000CC"/>
                              </a:solidFill>
                              <a:ea typeface="仿宋_GB2312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baseline="-25000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baseline="-25000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</m:t>
                                  </m:r>
                                  <m:r>
                                    <a:rPr lang="en-US" altLang="zh-CN" b="0" i="1" baseline="-25000" dirty="0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 </m:t>
                                  </m:r>
                                  <m:r>
                                    <a:rPr lang="en-US" altLang="zh-CN" b="0" i="1" dirty="0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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0" baseline="-25000" dirty="0" smtClean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P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zh-CN" b="0" baseline="30000" dirty="0">
                              <a:solidFill>
                                <a:srgbClr val="0000CC"/>
                              </a:solidFill>
                              <a:ea typeface="仿宋_GB2312" pitchFamily="49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zh-CN" altLang="en-US" b="0" i="1" dirty="0">
                                      <a:solidFill>
                                        <a:srgbClr val="0000CC"/>
                                      </a:solidFill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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baseline="-25000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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zh-CN" altLang="en-US" b="0" i="1" dirty="0">
                                      <a:solidFill>
                                        <a:srgbClr val="0000CC"/>
                                      </a:solidFill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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baseline="-25000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</m:t>
                                  </m:r>
                                  <m:r>
                                    <a:rPr lang="en-US" altLang="zh-CN" b="0" i="1" baseline="-25000" dirty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 </m:t>
                                  </m:r>
                                  <m: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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b="0" i="1" dirty="0">
                                      <a:solidFill>
                                        <a:srgbClr val="0000CC"/>
                                      </a:solidFill>
                                      <a:ea typeface="仿宋_GB2312" pitchFamily="49" charset="-122"/>
                                      <a:sym typeface="Symbol" panose="05050102010706020507" pitchFamily="18" charset="2"/>
                                    </a:rPr>
                                    <m:t>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baseline="-25000" dirty="0">
                                      <a:solidFill>
                                        <a:srgbClr val="0000CC"/>
                                      </a:solidFill>
                                      <a:ea typeface="华文仿宋" panose="02010600040101010101" pitchFamily="2" charset="-122"/>
                                    </a:rPr>
                                    <m:t>P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nor/>
                            </m:rPr>
                            <a:rPr lang="en-US" altLang="zh-CN" b="0" baseline="30000" dirty="0">
                              <a:solidFill>
                                <a:srgbClr val="0000CC"/>
                              </a:solidFill>
                              <a:ea typeface="仿宋_GB2312" pitchFamily="49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i="1" baseline="30000" dirty="0">
                  <a:solidFill>
                    <a:srgbClr val="0000CC"/>
                  </a:solidFill>
                  <a:latin typeface="Cambria Math" panose="02040503050406030204" pitchFamily="18" charset="0"/>
                  <a:ea typeface="仿宋_GB2312" pitchFamily="49" charset="-122"/>
                </a:endParaRPr>
              </a:p>
              <a:p>
                <a:endParaRPr lang="en-US" altLang="zh-CN" b="0" dirty="0">
                  <a:solidFill>
                    <a:srgbClr val="0000CC"/>
                  </a:solidFill>
                </a:endParaRPr>
              </a:p>
              <a:p>
                <a:r>
                  <a:rPr lang="en-US" altLang="zh-CN" b="0" dirty="0">
                    <a:solidFill>
                      <a:srgbClr val="0000CC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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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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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b="0" dirty="0">
                    <a:solidFill>
                      <a:srgbClr val="0000CC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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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b="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8" name="Object 9">
                <a:extLst>
                  <a:ext uri="{FF2B5EF4-FFF2-40B4-BE49-F238E27FC236}">
                    <a16:creationId xmlns:a16="http://schemas.microsoft.com/office/drawing/2014/main" id="{0881C735-5C1E-47FD-8C7C-1C995888E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4524" y="535305"/>
                <a:ext cx="6778864" cy="1850708"/>
              </a:xfrm>
              <a:prstGeom prst="rect">
                <a:avLst/>
              </a:prstGeom>
              <a:blipFill>
                <a:blip r:embed="rId9"/>
                <a:stretch>
                  <a:fillRect l="-1169" t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683287A1-FA96-4352-8B71-AB9816625F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5858" y="177464"/>
            <a:ext cx="862965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2.2  </a:t>
            </a:r>
            <a:r>
              <a:rPr lang="zh-CN" altLang="en-US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信号源内阻及负载对并联谐振回路的影响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P21</a:t>
            </a:r>
            <a:r>
              <a:rPr lang="en-US" altLang="zh-CN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  P22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58371" name="Rectangle 4">
            <a:extLst>
              <a:ext uri="{FF2B5EF4-FFF2-40B4-BE49-F238E27FC236}">
                <a16:creationId xmlns:a16="http://schemas.microsoft.com/office/drawing/2014/main" id="{18013012-B92C-46F6-80C2-D3948C5BB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26" y="448090"/>
            <a:ext cx="460851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华文仿宋" panose="02010600040101010101" pitchFamily="2" charset="-122"/>
              </a:rPr>
              <a:t>（</a:t>
            </a:r>
            <a:r>
              <a:rPr lang="en-US" altLang="zh-CN" sz="2400" dirty="0">
                <a:solidFill>
                  <a:srgbClr val="660033"/>
                </a:solidFill>
                <a:ea typeface="华文仿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660033"/>
                </a:solidFill>
                <a:ea typeface="华文仿宋" panose="02010600040101010101" pitchFamily="2" charset="-122"/>
              </a:rPr>
              <a:t>）</a:t>
            </a:r>
            <a:r>
              <a:rPr lang="en-US" altLang="zh-CN" sz="2400" dirty="0">
                <a:solidFill>
                  <a:srgbClr val="660033"/>
                </a:solidFill>
                <a:ea typeface="华文仿宋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660033"/>
                </a:solidFill>
                <a:ea typeface="华文仿宋" panose="02010600040101010101" pitchFamily="2" charset="-122"/>
              </a:rPr>
              <a:t>失配损耗和匹配条件</a:t>
            </a:r>
          </a:p>
        </p:txBody>
      </p:sp>
      <p:sp>
        <p:nvSpPr>
          <p:cNvPr id="58372" name="Rectangle 5">
            <a:extLst>
              <a:ext uri="{FF2B5EF4-FFF2-40B4-BE49-F238E27FC236}">
                <a16:creationId xmlns:a16="http://schemas.microsoft.com/office/drawing/2014/main" id="{8FFF8A4E-BB45-48B4-8FBA-A6F5927ED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853197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    当负载与信号源内阻匹配时，可获得</a:t>
            </a:r>
            <a:r>
              <a:rPr lang="zh-CN" altLang="en-US" sz="2400" dirty="0">
                <a:solidFill>
                  <a:srgbClr val="CC3300"/>
                </a:solidFill>
                <a:ea typeface="华文仿宋" panose="02010600040101010101" pitchFamily="2" charset="-122"/>
              </a:rPr>
              <a:t>最大的功率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传输，失配时则造成功率传输减少，用</a:t>
            </a:r>
            <a:r>
              <a:rPr lang="zh-CN" altLang="en-US" sz="2400" dirty="0">
                <a:solidFill>
                  <a:srgbClr val="CC3300"/>
                </a:solidFill>
                <a:ea typeface="华文仿宋" panose="02010600040101010101" pitchFamily="2" charset="-122"/>
              </a:rPr>
              <a:t>失配损耗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表示。</a:t>
            </a: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CC3300"/>
                </a:solidFill>
                <a:ea typeface="华文仿宋" panose="02010600040101010101" pitchFamily="2" charset="-122"/>
              </a:rPr>
              <a:t>失配损耗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定义：负载匹配时得到的功率和失配时得到的功率之比。</a:t>
            </a:r>
          </a:p>
        </p:txBody>
      </p:sp>
      <p:sp>
        <p:nvSpPr>
          <p:cNvPr id="58373" name="Rectangle 8">
            <a:extLst>
              <a:ext uri="{FF2B5EF4-FFF2-40B4-BE49-F238E27FC236}">
                <a16:creationId xmlns:a16="http://schemas.microsoft.com/office/drawing/2014/main" id="{C0C0E9DF-EC31-4463-BAAD-00BB8E37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2634387"/>
            <a:ext cx="35290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华文仿宋" panose="02010600040101010101" pitchFamily="2" charset="-122"/>
              </a:rPr>
              <a:t>负载</a:t>
            </a:r>
            <a:r>
              <a:rPr lang="en-US" altLang="zh-CN" sz="2400" i="1" dirty="0">
                <a:solidFill>
                  <a:srgbClr val="660033"/>
                </a:solidFill>
                <a:ea typeface="华文仿宋" panose="02010600040101010101" pitchFamily="2" charset="-122"/>
              </a:rPr>
              <a:t>G</a:t>
            </a:r>
            <a:r>
              <a:rPr lang="en-US" altLang="zh-CN" sz="2400" baseline="-25000" dirty="0">
                <a:solidFill>
                  <a:srgbClr val="660033"/>
                </a:solidFill>
                <a:ea typeface="华文仿宋" panose="02010600040101010101" pitchFamily="2" charset="-122"/>
              </a:rPr>
              <a:t>L</a:t>
            </a:r>
            <a:r>
              <a:rPr lang="zh-CN" altLang="en-US" sz="2400" dirty="0">
                <a:solidFill>
                  <a:srgbClr val="660033"/>
                </a:solidFill>
                <a:ea typeface="华文仿宋" panose="02010600040101010101" pitchFamily="2" charset="-122"/>
              </a:rPr>
              <a:t>上的功率为：</a:t>
            </a:r>
            <a:endParaRPr lang="zh-CN" altLang="en-US" sz="2400" b="0" dirty="0">
              <a:solidFill>
                <a:srgbClr val="660033"/>
              </a:solidFill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4" name="Text Box 10">
                <a:extLst>
                  <a:ext uri="{FF2B5EF4-FFF2-40B4-BE49-F238E27FC236}">
                    <a16:creationId xmlns:a16="http://schemas.microsoft.com/office/drawing/2014/main" id="{045B37A9-2811-4F40-B270-6527D91E01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528" y="5126572"/>
                <a:ext cx="660717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66"/>
                    </a:solidFill>
                    <a:ea typeface="华文仿宋" panose="02010600040101010101" pitchFamily="2" charset="-122"/>
                  </a:rPr>
                  <a:t>式中，</a:t>
                </a:r>
                <a:r>
                  <a:rPr lang="en-US" altLang="zh-CN" sz="2400" dirty="0">
                    <a:solidFill>
                      <a:srgbClr val="000066"/>
                    </a:solidFill>
                    <a:ea typeface="华文仿宋" panose="02010600040101010101" pitchFamily="2" charset="-122"/>
                  </a:rPr>
                  <a:t>1/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 smtClean="0">
                        <a:solidFill>
                          <a:srgbClr val="FF00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K</m:t>
                    </m:r>
                    <m:r>
                      <m:rPr>
                        <m:nor/>
                      </m:rPr>
                      <a:rPr lang="en-US" altLang="zh-CN" sz="2400" baseline="-25000" dirty="0" smtClean="0">
                        <a:solidFill>
                          <a:srgbClr val="FF00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l</m:t>
                    </m:r>
                  </m:oMath>
                </a14:m>
                <a:r>
                  <a:rPr lang="zh-CN" altLang="en-US" sz="2400" dirty="0">
                    <a:solidFill>
                      <a:srgbClr val="000066"/>
                    </a:solidFill>
                    <a:ea typeface="华文仿宋" panose="02010600040101010101" pitchFamily="2" charset="-122"/>
                  </a:rPr>
                  <a:t>是插入损耗的倒数，称为插入增益。</a:t>
                </a:r>
              </a:p>
            </p:txBody>
          </p:sp>
        </mc:Choice>
        <mc:Fallback xmlns="">
          <p:sp>
            <p:nvSpPr>
              <p:cNvPr id="58374" name="Text Box 10">
                <a:extLst>
                  <a:ext uri="{FF2B5EF4-FFF2-40B4-BE49-F238E27FC236}">
                    <a16:creationId xmlns:a16="http://schemas.microsoft.com/office/drawing/2014/main" id="{045B37A9-2811-4F40-B270-6527D91E0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5126572"/>
                <a:ext cx="6607175" cy="461665"/>
              </a:xfrm>
              <a:prstGeom prst="rect">
                <a:avLst/>
              </a:prstGeom>
              <a:blipFill>
                <a:blip r:embed="rId2"/>
                <a:stretch>
                  <a:fillRect l="-1384" t="-11842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375" name="Rectangle 13">
                <a:extLst>
                  <a:ext uri="{FF2B5EF4-FFF2-40B4-BE49-F238E27FC236}">
                    <a16:creationId xmlns:a16="http://schemas.microsoft.com/office/drawing/2014/main" id="{AE18DE6B-34DF-49ED-A042-4D757DE40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40" y="5492267"/>
                <a:ext cx="8750300" cy="1189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       </a:t>
                </a:r>
                <a:r>
                  <a:rPr lang="en-US" altLang="zh-CN" sz="2400" i="1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0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决定于器件工艺构造条件，</a:t>
                </a:r>
                <a:r>
                  <a:rPr lang="en-US" altLang="zh-CN" sz="2400" i="1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L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决定于通频带和选择性的要求，因此，在求得最大功率条件时可以认为</a:t>
                </a:r>
                <a:r>
                  <a:rPr lang="en-US" altLang="zh-CN" sz="2400" i="1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0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和</a:t>
                </a:r>
                <a:r>
                  <a:rPr lang="en-US" altLang="zh-CN" sz="2400" i="1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Q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L</a:t>
                </a:r>
                <a:r>
                  <a:rPr lang="zh-CN" altLang="en-US" sz="24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是恒定值。即认为上式中的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 smtClean="0">
                        <a:solidFill>
                          <a:srgbClr val="FF00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K</m:t>
                    </m:r>
                    <m:r>
                      <m:rPr>
                        <m:nor/>
                      </m:rPr>
                      <a:rPr lang="en-US" altLang="zh-CN" sz="2400" baseline="-25000" dirty="0" smtClean="0">
                        <a:solidFill>
                          <a:srgbClr val="FF00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l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恒定值。</a:t>
                </a:r>
                <a:endParaRPr lang="zh-CN" altLang="en-US" sz="2400" b="0" dirty="0">
                  <a:solidFill>
                    <a:srgbClr val="0000FF"/>
                  </a:solidFill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8375" name="Rectangle 13">
                <a:extLst>
                  <a:ext uri="{FF2B5EF4-FFF2-40B4-BE49-F238E27FC236}">
                    <a16:creationId xmlns:a16="http://schemas.microsoft.com/office/drawing/2014/main" id="{AE18DE6B-34DF-49ED-A042-4D757DE40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940" y="5492267"/>
                <a:ext cx="8750300" cy="1189509"/>
              </a:xfrm>
              <a:prstGeom prst="rect">
                <a:avLst/>
              </a:prstGeom>
              <a:blipFill>
                <a:blip r:embed="rId3"/>
                <a:stretch>
                  <a:fillRect l="-1045" t="-4615" r="-836" b="-123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6" name="椭圆 11">
            <a:extLst>
              <a:ext uri="{FF2B5EF4-FFF2-40B4-BE49-F238E27FC236}">
                <a16:creationId xmlns:a16="http://schemas.microsoft.com/office/drawing/2014/main" id="{640395B5-FC25-411B-AA32-5BD1DB8D0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8" y="3223653"/>
            <a:ext cx="1603375" cy="114300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cxnSp>
        <p:nvCxnSpPr>
          <p:cNvPr id="58377" name="直接箭头连接符 13">
            <a:extLst>
              <a:ext uri="{FF2B5EF4-FFF2-40B4-BE49-F238E27FC236}">
                <a16:creationId xmlns:a16="http://schemas.microsoft.com/office/drawing/2014/main" id="{3EF510CA-34E2-44CC-BC7E-132801CF87C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52183" y="3393597"/>
            <a:ext cx="635000" cy="1397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378" name="Rectangle 4">
                <a:extLst>
                  <a:ext uri="{FF2B5EF4-FFF2-40B4-BE49-F238E27FC236}">
                    <a16:creationId xmlns:a16="http://schemas.microsoft.com/office/drawing/2014/main" id="{BAF6F609-FAE9-400A-BDCE-601D25CA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2275" y="2911519"/>
                <a:ext cx="1561799" cy="1071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华文仿宋" panose="02010600040101010101" pitchFamily="2" charset="-122"/>
                  </a:rPr>
                  <a:t>即前页插入损耗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K</m:t>
                    </m:r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rgbClr val="336600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l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华文仿宋" panose="02010600040101010101" pitchFamily="2" charset="-122"/>
                  </a:rPr>
                  <a:t>的倒数</a:t>
                </a:r>
              </a:p>
            </p:txBody>
          </p:sp>
        </mc:Choice>
        <mc:Fallback xmlns="">
          <p:sp>
            <p:nvSpPr>
              <p:cNvPr id="58378" name="Rectangle 4">
                <a:extLst>
                  <a:ext uri="{FF2B5EF4-FFF2-40B4-BE49-F238E27FC236}">
                    <a16:creationId xmlns:a16="http://schemas.microsoft.com/office/drawing/2014/main" id="{BAF6F609-FAE9-400A-BDCE-601D25CAE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02275" y="2911519"/>
                <a:ext cx="1561799" cy="1071563"/>
              </a:xfrm>
              <a:prstGeom prst="rect">
                <a:avLst/>
              </a:prstGeom>
              <a:blipFill>
                <a:blip r:embed="rId4"/>
                <a:stretch>
                  <a:fillRect l="-6250" t="-10286" b="-194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3D6DF-A858-4BCE-9078-71B115611F20}"/>
                  </a:ext>
                </a:extLst>
              </p:cNvPr>
              <p:cNvSpPr txBox="1"/>
              <p:nvPr/>
            </p:nvSpPr>
            <p:spPr>
              <a:xfrm>
                <a:off x="827584" y="3438038"/>
                <a:ext cx="7200799" cy="16951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b="0" baseline="-25000" dirty="0" smtClean="0">
                        <a:solidFill>
                          <a:srgbClr val="0000CC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rgbClr val="0000CC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baseline="-25000" dirty="0" smtClean="0">
                                    <a:solidFill>
                                      <a:srgbClr val="0000CC"/>
                                    </a:solidFill>
                                    <a:ea typeface="仿宋_GB2312" pitchFamily="49" charset="-122"/>
                                  </a:rPr>
                                  <m:t>s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</a:t>
                </a:r>
                <a:r>
                  <a:rPr lang="en-US" altLang="zh-CN" sz="2400" b="0" i="1" dirty="0">
                    <a:solidFill>
                      <a:srgbClr val="0000CC"/>
                    </a:solidFill>
                    <a:ea typeface="华文仿宋" panose="02010600040101010101" pitchFamily="2" charset="-122"/>
                  </a:rPr>
                  <a:t>G</a:t>
                </a:r>
                <a:r>
                  <a:rPr lang="en-US" altLang="zh-CN" sz="2400" b="0" baseline="-2500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L</a:t>
                </a:r>
                <a:r>
                  <a:rPr lang="en-US" altLang="zh-CN" sz="2400" b="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CC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s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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L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baseline="-25000" dirty="0" smtClean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baseline="-25000" dirty="0" smtClean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S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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S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b="0" baseline="30000" dirty="0">
                  <a:solidFill>
                    <a:srgbClr val="0000CC"/>
                  </a:solidFill>
                  <a:ea typeface="仿宋_GB2312" pitchFamily="49" charset="-122"/>
                </a:endParaRPr>
              </a:p>
              <a:p>
                <a:endParaRPr lang="en-US" altLang="zh-CN" sz="2400" b="0" baseline="30000" dirty="0">
                  <a:solidFill>
                    <a:srgbClr val="0000CC"/>
                  </a:solidFill>
                  <a:ea typeface="仿宋_GB2312" pitchFamily="49" charset="-122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CC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s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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L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S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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0000CC"/>
                                </a:solidFill>
                                <a:ea typeface="华文仿宋" panose="02010600040101010101" pitchFamily="2" charset="-122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zh-CN" altLang="en-US" sz="2400" b="0" dirty="0">
                                <a:solidFill>
                                  <a:srgbClr val="0000CC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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baseline="-25000" dirty="0" smtClean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CC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s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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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S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CC"/>
                        </a:solidFill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</m:t>
                    </m:r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华文仿宋" panose="02010600040101010101" pitchFamily="2" charset="-122"/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latin typeface="华文仿宋" panose="02010600040101010101" pitchFamily="2" charset="-122"/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l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03D6DF-A858-4BCE-9078-71B115611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438038"/>
                <a:ext cx="7200799" cy="1695144"/>
              </a:xfrm>
              <a:prstGeom prst="rect">
                <a:avLst/>
              </a:prstGeom>
              <a:blipFill>
                <a:blip r:embed="rId5"/>
                <a:stretch>
                  <a:fillRect t="-3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D3154ADD-FF7A-469D-9EF4-EFB136E4DBAD}"/>
              </a:ext>
            </a:extLst>
          </p:cNvPr>
          <p:cNvGrpSpPr/>
          <p:nvPr/>
        </p:nvGrpSpPr>
        <p:grpSpPr>
          <a:xfrm>
            <a:off x="2957691" y="2080300"/>
            <a:ext cx="2210192" cy="1215655"/>
            <a:chOff x="1585683" y="2048084"/>
            <a:chExt cx="3291956" cy="210746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C285793-970A-45F3-BE2F-195F1DBA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5683" y="2048084"/>
              <a:ext cx="3291956" cy="2107466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2783F47-380D-4B94-A8AA-178E2C076D1E}"/>
                </a:ext>
              </a:extLst>
            </p:cNvPr>
            <p:cNvSpPr/>
            <p:nvPr/>
          </p:nvSpPr>
          <p:spPr bwMode="auto">
            <a:xfrm>
              <a:off x="2699792" y="2133600"/>
              <a:ext cx="1224136" cy="165544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6600"/>
                </a:solidFill>
                <a:effectLst/>
                <a:latin typeface="宋体" pitchFamily="2" charset="-122"/>
                <a:ea typeface="宋体" pitchFamily="2" charset="-122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C94E26D-7275-4671-9FD4-CC90B0946DD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807896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2.2  </a:t>
            </a:r>
            <a:r>
              <a:rPr lang="zh-CN" altLang="en-US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信号源内阻及负载对并联谐振回路的影响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P21</a:t>
            </a:r>
            <a:r>
              <a:rPr lang="en-US" altLang="zh-CN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  P22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59395" name="Rectangle 4">
            <a:extLst>
              <a:ext uri="{FF2B5EF4-FFF2-40B4-BE49-F238E27FC236}">
                <a16:creationId xmlns:a16="http://schemas.microsoft.com/office/drawing/2014/main" id="{66AC977A-56E1-4941-BD9E-9C7657562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94" y="653873"/>
            <a:ext cx="85725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计算最大负载功率</a:t>
            </a:r>
            <a:r>
              <a:rPr lang="en-US" altLang="zh-CN" sz="2400" dirty="0">
                <a:solidFill>
                  <a:srgbClr val="000066"/>
                </a:solidFill>
                <a:ea typeface="华文仿宋" panose="02010600040101010101" pitchFamily="2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ea typeface="华文仿宋" panose="02010600040101010101" pitchFamily="2" charset="-122"/>
              </a:rPr>
              <a:t>即求极值</a:t>
            </a:r>
            <a:r>
              <a:rPr lang="en-US" altLang="zh-CN" sz="2400" dirty="0">
                <a:solidFill>
                  <a:srgbClr val="000066"/>
                </a:solidFill>
                <a:ea typeface="华文仿宋" panose="02010600040101010101" pitchFamily="2" charset="-122"/>
              </a:rPr>
              <a:t>)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，对上式求导，令求导结果</a:t>
            </a:r>
            <a:r>
              <a:rPr lang="en-US" altLang="zh-CN" sz="2400" dirty="0">
                <a:solidFill>
                  <a:srgbClr val="000066"/>
                </a:solidFill>
                <a:ea typeface="华文仿宋" panose="02010600040101010101" pitchFamily="2" charset="-122"/>
              </a:rPr>
              <a:t>=0</a:t>
            </a:r>
            <a:r>
              <a:rPr lang="zh-CN" altLang="en-US" sz="2400" dirty="0">
                <a:solidFill>
                  <a:srgbClr val="000066"/>
                </a:solidFill>
                <a:ea typeface="华文仿宋" panose="02010600040101010101" pitchFamily="2" charset="-122"/>
              </a:rPr>
              <a:t>：</a:t>
            </a:r>
            <a:r>
              <a:rPr lang="zh-CN" altLang="en-US" sz="2400" dirty="0">
                <a:solidFill>
                  <a:schemeClr val="bg1"/>
                </a:solidFill>
                <a:ea typeface="华文仿宋" panose="02010600040101010101" pitchFamily="2" charset="-122"/>
              </a:rPr>
              <a:t> </a:t>
            </a:r>
            <a:endParaRPr lang="zh-CN" altLang="en-US" sz="2400" b="0" dirty="0">
              <a:solidFill>
                <a:schemeClr val="bg1"/>
              </a:solidFill>
              <a:ea typeface="华文仿宋" panose="02010600040101010101" pitchFamily="2" charset="-122"/>
            </a:endParaRPr>
          </a:p>
        </p:txBody>
      </p:sp>
      <p:sp>
        <p:nvSpPr>
          <p:cNvPr id="59396" name="Rectangle 7">
            <a:extLst>
              <a:ext uri="{FF2B5EF4-FFF2-40B4-BE49-F238E27FC236}">
                <a16:creationId xmlns:a16="http://schemas.microsoft.com/office/drawing/2014/main" id="{313845B5-A552-4B73-8CA6-401CE62C6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2183401"/>
            <a:ext cx="29289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可得：</a:t>
            </a:r>
            <a:r>
              <a:rPr lang="en-US" altLang="zh-CN" sz="2400" i="1" dirty="0">
                <a:solidFill>
                  <a:srgbClr val="660066"/>
                </a:solidFill>
                <a:ea typeface="华文仿宋" panose="02010600040101010101" pitchFamily="2" charset="-122"/>
              </a:rPr>
              <a:t>G</a:t>
            </a:r>
            <a:r>
              <a:rPr lang="en-US" altLang="zh-CN" sz="2400" baseline="-25000" dirty="0">
                <a:solidFill>
                  <a:srgbClr val="FF0000"/>
                </a:solidFill>
                <a:ea typeface="华文仿宋" panose="02010600040101010101" pitchFamily="2" charset="-122"/>
              </a:rPr>
              <a:t>L</a:t>
            </a:r>
            <a:r>
              <a:rPr lang="en-US" altLang="zh-CN" sz="2400" dirty="0">
                <a:solidFill>
                  <a:srgbClr val="FF0000"/>
                </a:solidFill>
                <a:ea typeface="华文仿宋" panose="02010600040101010101" pitchFamily="2" charset="-122"/>
              </a:rPr>
              <a:t>=</a:t>
            </a:r>
            <a:r>
              <a:rPr lang="en-US" altLang="zh-CN" sz="2400" i="1" dirty="0">
                <a:solidFill>
                  <a:srgbClr val="FF0000"/>
                </a:solidFill>
                <a:ea typeface="华文仿宋" panose="02010600040101010101" pitchFamily="2" charset="-122"/>
              </a:rPr>
              <a:t>G</a:t>
            </a:r>
            <a:r>
              <a:rPr lang="en-US" altLang="zh-CN" sz="2400" baseline="-25000" dirty="0">
                <a:solidFill>
                  <a:srgbClr val="FF0000"/>
                </a:solidFill>
                <a:ea typeface="华文仿宋" panose="02010600040101010101" pitchFamily="2" charset="-122"/>
              </a:rPr>
              <a:t>s</a:t>
            </a:r>
            <a:r>
              <a:rPr lang="zh-CN" altLang="en-US" sz="2400" dirty="0">
                <a:solidFill>
                  <a:srgbClr val="FF0000"/>
                </a:solidFill>
                <a:ea typeface="华文仿宋" panose="02010600040101010101" pitchFamily="2" charset="-122"/>
              </a:rPr>
              <a:t> </a:t>
            </a:r>
            <a:endParaRPr lang="zh-CN" altLang="en-US" sz="2400" b="0" dirty="0">
              <a:solidFill>
                <a:srgbClr val="FF0000"/>
              </a:solidFill>
              <a:ea typeface="华文仿宋" panose="02010600040101010101" pitchFamily="2" charset="-122"/>
            </a:endParaRPr>
          </a:p>
        </p:txBody>
      </p:sp>
      <p:sp>
        <p:nvSpPr>
          <p:cNvPr id="59397" name="Rectangle 9">
            <a:extLst>
              <a:ext uri="{FF2B5EF4-FFF2-40B4-BE49-F238E27FC236}">
                <a16:creationId xmlns:a16="http://schemas.microsoft.com/office/drawing/2014/main" id="{9D443379-7481-4025-BBD9-1D3707B3A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60" y="3404921"/>
            <a:ext cx="690596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该式就是使负载功率最大的条件，即</a:t>
            </a:r>
            <a:r>
              <a:rPr lang="zh-CN" altLang="en-US" dirty="0">
                <a:solidFill>
                  <a:srgbClr val="FF0000"/>
                </a:solidFill>
                <a:ea typeface="华文仿宋" panose="02010600040101010101" pitchFamily="2" charset="-122"/>
              </a:rPr>
              <a:t>匹配条件</a:t>
            </a:r>
            <a:endParaRPr lang="zh-CN" altLang="en-US" sz="2400" b="0" dirty="0">
              <a:solidFill>
                <a:srgbClr val="FF0000"/>
              </a:solidFill>
              <a:ea typeface="华文仿宋" panose="02010600040101010101" pitchFamily="2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9518855-F4F3-4D69-8485-847833286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911121"/>
            <a:ext cx="6858000" cy="56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j-lt"/>
                <a:ea typeface="华文仿宋" pitchFamily="2" charset="-122"/>
                <a:cs typeface="+mj-cs"/>
              </a:rPr>
              <a:t>所谓匹配就是负载阻抗与激励源阻抗</a:t>
            </a:r>
            <a:r>
              <a:rPr lang="zh-CN" altLang="en-US" sz="4000" kern="0" dirty="0">
                <a:solidFill>
                  <a:srgbClr val="FF0000"/>
                </a:solidFill>
                <a:latin typeface="+mj-lt"/>
                <a:ea typeface="华文仿宋" pitchFamily="2" charset="-122"/>
                <a:cs typeface="+mj-cs"/>
              </a:rPr>
              <a:t>相等</a:t>
            </a:r>
            <a:endParaRPr lang="zh-CN" altLang="en-US" sz="4000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399" name="Rectangle 9">
            <a:extLst>
              <a:ext uri="{FF2B5EF4-FFF2-40B4-BE49-F238E27FC236}">
                <a16:creationId xmlns:a16="http://schemas.microsoft.com/office/drawing/2014/main" id="{6637095B-D399-4ADF-8A8A-3DCFFCB95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73" y="3858432"/>
            <a:ext cx="4078912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代入前页的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P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的表达式，</a:t>
            </a:r>
            <a:endParaRPr lang="zh-CN" altLang="en-US" sz="2400" b="0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  <p:sp>
        <p:nvSpPr>
          <p:cNvPr id="59400" name="Rectangle 9">
            <a:extLst>
              <a:ext uri="{FF2B5EF4-FFF2-40B4-BE49-F238E27FC236}">
                <a16:creationId xmlns:a16="http://schemas.microsoft.com/office/drawing/2014/main" id="{FDAB2DE3-C592-4EEE-B05A-32A33D345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8839" y="5707323"/>
            <a:ext cx="26431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下标</a:t>
            </a:r>
            <a:r>
              <a:rPr lang="en-US" altLang="zh-CN" sz="2400" dirty="0">
                <a:solidFill>
                  <a:srgbClr val="660066"/>
                </a:solidFill>
                <a:ea typeface="华文仿宋" panose="02010600040101010101" pitchFamily="2" charset="-122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：</a:t>
            </a:r>
            <a:r>
              <a:rPr lang="en-US" altLang="zh-CN" sz="2400" dirty="0">
                <a:solidFill>
                  <a:srgbClr val="660066"/>
                </a:solidFill>
                <a:ea typeface="华文仿宋" panose="02010600040101010101" pitchFamily="2" charset="-122"/>
              </a:rPr>
              <a:t>Match</a:t>
            </a:r>
            <a:endParaRPr lang="zh-CN" altLang="en-US" sz="2400" dirty="0">
              <a:solidFill>
                <a:srgbClr val="660066"/>
              </a:solidFill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B7EE99D1-B216-4897-A42E-BEEBD00CE6A2}"/>
                  </a:ext>
                </a:extLst>
              </p:cNvPr>
              <p:cNvSpPr txBox="1"/>
              <p:nvPr/>
            </p:nvSpPr>
            <p:spPr bwMode="auto">
              <a:xfrm>
                <a:off x="3237390" y="5527332"/>
                <a:ext cx="2797473" cy="10639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1" dirty="0" smtClean="0">
                        <a:solidFill>
                          <a:srgbClr val="0000FF"/>
                        </a:solidFill>
                        <a:ea typeface="华文仿宋" panose="02010600040101010101" pitchFamily="2" charset="-122"/>
                      </a:rPr>
                      <m:t>P</m:t>
                    </m:r>
                    <m:r>
                      <m:rPr>
                        <m:nor/>
                      </m:rPr>
                      <a:rPr lang="en-US" altLang="zh-CN" b="0" baseline="-25000" dirty="0" smtClean="0">
                        <a:solidFill>
                          <a:srgbClr val="0000FF"/>
                        </a:solidFill>
                        <a:ea typeface="华文仿宋" panose="02010600040101010101" pitchFamily="2" charset="-122"/>
                      </a:rPr>
                      <m:t>M</m:t>
                    </m:r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zh-CN" altLang="en-US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华文仿宋" panose="02010600040101010101" pitchFamily="2" charset="-122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baseline="-25000" dirty="0">
                                <a:solidFill>
                                  <a:srgbClr val="0000FF"/>
                                </a:solidFill>
                                <a:latin typeface="华文仿宋" panose="02010600040101010101" pitchFamily="2" charset="-122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zh-CN" b="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0000FF"/>
                            </a:solidFill>
                            <a:latin typeface="华文仿宋" panose="02010600040101010101" pitchFamily="2" charset="-122"/>
                            <a:ea typeface="华文仿宋" panose="02010600040101010101" pitchFamily="2" charset="-122"/>
                          </a:rPr>
                          <m:t>8</m:t>
                        </m:r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CN" b="0" dirty="0">
                                <a:solidFill>
                                  <a:srgbClr val="0000FF"/>
                                </a:solidFill>
                                <a:ea typeface="华文仿宋" panose="02010600040101010101" pitchFamily="2" charset="-122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zh-CN" b="0" dirty="0">
                                <a:solidFill>
                                  <a:srgbClr val="0000FF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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0000FF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0000FF"/>
                                    </a:solidFill>
                                    <a:ea typeface="华文仿宋" panose="02010600040101010101" pitchFamily="2" charset="-122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0000FF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0000FF"/>
                                    </a:solidFill>
                                    <a:ea typeface="华文仿宋" panose="02010600040101010101" pitchFamily="2" charset="-122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B7EE99D1-B216-4897-A42E-BEEBD00CE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7390" y="5527332"/>
                <a:ext cx="2797473" cy="1063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D1566F7B-BC5C-4EF5-A921-5972D752CC80}"/>
                  </a:ext>
                </a:extLst>
              </p:cNvPr>
              <p:cNvSpPr txBox="1"/>
              <p:nvPr/>
            </p:nvSpPr>
            <p:spPr bwMode="auto">
              <a:xfrm>
                <a:off x="1760443" y="2131169"/>
                <a:ext cx="1380703" cy="9011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kern="0" dirty="0">
                            <a:solidFill>
                              <a:srgbClr val="0000FF"/>
                            </a:solidFill>
                            <a:ea typeface="华文仿宋" pitchFamily="2" charset="-122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kern="0" dirty="0">
                            <a:solidFill>
                              <a:srgbClr val="0000FF"/>
                            </a:solidFill>
                            <a:ea typeface="华文仿宋" pitchFamily="2" charset="-122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 i="0" baseline="-25000" dirty="0" smtClean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L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dirty="0">
                        <a:solidFill>
                          <a:srgbClr val="0000FF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US" altLang="zh-CN" b="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0</a:t>
                </a:r>
                <a:endParaRPr lang="zh-CN" altLang="en-US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D1566F7B-BC5C-4EF5-A921-5972D752C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0443" y="2131169"/>
                <a:ext cx="1380703" cy="901175"/>
              </a:xfrm>
              <a:prstGeom prst="rect">
                <a:avLst/>
              </a:prstGeom>
              <a:blipFill>
                <a:blip r:embed="rId3"/>
                <a:stretch>
                  <a:fillRect r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5C7E89-A0D0-489E-A4B8-33C396CDEDD0}"/>
                  </a:ext>
                </a:extLst>
              </p:cNvPr>
              <p:cNvSpPr txBox="1"/>
              <p:nvPr/>
            </p:nvSpPr>
            <p:spPr>
              <a:xfrm>
                <a:off x="1331640" y="1315189"/>
                <a:ext cx="4592320" cy="779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 </a:t>
                </a:r>
                <a:r>
                  <a:rPr lang="zh-CN" altLang="en-US" sz="2800" b="0" dirty="0">
                    <a:solidFill>
                      <a:srgbClr val="0000CC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且上式</a:t>
                </a:r>
                <a14:m>
                  <m:oMath xmlns:m="http://schemas.openxmlformats.org/officeDocument/2006/math">
                    <m:r>
                      <a:rPr lang="zh-CN" altLang="en-US" sz="2800" b="1" i="0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中的</m:t>
                    </m:r>
                    <m:f>
                      <m:fPr>
                        <m:ctrlPr>
                          <a:rPr lang="en-US" altLang="zh-CN" sz="28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8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800" b="0" i="1" dirty="0">
                            <a:solidFill>
                              <a:srgbClr val="0000CC"/>
                            </a:solidFill>
                            <a:latin typeface="华文仿宋" panose="02010600040101010101" pitchFamily="2" charset="-122"/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800" b="0" baseline="-25000" dirty="0">
                            <a:solidFill>
                              <a:srgbClr val="0000CC"/>
                            </a:solidFill>
                            <a:latin typeface="华文仿宋" panose="02010600040101010101" pitchFamily="2" charset="-122"/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l</m:t>
                        </m:r>
                      </m:den>
                    </m:f>
                    <m:r>
                      <a:rPr lang="zh-CN" altLang="en-US" b="0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800" b="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是</m:t>
                    </m:r>
                    <m:r>
                      <a:rPr lang="zh-CN" altLang="en-US" b="0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常数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5C7E89-A0D0-489E-A4B8-33C396CDE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15189"/>
                <a:ext cx="4592320" cy="779893"/>
              </a:xfrm>
              <a:prstGeom prst="rect">
                <a:avLst/>
              </a:prstGeom>
              <a:blipFill>
                <a:blip r:embed="rId4"/>
                <a:stretch>
                  <a:fillRect l="-663" b="-10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9FE4219-86D1-4B74-9983-9908C6B3C67A}"/>
                  </a:ext>
                </a:extLst>
              </p:cNvPr>
              <p:cNvSpPr txBox="1"/>
              <p:nvPr/>
            </p:nvSpPr>
            <p:spPr>
              <a:xfrm>
                <a:off x="2641021" y="4474772"/>
                <a:ext cx="4392488" cy="7262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b="0" baseline="-25000" dirty="0" smtClean="0">
                        <a:solidFill>
                          <a:srgbClr val="0000CC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rgbClr val="0000CC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s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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L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G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S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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0000CC"/>
                                </a:solidFill>
                                <a:ea typeface="华文仿宋" panose="02010600040101010101" pitchFamily="2" charset="-122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zh-CN" altLang="en-US" sz="2400" b="0" dirty="0">
                                <a:solidFill>
                                  <a:srgbClr val="0000CC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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baseline="-25000" dirty="0" smtClean="0">
                                    <a:solidFill>
                                      <a:srgbClr val="0000CC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0000CC"/>
                            </a:solidFill>
                            <a:ea typeface="仿宋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400" b="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9FE4219-86D1-4B74-9983-9908C6B3C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21" y="4474772"/>
                <a:ext cx="4392488" cy="726224"/>
              </a:xfrm>
              <a:prstGeom prst="rect">
                <a:avLst/>
              </a:prstGeom>
              <a:blipFill>
                <a:blip r:embed="rId5"/>
                <a:stretch>
                  <a:fillRect t="-7563" b="-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9">
            <a:extLst>
              <a:ext uri="{FF2B5EF4-FFF2-40B4-BE49-F238E27FC236}">
                <a16:creationId xmlns:a16="http://schemas.microsoft.com/office/drawing/2014/main" id="{01FC964A-9DE4-4872-8A5E-4CB33FCD0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04" y="5200996"/>
            <a:ext cx="3329062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可得负载最大功率：</a:t>
            </a:r>
            <a:endParaRPr lang="zh-CN" altLang="en-US" sz="2400" b="0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9E33A7D-7DC3-434B-828C-E298B076F1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807896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2.2 </a:t>
            </a:r>
            <a:r>
              <a:rPr lang="zh-CN" altLang="en-US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信号源内阻及负载对并联谐振回路的影响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P21</a:t>
            </a:r>
            <a:r>
              <a:rPr lang="en-US" altLang="zh-CN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  P22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60419" name="Text Box 12">
            <a:extLst>
              <a:ext uri="{FF2B5EF4-FFF2-40B4-BE49-F238E27FC236}">
                <a16:creationId xmlns:a16="http://schemas.microsoft.com/office/drawing/2014/main" id="{D35FB3AA-FB3C-417D-B680-0376ECECC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11350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则失配损耗</a:t>
            </a:r>
            <a:r>
              <a:rPr lang="en-US" altLang="zh-CN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endParaRPr lang="en-US" altLang="zh-CN" sz="2400" i="1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0420" name="Rectangle 13">
            <a:extLst>
              <a:ext uri="{FF2B5EF4-FFF2-40B4-BE49-F238E27FC236}">
                <a16:creationId xmlns:a16="http://schemas.microsoft.com/office/drawing/2014/main" id="{98456D20-6413-4A06-87D5-6C1B14486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944398"/>
            <a:ext cx="878681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6223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该结果和假设回路为理想时（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G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P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=0 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）所得的失配损耗是相同的（即和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G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无关）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,  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因为无损耗时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en-US" altLang="zh-CN" sz="2400" baseline="-25000" dirty="0">
                <a:solidFill>
                  <a:srgbClr val="0000FF"/>
                </a:solidFill>
                <a:ea typeface="华文仿宋" panose="02010600040101010101" pitchFamily="2" charset="-122"/>
              </a:rPr>
              <a:t>0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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,  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也与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Q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无关。</a:t>
            </a:r>
          </a:p>
        </p:txBody>
      </p:sp>
      <p:sp>
        <p:nvSpPr>
          <p:cNvPr id="60421" name="Rectangle 13">
            <a:extLst>
              <a:ext uri="{FF2B5EF4-FFF2-40B4-BE49-F238E27FC236}">
                <a16:creationId xmlns:a16="http://schemas.microsoft.com/office/drawing/2014/main" id="{88D8C95A-BBAA-45C3-B787-F95DD9CEB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5963458"/>
            <a:ext cx="3786187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失配损耗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用分贝表示为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:</a:t>
            </a:r>
            <a:endParaRPr lang="en-US" altLang="zh-CN" sz="2400" b="0" baseline="30000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  <p:sp>
        <p:nvSpPr>
          <p:cNvPr id="60422" name="Text Box 12">
            <a:extLst>
              <a:ext uri="{FF2B5EF4-FFF2-40B4-BE49-F238E27FC236}">
                <a16:creationId xmlns:a16="http://schemas.microsoft.com/office/drawing/2014/main" id="{058A4793-6476-4120-A280-1BED5EB0B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31" y="5017400"/>
            <a:ext cx="6572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i="1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</a:t>
            </a:r>
            <a:r>
              <a:rPr lang="en-US" altLang="zh-CN" sz="2400" baseline="-250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2400" i="1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</a:t>
            </a:r>
            <a:r>
              <a:rPr lang="en-US" altLang="zh-CN" sz="2400" baseline="-250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m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两式代入</a:t>
            </a:r>
            <a:r>
              <a:rPr lang="zh-CN" altLang="en-US" sz="2400" i="1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</a:t>
            </a:r>
            <a:r>
              <a:rPr lang="en-US" altLang="zh-CN" sz="2400" baseline="-250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s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中可得结果。</a:t>
            </a:r>
            <a:endParaRPr lang="en-US" altLang="zh-CN" sz="2400" dirty="0">
              <a:solidFill>
                <a:srgbClr val="00006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0423" name="Text Box 12">
            <a:extLst>
              <a:ext uri="{FF2B5EF4-FFF2-40B4-BE49-F238E27FC236}">
                <a16:creationId xmlns:a16="http://schemas.microsoft.com/office/drawing/2014/main" id="{C414C9E8-C386-4217-9F18-5503AF291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8" y="1000125"/>
            <a:ext cx="32146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匹配可看成失配的特例，匹配时</a:t>
            </a:r>
            <a:r>
              <a:rPr lang="zh-CN" altLang="en-US" sz="2400" i="1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</a:t>
            </a:r>
            <a:r>
              <a:rPr lang="en-US" altLang="zh-CN" sz="2400" baseline="-25000">
                <a:solidFill>
                  <a:srgbClr val="0000FF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s </a:t>
            </a:r>
            <a:r>
              <a:rPr lang="en-US" altLang="zh-CN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=1</a:t>
            </a:r>
            <a:endParaRPr lang="en-US" altLang="zh-CN" sz="2400" i="1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7A19F027-C43C-47F1-892F-49D63714E618}"/>
                  </a:ext>
                </a:extLst>
              </p:cNvPr>
              <p:cNvSpPr txBox="1"/>
              <p:nvPr/>
            </p:nvSpPr>
            <p:spPr bwMode="auto">
              <a:xfrm>
                <a:off x="3522471" y="5775350"/>
                <a:ext cx="4527933" cy="9001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1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</m:t>
                      </m:r>
                      <m:r>
                        <m:rPr>
                          <m:nor/>
                        </m:rPr>
                        <a:rPr lang="en-US" altLang="zh-CN" baseline="-25000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m:t>dB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m:t>)=10</m:t>
                      </m:r>
                      <m:r>
                        <m:rPr>
                          <m:nor/>
                        </m:rPr>
                        <a:rPr lang="zh-CN" altLang="en-US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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lg</m:t>
                      </m:r>
                      <m:r>
                        <m:rPr>
                          <m:nor/>
                        </m:rPr>
                        <a:rPr lang="zh-CN" altLang="en-US" i="1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 </m:t>
                      </m:r>
                      <m:r>
                        <m:rPr>
                          <m:nor/>
                        </m:rPr>
                        <a:rPr lang="en-US" altLang="zh-CN" baseline="-25000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 =</m:t>
                      </m:r>
                      <m:r>
                        <m:rPr>
                          <m:nor/>
                        </m:rPr>
                        <a:rPr lang="en-US" altLang="zh-CN" b="0" dirty="0" smtClean="0">
                          <a:solidFill>
                            <a:srgbClr val="660066"/>
                          </a:solidFill>
                          <a:ea typeface="华文仿宋" panose="02010600040101010101" pitchFamily="2" charset="-122"/>
                        </a:rPr>
                        <m:t>10</m:t>
                      </m:r>
                      <m:r>
                        <m:rPr>
                          <m:nor/>
                        </m:rPr>
                        <a:rPr lang="zh-CN" altLang="en-US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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660066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lg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b="1" i="1" dirty="0" smtClean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b="1" i="1" dirty="0" smtClean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zh-CN" b="1" i="1" dirty="0" smtClean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altLang="zh-CN" b="1" i="1" dirty="0" smtClean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7A19F027-C43C-47F1-892F-49D63714E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2471" y="5775350"/>
                <a:ext cx="4527933" cy="900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C1BCD5B-34E4-413D-86C0-0A08DA1FE8D0}"/>
                  </a:ext>
                </a:extLst>
              </p:cNvPr>
              <p:cNvSpPr txBox="1"/>
              <p:nvPr/>
            </p:nvSpPr>
            <p:spPr>
              <a:xfrm>
                <a:off x="1403648" y="4026978"/>
                <a:ext cx="2364526" cy="90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>
                          <a:solidFill>
                            <a:srgbClr val="0000FF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CN" sz="2400" baseline="-25000" dirty="0">
                          <a:solidFill>
                            <a:srgbClr val="0000FF"/>
                          </a:solidFill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660066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1" i="1" dirty="0" smtClean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66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zh-CN" sz="2400" i="1" dirty="0">
                                      <a:solidFill>
                                        <a:srgbClr val="660066"/>
                                      </a:solidFill>
                                      <a:latin typeface="华文仿宋" panose="02010600040101010101" pitchFamily="2" charset="-122"/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aseline="-25000" dirty="0">
                                      <a:solidFill>
                                        <a:srgbClr val="660066"/>
                                      </a:solidFill>
                                      <a:latin typeface="华文仿宋" panose="02010600040101010101" pitchFamily="2" charset="-122"/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s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zh-CN" sz="2400" b="1" i="1" dirty="0" smtClean="0">
                                      <a:solidFill>
                                        <a:srgbClr val="660066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aseline="-25000" dirty="0">
                                      <a:solidFill>
                                        <a:srgbClr val="660066"/>
                                      </a:solidFill>
                                      <a:ea typeface="华文仿宋" panose="02010600040101010101" pitchFamily="2" charset="-122"/>
                                    </a:rPr>
                                    <m:t>L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dirty="0">
                                      <a:solidFill>
                                        <a:srgbClr val="660066"/>
                                      </a:solidFill>
                                      <a:ea typeface="华文仿宋" panose="02010600040101010101" pitchFamily="2" charset="-122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i="1" dirty="0">
                                      <a:solidFill>
                                        <a:srgbClr val="660066"/>
                                      </a:solidFill>
                                      <a:ea typeface="华文仿宋" panose="02010600040101010101" pitchFamily="2" charset="-122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1" i="1" dirty="0" smtClean="0">
                                      <a:solidFill>
                                        <a:srgbClr val="660066"/>
                                      </a:solidFill>
                                      <a:ea typeface="华文仿宋" panose="02010600040101010101" pitchFamily="2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aseline="-25000" dirty="0">
                                      <a:solidFill>
                                        <a:srgbClr val="660066"/>
                                      </a:solidFill>
                                      <a:ea typeface="华文仿宋" panose="02010600040101010101" pitchFamily="2" charset="-122"/>
                                    </a:rPr>
                                    <m:t>s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b="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C1BCD5B-34E4-413D-86C0-0A08DA1F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026978"/>
                <a:ext cx="2364526" cy="902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9">
                <a:extLst>
                  <a:ext uri="{FF2B5EF4-FFF2-40B4-BE49-F238E27FC236}">
                    <a16:creationId xmlns:a16="http://schemas.microsoft.com/office/drawing/2014/main" id="{F31E8BBC-8189-4A6F-9802-BA63AA8165B1}"/>
                  </a:ext>
                </a:extLst>
              </p:cNvPr>
              <p:cNvSpPr txBox="1"/>
              <p:nvPr/>
            </p:nvSpPr>
            <p:spPr bwMode="auto">
              <a:xfrm>
                <a:off x="1980438" y="931342"/>
                <a:ext cx="3024336" cy="9683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i="1" dirty="0" smtClean="0">
                        <a:solidFill>
                          <a:srgbClr val="660066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</m:t>
                    </m:r>
                    <m:r>
                      <m:rPr>
                        <m:nor/>
                      </m:rPr>
                      <a:rPr lang="en-US" altLang="zh-CN" baseline="-25000" dirty="0" smtClean="0">
                        <a:solidFill>
                          <a:srgbClr val="660066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s</m:t>
                    </m:r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660066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 =</m:t>
                    </m:r>
                    <m:f>
                      <m:fPr>
                        <m:ctrlPr>
                          <a:rPr lang="zh-CN" altLang="en-US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M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P</m:t>
                        </m:r>
                        <m:r>
                          <a:rPr lang="en-US" altLang="zh-CN" b="0" i="1" baseline="-25000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660066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solidFill>
                          <a:srgbClr val="660066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zh-CN" altLang="en-US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b="0" baseline="3000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s</m:t>
                        </m:r>
                      </m:den>
                    </m:f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19" name="Object 9">
                <a:extLst>
                  <a:ext uri="{FF2B5EF4-FFF2-40B4-BE49-F238E27FC236}">
                    <a16:creationId xmlns:a16="http://schemas.microsoft.com/office/drawing/2014/main" id="{F31E8BBC-8189-4A6F-9802-BA63AA816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0438" y="931342"/>
                <a:ext cx="3024336" cy="968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9">
                <a:extLst>
                  <a:ext uri="{FF2B5EF4-FFF2-40B4-BE49-F238E27FC236}">
                    <a16:creationId xmlns:a16="http://schemas.microsoft.com/office/drawing/2014/main" id="{AEF6B079-FD98-4DE6-A243-0908915919AF}"/>
                  </a:ext>
                </a:extLst>
              </p:cNvPr>
              <p:cNvSpPr txBox="1"/>
              <p:nvPr/>
            </p:nvSpPr>
            <p:spPr bwMode="auto">
              <a:xfrm>
                <a:off x="4305248" y="3996369"/>
                <a:ext cx="3736132" cy="10639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1" dirty="0" smtClean="0">
                        <a:solidFill>
                          <a:srgbClr val="660066"/>
                        </a:solidFill>
                        <a:ea typeface="华文仿宋" panose="02010600040101010101" pitchFamily="2" charset="-122"/>
                      </a:rPr>
                      <m:t>P</m:t>
                    </m:r>
                    <m:r>
                      <m:rPr>
                        <m:nor/>
                      </m:rPr>
                      <a:rPr lang="en-US" altLang="zh-CN" b="0" baseline="-25000" dirty="0" smtClean="0">
                        <a:solidFill>
                          <a:srgbClr val="660066"/>
                        </a:solidFill>
                        <a:ea typeface="华文仿宋" panose="02010600040101010101" pitchFamily="2" charset="-122"/>
                      </a:rPr>
                      <m:t>M</m:t>
                    </m:r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660066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zh-CN" altLang="en-US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i="1" dirty="0">
                                <a:solidFill>
                                  <a:srgbClr val="660066"/>
                                </a:solidFill>
                                <a:latin typeface="华文仿宋" panose="02010600040101010101" pitchFamily="2" charset="-122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baseline="-25000" dirty="0">
                                <a:solidFill>
                                  <a:srgbClr val="660066"/>
                                </a:solidFill>
                                <a:latin typeface="华文仿宋" panose="02010600040101010101" pitchFamily="2" charset="-122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zh-CN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66"/>
                            </a:solidFill>
                            <a:latin typeface="华文仿宋" panose="02010600040101010101" pitchFamily="2" charset="-122"/>
                            <a:ea typeface="华文仿宋" panose="02010600040101010101" pitchFamily="2" charset="-122"/>
                          </a:rPr>
                          <m:t>8</m:t>
                        </m:r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66006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CN" b="0" dirty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zh-CN" b="0" dirty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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</a:rPr>
                                  <m:t>Q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b="0" baseline="-25000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660066"/>
                    </a:solidFill>
                    <a:ea typeface="华文仿宋" panose="02010600040101010101" pitchFamily="2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solidFill>
                          <a:srgbClr val="660066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zh-CN" altLang="en-US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i="1" dirty="0">
                                <a:solidFill>
                                  <a:srgbClr val="660066"/>
                                </a:solidFill>
                                <a:latin typeface="华文仿宋" panose="02010600040101010101" pitchFamily="2" charset="-122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baseline="-25000" dirty="0">
                                <a:solidFill>
                                  <a:srgbClr val="660066"/>
                                </a:solidFill>
                                <a:latin typeface="华文仿宋" panose="02010600040101010101" pitchFamily="2" charset="-122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zh-CN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66"/>
                            </a:solidFill>
                            <a:latin typeface="华文仿宋" panose="02010600040101010101" pitchFamily="2" charset="-122"/>
                            <a:ea typeface="华文仿宋" panose="02010600040101010101" pitchFamily="2" charset="-122"/>
                          </a:rPr>
                          <m:t>8</m:t>
                        </m:r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s</m:t>
                        </m:r>
                      </m:den>
                    </m:f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20" name="Object 9">
                <a:extLst>
                  <a:ext uri="{FF2B5EF4-FFF2-40B4-BE49-F238E27FC236}">
                    <a16:creationId xmlns:a16="http://schemas.microsoft.com/office/drawing/2014/main" id="{AEF6B079-FD98-4DE6-A243-090891591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5248" y="3996369"/>
                <a:ext cx="3736132" cy="1063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3F5407B-BE7C-4965-BDF4-69A632D6D135}"/>
                  </a:ext>
                </a:extLst>
              </p:cNvPr>
              <p:cNvSpPr txBox="1"/>
              <p:nvPr/>
            </p:nvSpPr>
            <p:spPr>
              <a:xfrm>
                <a:off x="6238146" y="3389084"/>
                <a:ext cx="1202796" cy="656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CC"/>
                        </a:solidFill>
                        <a:ea typeface="华文仿宋" panose="02010600040101010101" pitchFamily="2" charset="-122"/>
                      </a:rPr>
                      <m:t>1</m:t>
                    </m:r>
                    <m:r>
                      <m:rPr>
                        <m:nor/>
                      </m:rPr>
                      <a:rPr lang="zh-CN" altLang="en-US" sz="2400" b="0" dirty="0">
                        <a:solidFill>
                          <a:srgbClr val="0000CC"/>
                        </a:solidFill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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CC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CC"/>
                    </a:solidFill>
                  </a:rPr>
                  <a:t> = 1</a:t>
                </a:r>
                <a:endParaRPr lang="zh-CN" altLang="en-US" sz="2400" b="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3F5407B-BE7C-4965-BDF4-69A632D6D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146" y="3389084"/>
                <a:ext cx="1202796" cy="656013"/>
              </a:xfrm>
              <a:prstGeom prst="rect">
                <a:avLst/>
              </a:prstGeom>
              <a:blipFill>
                <a:blip r:embed="rId6"/>
                <a:stretch>
                  <a:fillRect r="-14141" b="-4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12">
            <a:extLst>
              <a:ext uri="{FF2B5EF4-FFF2-40B4-BE49-F238E27FC236}">
                <a16:creationId xmlns:a16="http://schemas.microsoft.com/office/drawing/2014/main" id="{363B2AC1-F587-46E4-ADBC-ED00CC219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846" y="3534407"/>
            <a:ext cx="543946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前页的</a:t>
            </a:r>
            <a:r>
              <a:rPr lang="en-US" altLang="zh-CN" sz="2400" i="1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</a:t>
            </a:r>
            <a:r>
              <a:rPr lang="en-US" altLang="zh-CN" sz="2400" baseline="-250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2400" i="1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</a:t>
            </a:r>
            <a:r>
              <a:rPr lang="en-US" altLang="zh-CN" sz="2400" baseline="-250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M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两式的最后一项为</a:t>
            </a:r>
            <a:r>
              <a:rPr lang="en-US" altLang="zh-CN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，即：</a:t>
            </a:r>
            <a:endParaRPr lang="en-US" altLang="zh-CN" sz="2400" dirty="0">
              <a:solidFill>
                <a:srgbClr val="00006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3071C067-E205-48C7-A3A3-098EAC8BE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4280652"/>
            <a:ext cx="864096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即：</a:t>
            </a:r>
            <a:endParaRPr lang="en-US" altLang="zh-CN" sz="2400" dirty="0">
              <a:solidFill>
                <a:srgbClr val="00006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63A4C9-E579-4CCD-8D7D-FF5CEB07D4E3}"/>
              </a:ext>
            </a:extLst>
          </p:cNvPr>
          <p:cNvSpPr/>
          <p:nvPr/>
        </p:nvSpPr>
        <p:spPr bwMode="auto">
          <a:xfrm>
            <a:off x="452820" y="3000869"/>
            <a:ext cx="7704856" cy="2585018"/>
          </a:xfrm>
          <a:prstGeom prst="rect">
            <a:avLst/>
          </a:prstGeom>
          <a:noFill/>
          <a:ln w="9525" cap="flat" cmpd="sng" algn="ctr">
            <a:solidFill>
              <a:srgbClr val="6600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zh-CN" altLang="en-US" sz="2800" b="1" i="0" u="none" strike="noStrike" cap="none" normalizeH="0" baseline="0" dirty="0">
              <a:ln>
                <a:noFill/>
              </a:ln>
              <a:solidFill>
                <a:srgbClr val="336600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01D9F57F-D877-45D6-B6C0-828325D61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98" y="2986057"/>
            <a:ext cx="543946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（可以不需要下面的推导）</a:t>
            </a:r>
            <a:endParaRPr lang="en-US" altLang="zh-CN" sz="2400" dirty="0">
              <a:solidFill>
                <a:srgbClr val="00006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EF2126CE-02E1-4ADB-9301-409FD7A4456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75347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2.2  </a:t>
            </a:r>
            <a:r>
              <a:rPr lang="zh-CN" altLang="en-US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信号源内阻及负载对并联谐振回路的影响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P21</a:t>
            </a:r>
            <a:r>
              <a:rPr lang="en-US" altLang="zh-CN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  P22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87F23D1-5A57-41F5-9F90-E8E7F390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642938"/>
            <a:ext cx="3348434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66"/>
                </a:solidFill>
                <a:ea typeface="华文仿宋" panose="02010600040101010101" pitchFamily="2" charset="-122"/>
              </a:rPr>
              <a:t>    </a:t>
            </a:r>
            <a:r>
              <a:rPr lang="zh-CN" altLang="en-US" sz="2400" dirty="0">
                <a:solidFill>
                  <a:srgbClr val="660066"/>
                </a:solidFill>
                <a:ea typeface="华文仿宋" panose="02010600040101010101" pitchFamily="2" charset="-122"/>
              </a:rPr>
              <a:t>实际上，信号源内阻有电抗分量，负载也有，如右图：</a:t>
            </a:r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A9FDC4A-EEDF-4761-B0B0-20C8A5D1E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3065463"/>
            <a:ext cx="76200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ea typeface="华文仿宋" panose="02010600040101010101" pitchFamily="2" charset="-122"/>
              </a:rPr>
              <a:t>∴ </a:t>
            </a:r>
            <a:r>
              <a:rPr lang="zh-CN" altLang="en-US" sz="2400">
                <a:solidFill>
                  <a:srgbClr val="000066"/>
                </a:solidFill>
                <a:ea typeface="华文仿宋" panose="02010600040101010101" pitchFamily="2" charset="-122"/>
              </a:rPr>
              <a:t>回路总电容是并联关系 </a:t>
            </a:r>
            <a:r>
              <a:rPr lang="en-US" altLang="zh-CN" sz="2400" i="1">
                <a:solidFill>
                  <a:srgbClr val="000066"/>
                </a:solidFill>
                <a:ea typeface="华文仿宋" panose="02010600040101010101" pitchFamily="2" charset="-122"/>
              </a:rPr>
              <a:t>C</a:t>
            </a:r>
            <a:r>
              <a:rPr lang="en-US" altLang="zh-CN" sz="2400" baseline="-25000">
                <a:solidFill>
                  <a:srgbClr val="000066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</a:t>
            </a:r>
            <a:r>
              <a:rPr lang="en-US" altLang="zh-CN" sz="2400">
                <a:solidFill>
                  <a:srgbClr val="000066"/>
                </a:solidFill>
                <a:ea typeface="华文仿宋" panose="02010600040101010101" pitchFamily="2" charset="-122"/>
              </a:rPr>
              <a:t>=</a:t>
            </a:r>
            <a:r>
              <a:rPr lang="en-US" altLang="zh-CN" sz="2400" i="1">
                <a:solidFill>
                  <a:srgbClr val="000066"/>
                </a:solidFill>
                <a:ea typeface="华文仿宋" panose="02010600040101010101" pitchFamily="2" charset="-122"/>
              </a:rPr>
              <a:t>C</a:t>
            </a:r>
            <a:r>
              <a:rPr lang="en-US" altLang="zh-CN" sz="2400">
                <a:solidFill>
                  <a:srgbClr val="000066"/>
                </a:solidFill>
                <a:ea typeface="华文仿宋" panose="02010600040101010101" pitchFamily="2" charset="-122"/>
              </a:rPr>
              <a:t>+</a:t>
            </a:r>
            <a:r>
              <a:rPr lang="en-US" altLang="zh-CN" sz="2400" i="1">
                <a:solidFill>
                  <a:srgbClr val="000066"/>
                </a:solidFill>
                <a:ea typeface="华文仿宋" panose="02010600040101010101" pitchFamily="2" charset="-122"/>
              </a:rPr>
              <a:t>C</a:t>
            </a:r>
            <a:r>
              <a:rPr lang="en-US" altLang="zh-CN" sz="2400" baseline="-25000">
                <a:solidFill>
                  <a:srgbClr val="000066"/>
                </a:solidFill>
                <a:ea typeface="华文仿宋" panose="02010600040101010101" pitchFamily="2" charset="-122"/>
              </a:rPr>
              <a:t>s</a:t>
            </a:r>
            <a:r>
              <a:rPr lang="en-US" altLang="zh-CN" sz="2400">
                <a:solidFill>
                  <a:srgbClr val="000066"/>
                </a:solidFill>
                <a:ea typeface="华文仿宋" panose="02010600040101010101" pitchFamily="2" charset="-122"/>
              </a:rPr>
              <a:t>+</a:t>
            </a:r>
            <a:r>
              <a:rPr lang="en-US" altLang="zh-CN" sz="2400" i="1">
                <a:solidFill>
                  <a:srgbClr val="000066"/>
                </a:solidFill>
                <a:ea typeface="华文仿宋" panose="02010600040101010101" pitchFamily="2" charset="-122"/>
              </a:rPr>
              <a:t>C</a:t>
            </a:r>
            <a:r>
              <a:rPr lang="en-US" altLang="zh-CN" sz="2400" baseline="-25000">
                <a:solidFill>
                  <a:srgbClr val="000066"/>
                </a:solidFill>
                <a:ea typeface="华文仿宋" panose="02010600040101010101" pitchFamily="2" charset="-122"/>
              </a:rPr>
              <a:t>L</a:t>
            </a:r>
            <a:endParaRPr lang="zh-CN" altLang="en-US" sz="2400" baseline="-25000">
              <a:solidFill>
                <a:srgbClr val="000066"/>
              </a:solidFill>
              <a:ea typeface="华文仿宋" panose="0201060004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ea typeface="华文仿宋" panose="02010600040101010101" pitchFamily="2" charset="-122"/>
              </a:rPr>
              <a:t>在计算回路参数时，以</a:t>
            </a:r>
            <a:r>
              <a:rPr lang="en-US" altLang="zh-CN" sz="2400" i="1">
                <a:solidFill>
                  <a:srgbClr val="000066"/>
                </a:solidFill>
                <a:ea typeface="华文仿宋" panose="02010600040101010101" pitchFamily="2" charset="-122"/>
              </a:rPr>
              <a:t>C</a:t>
            </a:r>
            <a:r>
              <a:rPr lang="en-US" altLang="zh-CN" sz="2400" baseline="-25000">
                <a:solidFill>
                  <a:srgbClr val="000066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</a:t>
            </a:r>
            <a:r>
              <a:rPr lang="zh-CN" altLang="en-US" sz="2400">
                <a:solidFill>
                  <a:srgbClr val="000066"/>
                </a:solidFill>
                <a:ea typeface="华文仿宋" panose="02010600040101010101" pitchFamily="2" charset="-122"/>
              </a:rPr>
              <a:t>代替</a:t>
            </a:r>
            <a:r>
              <a:rPr lang="en-US" altLang="zh-CN" sz="2400" i="1">
                <a:solidFill>
                  <a:srgbClr val="000066"/>
                </a:solidFill>
                <a:ea typeface="华文仿宋" panose="02010600040101010101" pitchFamily="2" charset="-122"/>
              </a:rPr>
              <a:t>C</a:t>
            </a:r>
            <a:r>
              <a:rPr lang="zh-CN" altLang="en-US" sz="2400">
                <a:solidFill>
                  <a:srgbClr val="000066"/>
                </a:solidFill>
                <a:ea typeface="华文仿宋" panose="02010600040101010101" pitchFamily="2" charset="-122"/>
              </a:rPr>
              <a:t>即可。</a:t>
            </a:r>
          </a:p>
        </p:txBody>
      </p:sp>
      <p:grpSp>
        <p:nvGrpSpPr>
          <p:cNvPr id="61445" name="组合 9">
            <a:extLst>
              <a:ext uri="{FF2B5EF4-FFF2-40B4-BE49-F238E27FC236}">
                <a16:creationId xmlns:a16="http://schemas.microsoft.com/office/drawing/2014/main" id="{611D2D82-5E2D-474C-BAB6-0B568AF2C11A}"/>
              </a:ext>
            </a:extLst>
          </p:cNvPr>
          <p:cNvGrpSpPr>
            <a:grpSpLocks/>
          </p:cNvGrpSpPr>
          <p:nvPr/>
        </p:nvGrpSpPr>
        <p:grpSpPr bwMode="auto">
          <a:xfrm>
            <a:off x="3167063" y="642938"/>
            <a:ext cx="5334000" cy="2282825"/>
            <a:chOff x="3167063" y="642938"/>
            <a:chExt cx="5334000" cy="2282825"/>
          </a:xfrm>
        </p:grpSpPr>
        <p:graphicFrame>
          <p:nvGraphicFramePr>
            <p:cNvPr id="61448" name="Object 6">
              <a:extLst>
                <a:ext uri="{FF2B5EF4-FFF2-40B4-BE49-F238E27FC236}">
                  <a16:creationId xmlns:a16="http://schemas.microsoft.com/office/drawing/2014/main" id="{3D0663C5-4361-4456-9ECB-6CDEE3D50B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7063" y="642938"/>
            <a:ext cx="5334000" cy="2282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07" name="SmartDraw" r:id="rId3" imgW="3165348" imgH="1356360" progId="">
                    <p:embed/>
                  </p:oleObj>
                </mc:Choice>
                <mc:Fallback>
                  <p:oleObj name="SmartDraw" r:id="rId3" imgW="3165348" imgH="1356360" progId="">
                    <p:embed/>
                    <p:pic>
                      <p:nvPicPr>
                        <p:cNvPr id="0" name="Picture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7063" y="642938"/>
                          <a:ext cx="5334000" cy="22828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49" name="Rectangle 8">
              <a:extLst>
                <a:ext uri="{FF2B5EF4-FFF2-40B4-BE49-F238E27FC236}">
                  <a16:creationId xmlns:a16="http://schemas.microsoft.com/office/drawing/2014/main" id="{4DB6760B-DA38-4DD0-8AD0-93BF56E3A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538" y="860679"/>
              <a:ext cx="1657350" cy="2016125"/>
            </a:xfrm>
            <a:prstGeom prst="rect">
              <a:avLst/>
            </a:prstGeom>
            <a:noFill/>
            <a:ln w="412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i="1">
                <a:solidFill>
                  <a:schemeClr val="bg1"/>
                </a:solidFill>
                <a:ea typeface="华文仿宋" panose="02010600040101010101" pitchFamily="2" charset="-122"/>
              </a:endParaRPr>
            </a:p>
          </p:txBody>
        </p:sp>
      </p:grpSp>
      <p:sp>
        <p:nvSpPr>
          <p:cNvPr id="11" name="Rectangle 3">
            <a:extLst>
              <a:ext uri="{FF2B5EF4-FFF2-40B4-BE49-F238E27FC236}">
                <a16:creationId xmlns:a16="http://schemas.microsoft.com/office/drawing/2014/main" id="{162D23F6-9BDE-4A56-860A-86ED8BE30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3932238"/>
            <a:ext cx="882015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由前面的分析可知：</a:t>
            </a:r>
          </a:p>
          <a:p>
            <a:pPr marL="609600" indent="-609600" eaLnBrk="1" hangingPunct="1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①  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R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s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和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R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L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 的接入使得回路的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Q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值下降；</a:t>
            </a:r>
          </a:p>
          <a:p>
            <a:pPr marL="609600" indent="-609600" eaLnBrk="1" hangingPunct="1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②  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R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s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和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R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L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通常是不匹配的；</a:t>
            </a:r>
          </a:p>
          <a:p>
            <a:pPr marL="609600" indent="-609600" eaLnBrk="1" hangingPunct="1"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660033"/>
                </a:solidFill>
                <a:latin typeface="+mn-lt"/>
                <a:ea typeface="+mn-ea"/>
              </a:rPr>
              <a:t>③ 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 C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s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和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C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L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影响谐振频率。   </a:t>
            </a:r>
          </a:p>
          <a:p>
            <a:pPr indent="622300" eaLnBrk="1" hangingPunct="1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工程上，当选定信号源和负载后， 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R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s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、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R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L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、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C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s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、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+mn-ea"/>
              </a:rPr>
              <a:t>C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+mn-ea"/>
              </a:rPr>
              <a:t>L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是确定的，一般用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部分接入电路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来解决上述问题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+mn-ea"/>
              </a:rPr>
              <a:t>,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+mn-ea"/>
              </a:rPr>
              <a:t>实现阻抗变换。</a:t>
            </a:r>
          </a:p>
        </p:txBody>
      </p:sp>
      <p:sp>
        <p:nvSpPr>
          <p:cNvPr id="61447" name="Rectangle 3">
            <a:extLst>
              <a:ext uri="{FF2B5EF4-FFF2-40B4-BE49-F238E27FC236}">
                <a16:creationId xmlns:a16="http://schemas.microsoft.com/office/drawing/2014/main" id="{4338F42F-EF7C-4C61-B5D2-ADB951D78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238" y="1746250"/>
            <a:ext cx="423862" cy="458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000" i="1">
                <a:solidFill>
                  <a:srgbClr val="000066"/>
                </a:solidFill>
                <a:ea typeface="华文仿宋" panose="02010600040101010101" pitchFamily="2" charset="-122"/>
              </a:rPr>
              <a:t>C</a:t>
            </a:r>
            <a:r>
              <a:rPr lang="en-US" altLang="zh-CN" sz="2000" baseline="-25000">
                <a:solidFill>
                  <a:srgbClr val="000066"/>
                </a:solidFill>
                <a:ea typeface="华文仿宋" panose="02010600040101010101" pitchFamily="2" charset="-122"/>
                <a:sym typeface="Symbol" panose="05050102010706020507" pitchFamily="18" charset="2"/>
              </a:rPr>
              <a:t>s</a:t>
            </a:r>
            <a:endParaRPr lang="zh-CN" altLang="en-US" sz="2000">
              <a:solidFill>
                <a:srgbClr val="000066"/>
              </a:solidFill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AFB87B0-6A38-487E-A112-18A6AEACC4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343900" cy="3810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0000FF"/>
                </a:solidFill>
                <a:ea typeface="仿宋_GB2312" panose="02010609030101010101" pitchFamily="49" charset="-122"/>
              </a:rPr>
              <a:t>2.1.1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电感（</a:t>
            </a:r>
            <a:r>
              <a:rPr lang="en-US" altLang="zh-CN" sz="2800" b="1">
                <a:solidFill>
                  <a:srgbClr val="CC3300"/>
                </a:solidFill>
                <a:ea typeface="仿宋_GB2312" panose="02010609030101010101" pitchFamily="49" charset="-122"/>
              </a:rPr>
              <a:t>I</a:t>
            </a:r>
            <a:r>
              <a:rPr lang="en-US" altLang="zh-CN" sz="2800">
                <a:solidFill>
                  <a:srgbClr val="CC3300"/>
                </a:solidFill>
              </a:rPr>
              <a:t>nductors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）线圈（</a:t>
            </a:r>
            <a:r>
              <a:rPr lang="en-US" altLang="zh-CN" sz="2800" b="1">
                <a:solidFill>
                  <a:srgbClr val="CC3300"/>
                </a:solidFill>
                <a:ea typeface="仿宋_GB2312" panose="02010609030101010101" pitchFamily="49" charset="-122"/>
              </a:rPr>
              <a:t>coil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）的高频特性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9F67ACA-98B3-4AD2-8BCA-68929C5C4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20713"/>
            <a:ext cx="87137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     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电感线圈在高频使用时，除电感特性外，还具有损耗电阻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r 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和分布电容。在分析一般的长、中、短波段时，可忽略电容的影响，因而表示为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:    </a:t>
            </a:r>
          </a:p>
          <a:p>
            <a:pPr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                            </a:t>
            </a:r>
          </a:p>
        </p:txBody>
      </p:sp>
      <p:pic>
        <p:nvPicPr>
          <p:cNvPr id="7172" name="Picture 9">
            <a:extLst>
              <a:ext uri="{FF2B5EF4-FFF2-40B4-BE49-F238E27FC236}">
                <a16:creationId xmlns:a16="http://schemas.microsoft.com/office/drawing/2014/main" id="{BC3DB374-8F95-47E2-921C-6E2225BB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26381"/>
            <a:ext cx="50958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9">
            <a:extLst>
              <a:ext uri="{FF2B5EF4-FFF2-40B4-BE49-F238E27FC236}">
                <a16:creationId xmlns:a16="http://schemas.microsoft.com/office/drawing/2014/main" id="{B4DE2E18-45F5-46A8-A673-6DF5777AE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2643188"/>
            <a:ext cx="49657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Box 4">
            <a:extLst>
              <a:ext uri="{FF2B5EF4-FFF2-40B4-BE49-F238E27FC236}">
                <a16:creationId xmlns:a16="http://schemas.microsoft.com/office/drawing/2014/main" id="{B0C8BBFB-6FD4-471B-868C-40240B37D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5884863"/>
            <a:ext cx="87868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336600"/>
                </a:solidFill>
              </a:rPr>
              <a:t>Joseph J Carr. </a:t>
            </a:r>
            <a:r>
              <a:rPr lang="en-US" altLang="zh-CN" sz="2400">
                <a:solidFill>
                  <a:srgbClr val="FF0000"/>
                </a:solidFill>
              </a:rPr>
              <a:t>Secrets of RF circuit design</a:t>
            </a:r>
            <a:r>
              <a:rPr lang="en-US" altLang="zh-CN" sz="2400">
                <a:solidFill>
                  <a:srgbClr val="336600"/>
                </a:solidFill>
              </a:rPr>
              <a:t>. McGraw-Hill Companies. 2004.</a:t>
            </a:r>
            <a:endParaRPr lang="zh-CN" altLang="en-US" sz="2400">
              <a:solidFill>
                <a:srgbClr val="336600"/>
              </a:solidFill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0743FC9B-F04C-4D1F-9CE7-CF3CA92C1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2714625"/>
            <a:ext cx="51435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 电感在电路图中的符号类型：</a:t>
            </a:r>
            <a:endParaRPr lang="en-US" altLang="zh-CN" sz="2400" dirty="0">
              <a:solidFill>
                <a:srgbClr val="CC3300"/>
              </a:solidFill>
              <a:latin typeface="+mn-lt"/>
              <a:ea typeface="仿宋_GB2312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_GB2312" pitchFamily="49" charset="-122"/>
              </a:rPr>
              <a:t>                        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630D2D99-A2AB-42BA-8AB1-8BFF6E2778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272463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2.3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回路抽头阻抗变换（</a:t>
            </a:r>
            <a:r>
              <a:rPr lang="zh-CN" altLang="en-US" sz="2800" b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部分接入的实现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 P23 </a:t>
            </a:r>
            <a:r>
              <a:rPr lang="en-US" altLang="zh-CN" sz="2800" b="1" dirty="0">
                <a:solidFill>
                  <a:srgbClr val="0000FF"/>
                </a:solidFill>
                <a:ea typeface="华文仿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P25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DF98571-2C94-4D6C-9A7C-F7B8561D8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3" y="3040893"/>
            <a:ext cx="4304029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电容耦合并联回路  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P25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P26</a:t>
            </a:r>
            <a:endParaRPr lang="zh-CN" altLang="en-US" sz="24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grpSp>
        <p:nvGrpSpPr>
          <p:cNvPr id="64516" name="Group 16">
            <a:extLst>
              <a:ext uri="{FF2B5EF4-FFF2-40B4-BE49-F238E27FC236}">
                <a16:creationId xmlns:a16="http://schemas.microsoft.com/office/drawing/2014/main" id="{7F1E50D2-D0B3-464C-A17D-D4D6C095FEDE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1000125"/>
            <a:ext cx="4606925" cy="2522538"/>
            <a:chOff x="1429" y="663"/>
            <a:chExt cx="3600" cy="1712"/>
          </a:xfrm>
        </p:grpSpPr>
        <p:graphicFrame>
          <p:nvGraphicFramePr>
            <p:cNvPr id="64529" name="Object 2">
              <a:extLst>
                <a:ext uri="{FF2B5EF4-FFF2-40B4-BE49-F238E27FC236}">
                  <a16:creationId xmlns:a16="http://schemas.microsoft.com/office/drawing/2014/main" id="{5AFD7575-6D41-4B15-B5A7-24955F2EA0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9" y="663"/>
            <a:ext cx="3600" cy="1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190" name="SmartDraw" r:id="rId3" imgW="3214116" imgH="1525524" progId="">
                    <p:embed/>
                  </p:oleObj>
                </mc:Choice>
                <mc:Fallback>
                  <p:oleObj name="SmartDraw" r:id="rId3" imgW="3214116" imgH="1525524" progId="">
                    <p:embed/>
                    <p:pic>
                      <p:nvPicPr>
                        <p:cNvPr id="0" name="Picture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663"/>
                          <a:ext cx="3600" cy="170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0" name="AutoShape 5">
              <a:extLst>
                <a:ext uri="{FF2B5EF4-FFF2-40B4-BE49-F238E27FC236}">
                  <a16:creationId xmlns:a16="http://schemas.microsoft.com/office/drawing/2014/main" id="{6626BB0A-1FF4-4BCC-A934-9FEC6A5EB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616"/>
              <a:ext cx="104" cy="672"/>
            </a:xfrm>
            <a:prstGeom prst="rightBrace">
              <a:avLst>
                <a:gd name="adj1" fmla="val 538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i="1">
                <a:solidFill>
                  <a:schemeClr val="bg1"/>
                </a:solidFill>
                <a:ea typeface="仿宋_GB2312" panose="02010609030101010101" pitchFamily="49" charset="-122"/>
              </a:endParaRPr>
            </a:p>
          </p:txBody>
        </p:sp>
        <p:sp>
          <p:nvSpPr>
            <p:cNvPr id="64531" name="AutoShape 6">
              <a:extLst>
                <a:ext uri="{FF2B5EF4-FFF2-40B4-BE49-F238E27FC236}">
                  <a16:creationId xmlns:a16="http://schemas.microsoft.com/office/drawing/2014/main" id="{F77072B5-33C0-4F65-9EF2-07A553D67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" y="935"/>
              <a:ext cx="144" cy="1440"/>
            </a:xfrm>
            <a:prstGeom prst="righ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i="1">
                <a:solidFill>
                  <a:schemeClr val="bg1"/>
                </a:solidFill>
                <a:ea typeface="仿宋_GB2312" panose="02010609030101010101" pitchFamily="49" charset="-122"/>
              </a:endParaRPr>
            </a:p>
          </p:txBody>
        </p:sp>
        <p:sp>
          <p:nvSpPr>
            <p:cNvPr id="64532" name="AutoShape 7">
              <a:extLst>
                <a:ext uri="{FF2B5EF4-FFF2-40B4-BE49-F238E27FC236}">
                  <a16:creationId xmlns:a16="http://schemas.microsoft.com/office/drawing/2014/main" id="{3CD8DF1A-84A2-4AD0-A024-2E4AE7635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1117"/>
              <a:ext cx="480" cy="384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i="1">
                <a:solidFill>
                  <a:schemeClr val="bg1"/>
                </a:solidFill>
                <a:ea typeface="仿宋_GB2312" panose="02010609030101010101" pitchFamily="49" charset="-122"/>
              </a:endParaRPr>
            </a:p>
          </p:txBody>
        </p:sp>
      </p:grpSp>
      <p:sp>
        <p:nvSpPr>
          <p:cNvPr id="64517" name="Rectangle 3">
            <a:extLst>
              <a:ext uri="{FF2B5EF4-FFF2-40B4-BE49-F238E27FC236}">
                <a16:creationId xmlns:a16="http://schemas.microsoft.com/office/drawing/2014/main" id="{B4051E69-AB4B-4772-98D6-548FF0306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65" y="3600913"/>
            <a:ext cx="43926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回路总电容为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和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串联，</a:t>
            </a:r>
          </a:p>
        </p:txBody>
      </p:sp>
      <p:sp>
        <p:nvSpPr>
          <p:cNvPr id="64518" name="Rectangle 3">
            <a:extLst>
              <a:ext uri="{FF2B5EF4-FFF2-40B4-BE49-F238E27FC236}">
                <a16:creationId xmlns:a16="http://schemas.microsoft.com/office/drawing/2014/main" id="{57A5508E-1E30-44BB-8E04-F6F5B0FF0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251325"/>
            <a:ext cx="266511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回路谐</a:t>
            </a:r>
            <a:r>
              <a:rPr lang="zh-CN" altLang="en-US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振频率</a:t>
            </a:r>
          </a:p>
        </p:txBody>
      </p:sp>
      <p:sp>
        <p:nvSpPr>
          <p:cNvPr id="64519" name="Rectangle 3">
            <a:extLst>
              <a:ext uri="{FF2B5EF4-FFF2-40B4-BE49-F238E27FC236}">
                <a16:creationId xmlns:a16="http://schemas.microsoft.com/office/drawing/2014/main" id="{D0230029-C12E-400A-902C-9BB10D2B7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854575"/>
            <a:ext cx="876935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现在把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折合到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en-US" altLang="zh-CN" sz="2400" dirty="0">
                <a:solidFill>
                  <a:srgbClr val="660033"/>
                </a:solidFill>
                <a:latin typeface="Arial Narrow" panose="020B0606020202030204" pitchFamily="34" charset="0"/>
                <a:ea typeface="仿宋" panose="02010609060101010101" pitchFamily="49" charset="-122"/>
              </a:rPr>
              <a:t>‘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原则是功率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或能量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相等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功率等效原则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b, c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两端的功率为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:</a:t>
            </a:r>
          </a:p>
        </p:txBody>
      </p:sp>
      <p:sp>
        <p:nvSpPr>
          <p:cNvPr id="64520" name="Rectangle 3">
            <a:extLst>
              <a:ext uri="{FF2B5EF4-FFF2-40B4-BE49-F238E27FC236}">
                <a16:creationId xmlns:a16="http://schemas.microsoft.com/office/drawing/2014/main" id="{341F1283-3BF6-476C-84CB-BDD145384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661" y="6087468"/>
            <a:ext cx="27352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a,c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两端的功率为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: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2469020-A839-4C7F-892F-CD4097703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" y="885662"/>
            <a:ext cx="4643438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为什么要耦合连接（耦合谐振）？</a:t>
            </a:r>
            <a:endParaRPr lang="en-US" altLang="zh-CN" sz="2400" kern="0" dirty="0">
              <a:solidFill>
                <a:srgbClr val="660033"/>
              </a:solidFill>
              <a:latin typeface="+mn-lt"/>
              <a:ea typeface="仿宋" panose="02010609060101010101" pitchFamily="49" charset="-122"/>
              <a:cs typeface="+mj-cs"/>
            </a:endParaRPr>
          </a:p>
          <a:p>
            <a:pPr eaLnBrk="1" hangingPunct="1">
              <a:defRPr/>
            </a:pPr>
            <a:r>
              <a:rPr lang="zh-CN" altLang="en-US" sz="2400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     实现</a:t>
            </a:r>
            <a:r>
              <a:rPr lang="zh-CN" altLang="en-US" kern="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  <a:cs typeface="+mj-cs"/>
              </a:rPr>
              <a:t>阻抗变换</a:t>
            </a:r>
          </a:p>
          <a:p>
            <a:pPr eaLnBrk="1" hangingPunct="1">
              <a:defRPr/>
            </a:pPr>
            <a:r>
              <a:rPr lang="zh-CN" altLang="en-US" sz="2400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输入</a:t>
            </a:r>
            <a:r>
              <a:rPr lang="en-US" altLang="zh-CN" sz="2400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:</a:t>
            </a:r>
            <a:r>
              <a:rPr lang="zh-CN" altLang="en-US" sz="2400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减小信号源内阻影响</a:t>
            </a:r>
            <a:endParaRPr lang="en-US" altLang="zh-CN" sz="2400" kern="0" dirty="0">
              <a:solidFill>
                <a:srgbClr val="660033"/>
              </a:solidFill>
              <a:latin typeface="+mn-lt"/>
              <a:ea typeface="仿宋" panose="02010609060101010101" pitchFamily="49" charset="-122"/>
              <a:cs typeface="+mj-cs"/>
            </a:endParaRPr>
          </a:p>
          <a:p>
            <a:pPr eaLnBrk="1" hangingPunct="1">
              <a:defRPr/>
            </a:pPr>
            <a:r>
              <a:rPr lang="zh-CN" altLang="en-US" sz="2400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输出</a:t>
            </a:r>
            <a:r>
              <a:rPr lang="en-US" altLang="zh-CN" sz="2400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:</a:t>
            </a:r>
            <a:r>
              <a:rPr lang="zh-CN" altLang="en-US" sz="2400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减小对输出驱动的影响</a:t>
            </a:r>
            <a:endParaRPr lang="en-US" altLang="zh-CN" sz="2400" kern="0" dirty="0">
              <a:solidFill>
                <a:srgbClr val="660033"/>
              </a:solidFill>
              <a:latin typeface="+mn-lt"/>
              <a:ea typeface="仿宋" panose="02010609060101010101" pitchFamily="49" charset="-122"/>
              <a:cs typeface="+mj-cs"/>
            </a:endParaRPr>
          </a:p>
          <a:p>
            <a:pPr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还可以减小电抗参数对谐振回路的影响</a:t>
            </a:r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F08A9BEF-AF0D-45DC-A562-70777AB13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3500438"/>
            <a:ext cx="2606675" cy="5603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与图</a:t>
            </a:r>
            <a:r>
              <a:rPr lang="en-US" altLang="zh-CN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2-15</a:t>
            </a:r>
            <a:r>
              <a:rPr lang="zh-CN" altLang="en-US" dirty="0">
                <a:solidFill>
                  <a:srgbClr val="0000FF"/>
                </a:solidFill>
                <a:latin typeface="+mn-lt"/>
                <a:ea typeface="仿宋_GB2312" pitchFamily="49" charset="-122"/>
              </a:rPr>
              <a:t>类似</a:t>
            </a:r>
            <a:endParaRPr lang="zh-CN" altLang="en-US" i="1" dirty="0">
              <a:solidFill>
                <a:srgbClr val="0000FF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1CED8A2-06E7-4E61-B6BF-56C455D79CDF}"/>
                  </a:ext>
                </a:extLst>
              </p:cNvPr>
              <p:cNvSpPr txBox="1"/>
              <p:nvPr/>
            </p:nvSpPr>
            <p:spPr>
              <a:xfrm>
                <a:off x="3790079" y="3464721"/>
                <a:ext cx="1757598" cy="700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1" dirty="0" smtClean="0">
                          <a:solidFill>
                            <a:srgbClr val="000099"/>
                          </a:solidFill>
                          <a:ea typeface="仿宋_GB2312" panose="02010609030101010101" pitchFamily="49" charset="-122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000099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400" b="0" dirty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1CED8A2-06E7-4E61-B6BF-56C455D7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079" y="3464721"/>
                <a:ext cx="1757598" cy="70076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08FD999-D4A8-4FCD-B96B-2CFEA6B2B08A}"/>
                  </a:ext>
                </a:extLst>
              </p:cNvPr>
              <p:cNvSpPr txBox="1"/>
              <p:nvPr/>
            </p:nvSpPr>
            <p:spPr>
              <a:xfrm>
                <a:off x="2575369" y="4065014"/>
                <a:ext cx="1757598" cy="764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i="1" dirty="0" smtClean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sz="2400" baseline="-25000" dirty="0" smtClean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000099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dirty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660033"/>
                                  </a:solidFill>
                                  <a:ea typeface="仿宋_GB2312" panose="02010609030101010101" pitchFamily="49" charset="-122"/>
                                </a:rPr>
                                <m:t>LC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08FD999-D4A8-4FCD-B96B-2CFEA6B2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69" y="4065014"/>
                <a:ext cx="1757598" cy="764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CE5A340-EDE8-4BC2-8E19-BCCB18ED47E9}"/>
                  </a:ext>
                </a:extLst>
              </p:cNvPr>
              <p:cNvSpPr txBox="1"/>
              <p:nvPr/>
            </p:nvSpPr>
            <p:spPr>
              <a:xfrm>
                <a:off x="2257767" y="5247681"/>
                <a:ext cx="2211888" cy="6876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1" smtClean="0">
                          <a:solidFill>
                            <a:srgbClr val="000099"/>
                          </a:solidFill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CN" sz="2400" b="0" baseline="-25000" smtClean="0">
                          <a:solidFill>
                            <a:srgbClr val="000099"/>
                          </a:solidFill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bc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000099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bc</m:t>
                          </m:r>
                          <m:r>
                            <m:rPr>
                              <m:nor/>
                            </m:rPr>
                            <a:rPr lang="en-US" altLang="zh-CN" sz="2400" b="0" i="0" baseline="30000" dirty="0" smtClean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2400" b="0" i="0" baseline="-25000" dirty="0" smtClean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CE5A340-EDE8-4BC2-8E19-BCCB18ED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67" y="5247681"/>
                <a:ext cx="2211888" cy="687689"/>
              </a:xfrm>
              <a:prstGeom prst="rect">
                <a:avLst/>
              </a:prstGeom>
              <a:blipFill>
                <a:blip r:embed="rId7"/>
                <a:stretch>
                  <a:fillRect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0FDAFAF-8FCF-4E9D-BBC1-CE69D4FCB9F3}"/>
                  </a:ext>
                </a:extLst>
              </p:cNvPr>
              <p:cNvSpPr txBox="1"/>
              <p:nvPr/>
            </p:nvSpPr>
            <p:spPr>
              <a:xfrm>
                <a:off x="3851920" y="5941711"/>
                <a:ext cx="2211888" cy="6876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1" dirty="0" smtClean="0">
                          <a:solidFill>
                            <a:srgbClr val="000099"/>
                          </a:solidFill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altLang="zh-CN" sz="2400" b="0" i="0" baseline="-25000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b="0" baseline="-25000" dirty="0" smtClean="0">
                          <a:solidFill>
                            <a:srgbClr val="000099"/>
                          </a:solidFill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000099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U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dirty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b="0" i="0" baseline="30000" dirty="0" smtClean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2400" b="0" i="0" baseline="-25000" dirty="0" smtClean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L</m:t>
                          </m:r>
                          <m:r>
                            <a:rPr lang="zh-CN" altLang="en-US" sz="2400" b="0" i="1" baseline="3000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‘</m:t>
                          </m:r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0FDAFAF-8FCF-4E9D-BBC1-CE69D4FCB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5941711"/>
                <a:ext cx="2211888" cy="687689"/>
              </a:xfrm>
              <a:prstGeom prst="rect">
                <a:avLst/>
              </a:prstGeom>
              <a:blipFill>
                <a:blip r:embed="rId8"/>
                <a:stretch>
                  <a:fillRect b="-8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D9A5652-90F2-4120-9A04-E7C765C9E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86645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zh-CN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2.3 </a:t>
            </a:r>
            <a:r>
              <a:rPr lang="zh-CN" altLang="en-US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回路抽头阻抗变换</a:t>
            </a:r>
            <a:r>
              <a:rPr lang="zh-CN" altLang="en-US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zh-CN" altLang="en-US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部分接入的实现</a:t>
            </a:r>
            <a:r>
              <a:rPr lang="zh-CN" altLang="en-US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  <a:r>
              <a:rPr lang="en-US" altLang="zh-CN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P23  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P25</a:t>
            </a:r>
            <a:endParaRPr lang="zh-CN" altLang="en-US" kern="0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56" name="Rectangle 2">
                <a:extLst>
                  <a:ext uri="{FF2B5EF4-FFF2-40B4-BE49-F238E27FC236}">
                    <a16:creationId xmlns:a16="http://schemas.microsoft.com/office/drawing/2014/main" id="{983FA5E6-C8C0-4483-A5DA-9CF0E74A4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496262"/>
                <a:ext cx="8072437" cy="64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</a:pPr>
                <a:r>
                  <a:rPr lang="zh-CN" altLang="en-US" sz="28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b="0" i="1" dirty="0">
                        <a:solidFill>
                          <a:srgbClr val="000099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800" b="0" baseline="-25000" dirty="0">
                        <a:solidFill>
                          <a:srgbClr val="000099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L</m:t>
                    </m:r>
                    <m:r>
                      <a:rPr lang="en-US" altLang="zh-CN" sz="2800" b="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altLang="zh-CN" sz="28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800" b="0" i="1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800" b="0" i="1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800" b="0" baseline="-25000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时，即</a:t>
                </a:r>
                <a:r>
                  <a:rPr lang="zh-CN" altLang="en-US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流过</a:t>
                </a:r>
                <a:r>
                  <a:rPr lang="en-US" altLang="zh-CN" i="1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R</a:t>
                </a:r>
                <a:r>
                  <a:rPr lang="en-US" altLang="zh-CN" baseline="-250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L</a:t>
                </a:r>
                <a:r>
                  <a:rPr lang="zh-CN" altLang="en-US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上的电流较小</a:t>
                </a:r>
                <a:r>
                  <a:rPr lang="zh-CN" altLang="en-US" sz="28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，则有：</a:t>
                </a:r>
              </a:p>
            </p:txBody>
          </p:sp>
        </mc:Choice>
        <mc:Fallback xmlns="">
          <p:sp>
            <p:nvSpPr>
              <p:cNvPr id="65556" name="Rectangle 2">
                <a:extLst>
                  <a:ext uri="{FF2B5EF4-FFF2-40B4-BE49-F238E27FC236}">
                    <a16:creationId xmlns:a16="http://schemas.microsoft.com/office/drawing/2014/main" id="{983FA5E6-C8C0-4483-A5DA-9CF0E74A4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496262"/>
                <a:ext cx="8072437" cy="647700"/>
              </a:xfrm>
              <a:prstGeom prst="rect">
                <a:avLst/>
              </a:prstGeom>
              <a:blipFill>
                <a:blip r:embed="rId3"/>
                <a:stretch>
                  <a:fillRect l="-1511" t="-9346" r="-5891" b="-261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3">
            <a:extLst>
              <a:ext uri="{FF2B5EF4-FFF2-40B4-BE49-F238E27FC236}">
                <a16:creationId xmlns:a16="http://schemas.microsoft.com/office/drawing/2014/main" id="{DE665E57-B9BE-42B9-BF45-409031CF8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12855"/>
            <a:ext cx="7531100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∴从低抽头到高抽头时， </a:t>
            </a:r>
            <a:r>
              <a:rPr lang="en-US" altLang="zh-CN" sz="2400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‘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增大了。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同理，将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’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折合到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时：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从高抽头到低抽头时，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减小了：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7F3F6FE-DAAF-47AC-86D4-B5E58D455B83}"/>
              </a:ext>
            </a:extLst>
          </p:cNvPr>
          <p:cNvGrpSpPr/>
          <p:nvPr/>
        </p:nvGrpSpPr>
        <p:grpSpPr>
          <a:xfrm>
            <a:off x="250825" y="778820"/>
            <a:ext cx="8210550" cy="584006"/>
            <a:chOff x="250825" y="705211"/>
            <a:chExt cx="8210550" cy="584006"/>
          </a:xfrm>
        </p:grpSpPr>
        <p:sp>
          <p:nvSpPr>
            <p:cNvPr id="65539" name="Rectangle 2">
              <a:extLst>
                <a:ext uri="{FF2B5EF4-FFF2-40B4-BE49-F238E27FC236}">
                  <a16:creationId xmlns:a16="http://schemas.microsoft.com/office/drawing/2014/main" id="{26EFC5F9-3200-44CB-909F-B497BD205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25" y="754063"/>
              <a:ext cx="6719888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根据设定的功率相等原则：</a:t>
              </a:r>
              <a:r>
                <a:rPr lang="en-US" altLang="zh-CN" sz="2800" i="1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P</a:t>
              </a:r>
              <a:r>
                <a:rPr lang="en-US" altLang="zh-CN" sz="2800" baseline="-250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bc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=</a:t>
              </a:r>
              <a:r>
                <a:rPr lang="en-US" altLang="zh-CN" sz="2800" i="1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P</a:t>
              </a:r>
              <a:r>
                <a:rPr lang="en-US" altLang="zh-CN" sz="2800" baseline="-250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ac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则有：</a:t>
              </a:r>
              <a:endParaRPr lang="zh-CN" altLang="en-US" sz="28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1B2EAB0-78B4-40EF-8FB2-728B2B2C136A}"/>
                    </a:ext>
                  </a:extLst>
                </p:cNvPr>
                <p:cNvSpPr txBox="1"/>
                <p:nvPr/>
              </p:nvSpPr>
              <p:spPr>
                <a:xfrm>
                  <a:off x="6887118" y="705211"/>
                  <a:ext cx="1574257" cy="5840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bc</m:t>
                          </m:r>
                          <m:r>
                            <m:rPr>
                              <m:nor/>
                            </m:rPr>
                            <a:rPr lang="en-US" altLang="zh-CN" sz="2400" b="0" i="0" baseline="30000" dirty="0" smtClean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 smtClean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2400" b="0" i="0" baseline="-25000" dirty="0" smtClean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L</m:t>
                          </m:r>
                        </m:den>
                      </m:f>
                    </m:oMath>
                  </a14:m>
                  <a:r>
                    <a:rPr lang="en-US" altLang="zh-CN" sz="2400" b="0" dirty="0">
                      <a:solidFill>
                        <a:srgbClr val="000099"/>
                      </a:solidFill>
                      <a:latin typeface="+mn-lt"/>
                      <a:ea typeface="仿宋" panose="020106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99"/>
                          </a:solidFill>
                          <a:latin typeface="+mn-lt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ac</m:t>
                          </m:r>
                          <m:r>
                            <m:rPr>
                              <m:nor/>
                            </m:rPr>
                            <a:rPr lang="en-US" altLang="zh-CN" sz="2400" b="0" baseline="30000" dirty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L</m:t>
                          </m:r>
                          <m:r>
                            <a:rPr lang="zh-CN" altLang="en-US" sz="2400" b="0" i="1" baseline="30000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‘</m:t>
                          </m:r>
                        </m:den>
                      </m:f>
                    </m:oMath>
                  </a14:m>
                  <a:endParaRPr lang="zh-CN" altLang="en-US" sz="2400" b="0" dirty="0">
                    <a:solidFill>
                      <a:srgbClr val="000099"/>
                    </a:solidFill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41B2EAB0-78B4-40EF-8FB2-728B2B2C1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7118" y="705211"/>
                  <a:ext cx="1574257" cy="584006"/>
                </a:xfrm>
                <a:prstGeom prst="rect">
                  <a:avLst/>
                </a:prstGeom>
                <a:blipFill>
                  <a:blip r:embed="rId4"/>
                  <a:stretch>
                    <a:fillRect l="-388" b="-114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2F7C11C-195E-4A8E-AB77-F11E281A145F}"/>
              </a:ext>
            </a:extLst>
          </p:cNvPr>
          <p:cNvGrpSpPr/>
          <p:nvPr/>
        </p:nvGrpSpPr>
        <p:grpSpPr>
          <a:xfrm>
            <a:off x="636587" y="1586133"/>
            <a:ext cx="7577138" cy="738044"/>
            <a:chOff x="609600" y="1379681"/>
            <a:chExt cx="7577138" cy="738044"/>
          </a:xfrm>
        </p:grpSpPr>
        <p:sp>
          <p:nvSpPr>
            <p:cNvPr id="65540" name="Rectangle 2">
              <a:extLst>
                <a:ext uri="{FF2B5EF4-FFF2-40B4-BE49-F238E27FC236}">
                  <a16:creationId xmlns:a16="http://schemas.microsoft.com/office/drawing/2014/main" id="{D0D42DC6-56FF-47D0-9FF7-7EA5185DA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1484313"/>
              <a:ext cx="230505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可以得到：</a:t>
              </a:r>
            </a:p>
          </p:txBody>
        </p:sp>
        <p:sp>
          <p:nvSpPr>
            <p:cNvPr id="65541" name="AutoShape 7">
              <a:extLst>
                <a:ext uri="{FF2B5EF4-FFF2-40B4-BE49-F238E27FC236}">
                  <a16:creationId xmlns:a16="http://schemas.microsoft.com/office/drawing/2014/main" id="{E54088D8-EADB-4736-851C-CFE6AA6A7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9888" y="1508125"/>
              <a:ext cx="762000" cy="609600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i="1">
                <a:solidFill>
                  <a:schemeClr val="bg1"/>
                </a:solidFill>
                <a:latin typeface="+mn-lt"/>
                <a:ea typeface="仿宋" panose="02010609060101010101" pitchFamily="49" charset="-122"/>
              </a:endParaRPr>
            </a:p>
          </p:txBody>
        </p:sp>
        <p:sp>
          <p:nvSpPr>
            <p:cNvPr id="65543" name="Rectangle 2">
              <a:extLst>
                <a:ext uri="{FF2B5EF4-FFF2-40B4-BE49-F238E27FC236}">
                  <a16:creationId xmlns:a16="http://schemas.microsoft.com/office/drawing/2014/main" id="{0769E175-09EE-435A-8DA6-D94B0BE22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0113" y="1485900"/>
              <a:ext cx="936625" cy="50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(1)</a:t>
              </a:r>
              <a:endParaRPr lang="zh-CN" altLang="en-US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94EC477-00FB-419A-9CFB-020964C762A6}"/>
                    </a:ext>
                  </a:extLst>
                </p:cNvPr>
                <p:cNvSpPr txBox="1"/>
                <p:nvPr/>
              </p:nvSpPr>
              <p:spPr>
                <a:xfrm>
                  <a:off x="1884481" y="1379681"/>
                  <a:ext cx="2060337" cy="696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U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baseline="-25000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bc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L</m:t>
                            </m:r>
                            <m:r>
                              <a:rPr lang="zh-CN" altLang="en-US" sz="2400" b="0" i="1" baseline="30000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‘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L</m:t>
                            </m:r>
                          </m:den>
                        </m:f>
                      </m:oMath>
                    </m:oMathPara>
                  </a14:m>
                  <a:endParaRPr lang="zh-CN" altLang="en-US" sz="2400" b="0" dirty="0">
                    <a:solidFill>
                      <a:srgbClr val="000099"/>
                    </a:solidFill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94EC477-00FB-419A-9CFB-020964C762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481" y="1379681"/>
                  <a:ext cx="2060337" cy="696601"/>
                </a:xfrm>
                <a:prstGeom prst="rect">
                  <a:avLst/>
                </a:prstGeom>
                <a:blipFill>
                  <a:blip r:embed="rId5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61A8BB2-9368-4652-9895-A355DFBBBF31}"/>
                    </a:ext>
                  </a:extLst>
                </p:cNvPr>
                <p:cNvSpPr txBox="1"/>
                <p:nvPr/>
              </p:nvSpPr>
              <p:spPr>
                <a:xfrm>
                  <a:off x="5653720" y="1421132"/>
                  <a:ext cx="1574257" cy="6876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L</m:t>
                        </m:r>
                        <m:r>
                          <a:rPr lang="zh-CN" altLang="en-US" sz="2400" b="0" i="1" baseline="30000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‘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L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ac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bc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000099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400" b="0" dirty="0">
                    <a:solidFill>
                      <a:srgbClr val="000099"/>
                    </a:solidFill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61A8BB2-9368-4652-9895-A355DFBBB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720" y="1421132"/>
                  <a:ext cx="1574257" cy="687689"/>
                </a:xfrm>
                <a:prstGeom prst="rect">
                  <a:avLst/>
                </a:prstGeom>
                <a:blipFill>
                  <a:blip r:embed="rId6"/>
                  <a:stretch>
                    <a:fillRect b="-97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91EAF4B-C15B-4CA0-9C45-E585510562C4}"/>
              </a:ext>
            </a:extLst>
          </p:cNvPr>
          <p:cNvGrpSpPr/>
          <p:nvPr/>
        </p:nvGrpSpPr>
        <p:grpSpPr>
          <a:xfrm>
            <a:off x="3824263" y="3111238"/>
            <a:ext cx="4126665" cy="1359283"/>
            <a:chOff x="2951998" y="2873673"/>
            <a:chExt cx="4126665" cy="1359283"/>
          </a:xfrm>
        </p:grpSpPr>
        <p:sp>
          <p:nvSpPr>
            <p:cNvPr id="65544" name="Rectangle 2">
              <a:extLst>
                <a:ext uri="{FF2B5EF4-FFF2-40B4-BE49-F238E27FC236}">
                  <a16:creationId xmlns:a16="http://schemas.microsoft.com/office/drawing/2014/main" id="{7224F1CD-E237-4643-94C3-7C4F4C73E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225" y="3214688"/>
              <a:ext cx="960438" cy="64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(2)</a:t>
              </a:r>
              <a:endParaRPr lang="zh-CN" altLang="en-US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B236904A-B9D0-4EDA-9F35-35A1AA183786}"/>
                    </a:ext>
                  </a:extLst>
                </p:cNvPr>
                <p:cNvSpPr txBox="1"/>
                <p:nvPr/>
              </p:nvSpPr>
              <p:spPr>
                <a:xfrm>
                  <a:off x="2951998" y="2873673"/>
                  <a:ext cx="3207841" cy="13592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0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+mn-lt"/>
                                    <a:ea typeface="仿宋" panose="02010609060101010101" pitchFamily="49" charset="-122"/>
                                    <a:sym typeface="Symbol" panose="05050102010706020507" pitchFamily="18" charset="2"/>
                                  </a:rPr>
                                  <m:t>u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n-US" altLang="zh-CN" sz="2400" b="0" i="0" baseline="-25000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CC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c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+mn-lt"/>
                                    <a:ea typeface="仿宋" panose="02010609060101010101" pitchFamily="49" charset="-122"/>
                                    <a:sym typeface="Symbol" panose="05050102010706020507" pitchFamily="18" charset="2"/>
                                  </a:rPr>
                                  <m:t>u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CC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bc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zh-CN" sz="2400" b="0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0000CC"/>
                                    </a:solidFill>
                                    <a:latin typeface="+mn-lt"/>
                                    <a:ea typeface="仿宋" panose="02010609060101010101" pitchFamily="49" charset="-122"/>
                                    <a:sym typeface="Symbol" panose="05050102010706020507" pitchFamily="18" charset="2"/>
                                  </a:rPr>
                                  <m:t>I</m:t>
                                </m:r>
                              </m:e>
                            </m:acc>
                            <m:r>
                              <a:rPr lang="en-US" altLang="zh-CN" sz="2400" b="0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j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 sz="2400" b="0" dirty="0">
                                        <a:solidFill>
                                          <a:srgbClr val="0000CC"/>
                                        </a:solidFill>
                                        <a:latin typeface="+mn-lt"/>
                                        <a:ea typeface="仿宋" panose="02010609060101010101" pitchFamily="49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zh-CN" altLang="en-US" sz="2400" b="0" i="1" dirty="0">
                                        <a:solidFill>
                                          <a:srgbClr val="0000CC"/>
                                        </a:solidFill>
                                        <a:latin typeface="+mn-lt"/>
                                        <a:ea typeface="仿宋" panose="02010609060101010101" pitchFamily="49" charset="-122"/>
                                        <a:sym typeface="Symbol" panose="05050102010706020507" pitchFamily="18" charset="2"/>
                                      </a:rPr>
                                      <m:t>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b="0" i="1" dirty="0">
                                        <a:solidFill>
                                          <a:srgbClr val="0000CC"/>
                                        </a:solidFill>
                                        <a:latin typeface="+mn-lt"/>
                                        <a:ea typeface="仿宋" panose="02010609060101010101" pitchFamily="49" charset="-122"/>
                                      </a:rPr>
                                      <m:t>C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+mn-lt"/>
                                    <a:ea typeface="仿宋" panose="02010609060101010101" pitchFamily="49" charset="-122"/>
                                    <a:sym typeface="Symbol" panose="05050102010706020507" pitchFamily="18" charset="2"/>
                                  </a:rPr>
                                  <m:t>I</m:t>
                                </m:r>
                              </m:e>
                            </m:acc>
                            <m: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CC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j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 sz="2400" b="0" dirty="0">
                                        <a:solidFill>
                                          <a:srgbClr val="0000CC"/>
                                        </a:solidFill>
                                        <a:latin typeface="+mn-lt"/>
                                        <a:ea typeface="仿宋" panose="02010609060101010101" pitchFamily="49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zh-CN" altLang="en-US" sz="2400" b="0" i="1" dirty="0">
                                        <a:solidFill>
                                          <a:srgbClr val="0000CC"/>
                                        </a:solidFill>
                                        <a:latin typeface="+mn-lt"/>
                                        <a:ea typeface="仿宋" panose="02010609060101010101" pitchFamily="49" charset="-122"/>
                                        <a:sym typeface="Symbol" panose="05050102010706020507" pitchFamily="18" charset="2"/>
                                      </a:rPr>
                                      <m:t>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b="0" i="1" dirty="0">
                                        <a:solidFill>
                                          <a:srgbClr val="0000CC"/>
                                        </a:solidFill>
                                        <a:latin typeface="+mn-lt"/>
                                        <a:ea typeface="仿宋" panose="02010609060101010101" pitchFamily="49" charset="-122"/>
                                      </a:rPr>
                                      <m:t>C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b="0" baseline="-25000" dirty="0">
                                        <a:solidFill>
                                          <a:srgbClr val="0000CC"/>
                                        </a:solidFill>
                                        <a:latin typeface="+mn-lt"/>
                                        <a:ea typeface="仿宋" panose="02010609060101010101" pitchFamily="49" charset="-122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CC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0000CC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CC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C</m:t>
                            </m:r>
                          </m:den>
                        </m:f>
                      </m:oMath>
                    </m:oMathPara>
                  </a14:m>
                  <a:endParaRPr lang="zh-CN" altLang="en-US" sz="2400" b="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B236904A-B9D0-4EDA-9F35-35A1AA183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998" y="2873673"/>
                  <a:ext cx="3207841" cy="13592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544E9C4-24EA-41FD-8948-614A2C1D0F4F}"/>
                  </a:ext>
                </a:extLst>
              </p:cNvPr>
              <p:cNvSpPr txBox="1"/>
              <p:nvPr/>
            </p:nvSpPr>
            <p:spPr>
              <a:xfrm>
                <a:off x="5093283" y="5926424"/>
                <a:ext cx="2364526" cy="72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aseline="-25000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rgbClr val="660066"/>
                        </a:solidFill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ea typeface="仿宋_GB2312" panose="02010609030101010101" pitchFamily="49" charset="-122"/>
                                  </a:rPr>
                                  <m:t>C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ea typeface="仿宋_GB2312" panose="02010609030101010101" pitchFamily="49" charset="-122"/>
                                  </a:rPr>
                                  <m:t>C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baseline="-25000" dirty="0">
                                    <a:solidFill>
                                      <a:srgbClr val="660066"/>
                                    </a:solidFill>
                                    <a:ea typeface="仿宋_GB2312" panose="02010609030101010101" pitchFamily="49" charset="-122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660066"/>
                    </a:solidFill>
                    <a:ea typeface="仿宋_GB2312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zh-CN" altLang="en-US" sz="2400" b="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544E9C4-24EA-41FD-8948-614A2C1D0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283" y="5926424"/>
                <a:ext cx="2364526" cy="726096"/>
              </a:xfrm>
              <a:prstGeom prst="rect">
                <a:avLst/>
              </a:prstGeom>
              <a:blipFill>
                <a:blip r:embed="rId8"/>
                <a:stretch>
                  <a:fillRect l="-775" b="-1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D683AE27-C67E-433D-9601-B903F7A4260F}"/>
              </a:ext>
            </a:extLst>
          </p:cNvPr>
          <p:cNvGrpSpPr/>
          <p:nvPr/>
        </p:nvGrpSpPr>
        <p:grpSpPr>
          <a:xfrm>
            <a:off x="525304" y="4473365"/>
            <a:ext cx="6361814" cy="735522"/>
            <a:chOff x="504944" y="4243608"/>
            <a:chExt cx="6361814" cy="735522"/>
          </a:xfrm>
        </p:grpSpPr>
        <p:sp>
          <p:nvSpPr>
            <p:cNvPr id="65545" name="Rectangle 2">
              <a:extLst>
                <a:ext uri="{FF2B5EF4-FFF2-40B4-BE49-F238E27FC236}">
                  <a16:creationId xmlns:a16="http://schemas.microsoft.com/office/drawing/2014/main" id="{A7F296E4-A99E-4770-B67D-3781E132C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44" y="4423397"/>
              <a:ext cx="439261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结合式</a:t>
              </a:r>
              <a:r>
                <a:rPr lang="en-US" altLang="zh-CN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(1)</a:t>
              </a:r>
              <a:r>
                <a:rPr lang="zh-CN" altLang="en-US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和式</a:t>
              </a:r>
              <a:r>
                <a:rPr lang="en-US" altLang="zh-CN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(2),  </a:t>
              </a:r>
              <a:r>
                <a:rPr lang="zh-CN" altLang="en-US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有</a:t>
              </a:r>
            </a:p>
          </p:txBody>
        </p:sp>
        <p:sp>
          <p:nvSpPr>
            <p:cNvPr id="65547" name="Rectangle 2">
              <a:extLst>
                <a:ext uri="{FF2B5EF4-FFF2-40B4-BE49-F238E27FC236}">
                  <a16:creationId xmlns:a16="http://schemas.microsoft.com/office/drawing/2014/main" id="{4DD8EE49-D7E5-4D51-8F74-59541C0BD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133" y="4439401"/>
              <a:ext cx="93662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(3)</a:t>
              </a:r>
              <a:endParaRPr lang="zh-CN" altLang="en-US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B877BCC-FE25-452E-B122-9A075BF01E40}"/>
                    </a:ext>
                  </a:extLst>
                </p:cNvPr>
                <p:cNvSpPr txBox="1"/>
                <p:nvPr/>
              </p:nvSpPr>
              <p:spPr>
                <a:xfrm>
                  <a:off x="3944818" y="4243608"/>
                  <a:ext cx="2364526" cy="7355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 smtClean="0">
                          <a:solidFill>
                            <a:srgbClr val="000099"/>
                          </a:solidFill>
                          <a:latin typeface="+mn-lt"/>
                          <a:ea typeface="仿宋" panose="02010609060101010101" pitchFamily="49" charset="-122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zh-CN" sz="2400" baseline="-25000" dirty="0" smtClean="0">
                          <a:solidFill>
                            <a:srgbClr val="000099"/>
                          </a:solidFill>
                          <a:latin typeface="+mn-lt"/>
                          <a:ea typeface="仿宋" panose="02010609060101010101" pitchFamily="49" charset="-122"/>
                        </a:rPr>
                        <m:t>L</m:t>
                      </m:r>
                      <m:r>
                        <a:rPr lang="en-US" altLang="zh-CN" sz="2400" b="0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99"/>
                          </a:solidFill>
                          <a:latin typeface="+mn-lt"/>
                          <a:ea typeface="仿宋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dirty="0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zh-CN" sz="2400" b="0" i="1" dirty="0">
                                      <a:solidFill>
                                        <a:srgbClr val="000099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C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baseline="-25000" dirty="0">
                                      <a:solidFill>
                                        <a:srgbClr val="000099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zh-CN" sz="2400" b="0" i="1" dirty="0">
                                      <a:solidFill>
                                        <a:srgbClr val="000099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C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zh-CN" sz="2400" dirty="0">
                      <a:solidFill>
                        <a:srgbClr val="000099"/>
                      </a:solidFill>
                      <a:latin typeface="+mn-lt"/>
                      <a:ea typeface="仿宋" panose="020106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>
                          <a:solidFill>
                            <a:srgbClr val="000099"/>
                          </a:solidFill>
                          <a:latin typeface="+mn-lt"/>
                          <a:ea typeface="仿宋" panose="02010609060101010101" pitchFamily="49" charset="-122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zh-CN" sz="2400" baseline="-25000" dirty="0">
                          <a:solidFill>
                            <a:srgbClr val="000099"/>
                          </a:solidFill>
                          <a:latin typeface="+mn-lt"/>
                          <a:ea typeface="仿宋" panose="02010609060101010101" pitchFamily="49" charset="-122"/>
                        </a:rPr>
                        <m:t>L</m:t>
                      </m:r>
                    </m:oMath>
                  </a14:m>
                  <a:endParaRPr lang="zh-CN" altLang="en-US" sz="2400" b="0" dirty="0">
                    <a:solidFill>
                      <a:srgbClr val="000099"/>
                    </a:solidFill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B877BCC-FE25-452E-B122-9A075BF01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818" y="4243608"/>
                  <a:ext cx="2364526" cy="735522"/>
                </a:xfrm>
                <a:prstGeom prst="rect">
                  <a:avLst/>
                </a:prstGeom>
                <a:blipFill>
                  <a:blip r:embed="rId9"/>
                  <a:stretch>
                    <a:fillRect l="-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E8F6B18D-872B-4F58-AF4A-D45B4B244651}"/>
              </a:ext>
            </a:extLst>
          </p:cNvPr>
          <p:cNvGrpSpPr>
            <a:grpSpLocks/>
          </p:cNvGrpSpPr>
          <p:nvPr/>
        </p:nvGrpSpPr>
        <p:grpSpPr bwMode="auto">
          <a:xfrm>
            <a:off x="6521687" y="4127705"/>
            <a:ext cx="2586817" cy="1893583"/>
            <a:chOff x="1429" y="663"/>
            <a:chExt cx="3600" cy="1712"/>
          </a:xfrm>
        </p:grpSpPr>
        <p:graphicFrame>
          <p:nvGraphicFramePr>
            <p:cNvPr id="26" name="Object 2">
              <a:extLst>
                <a:ext uri="{FF2B5EF4-FFF2-40B4-BE49-F238E27FC236}">
                  <a16:creationId xmlns:a16="http://schemas.microsoft.com/office/drawing/2014/main" id="{FF97CB57-6799-45B7-9722-B38DDCE787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9" y="663"/>
            <a:ext cx="3600" cy="1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72" name="SmartDraw" r:id="rId10" imgW="3214116" imgH="1525524" progId="">
                    <p:embed/>
                  </p:oleObj>
                </mc:Choice>
                <mc:Fallback>
                  <p:oleObj name="SmartDraw" r:id="rId10" imgW="3214116" imgH="1525524" progId="">
                    <p:embed/>
                    <p:pic>
                      <p:nvPicPr>
                        <p:cNvPr id="64529" name="Object 2">
                          <a:extLst>
                            <a:ext uri="{FF2B5EF4-FFF2-40B4-BE49-F238E27FC236}">
                              <a16:creationId xmlns:a16="http://schemas.microsoft.com/office/drawing/2014/main" id="{5AFD7575-6D41-4B15-B5A7-24955F2EA0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663"/>
                          <a:ext cx="3600" cy="170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BD27C149-3F91-48C2-B22E-AF733F7AB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616"/>
              <a:ext cx="104" cy="672"/>
            </a:xfrm>
            <a:prstGeom prst="rightBrace">
              <a:avLst>
                <a:gd name="adj1" fmla="val 538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i="1">
                <a:solidFill>
                  <a:schemeClr val="bg1"/>
                </a:solidFill>
                <a:ea typeface="仿宋_GB2312" panose="02010609030101010101" pitchFamily="49" charset="-122"/>
              </a:endParaRPr>
            </a:p>
          </p:txBody>
        </p:sp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id="{CD1C24C0-F2CA-460B-918F-F7CAB66A0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" y="935"/>
              <a:ext cx="144" cy="1440"/>
            </a:xfrm>
            <a:prstGeom prst="righ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i="1">
                <a:solidFill>
                  <a:schemeClr val="bg1"/>
                </a:solidFill>
                <a:ea typeface="仿宋_GB2312" panose="02010609030101010101" pitchFamily="49" charset="-122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7DAEDD4B-ABC9-46CF-8949-A2FA268DB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1117"/>
              <a:ext cx="480" cy="384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i="1">
                <a:solidFill>
                  <a:schemeClr val="bg1"/>
                </a:solidFill>
                <a:ea typeface="仿宋_GB2312" panose="0201060903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1E8777EB-7430-4853-90D0-E209A43EAD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6457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2.3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回路抽头阻抗变换（</a:t>
            </a:r>
            <a:r>
              <a:rPr lang="zh-CN" altLang="en-US" sz="2800" b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部分接入的实现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48CAC47C-B3F3-4085-A414-56F864D3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788988"/>
            <a:ext cx="7429500" cy="121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定义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接入系数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：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/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     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这里显然：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&gt; 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C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10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&lt;1,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则根据前页式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(3),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有：</a:t>
            </a:r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6286577-49C2-4602-A8F2-1AF63A6A5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5583211"/>
            <a:ext cx="8822183" cy="98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6286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如果电抗负载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和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折合的区别：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电容折合变小了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，有别于电阻和电感。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但是，阻抗都变大了，减小了级间影响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</p:txBody>
      </p:sp>
      <p:sp>
        <p:nvSpPr>
          <p:cNvPr id="66565" name="Rectangle 3">
            <a:extLst>
              <a:ext uri="{FF2B5EF4-FFF2-40B4-BE49-F238E27FC236}">
                <a16:creationId xmlns:a16="http://schemas.microsoft.com/office/drawing/2014/main" id="{DC3E7E63-D955-46BE-B3C5-F5EAB48FA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46" y="4927087"/>
            <a:ext cx="2000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则同理有：</a:t>
            </a:r>
          </a:p>
        </p:txBody>
      </p:sp>
      <p:sp>
        <p:nvSpPr>
          <p:cNvPr id="66566" name="椭圆 11">
            <a:extLst>
              <a:ext uri="{FF2B5EF4-FFF2-40B4-BE49-F238E27FC236}">
                <a16:creationId xmlns:a16="http://schemas.microsoft.com/office/drawing/2014/main" id="{AEA06C1C-B816-4FD9-85D9-5A58F3414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922" y="4714362"/>
            <a:ext cx="2009775" cy="857250"/>
          </a:xfrm>
          <a:prstGeom prst="ellips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grpSp>
        <p:nvGrpSpPr>
          <p:cNvPr id="66567" name="组合 15">
            <a:extLst>
              <a:ext uri="{FF2B5EF4-FFF2-40B4-BE49-F238E27FC236}">
                <a16:creationId xmlns:a16="http://schemas.microsoft.com/office/drawing/2014/main" id="{6D372803-99D6-4168-BF03-E2649A77D369}"/>
              </a:ext>
            </a:extLst>
          </p:cNvPr>
          <p:cNvGrpSpPr>
            <a:grpSpLocks/>
          </p:cNvGrpSpPr>
          <p:nvPr/>
        </p:nvGrpSpPr>
        <p:grpSpPr bwMode="auto">
          <a:xfrm>
            <a:off x="434975" y="2097088"/>
            <a:ext cx="7280275" cy="2474912"/>
            <a:chOff x="287253" y="1902022"/>
            <a:chExt cx="7280333" cy="2474708"/>
          </a:xfrm>
        </p:grpSpPr>
        <p:sp>
          <p:nvSpPr>
            <p:cNvPr id="66570" name="Rectangle 3">
              <a:extLst>
                <a:ext uri="{FF2B5EF4-FFF2-40B4-BE49-F238E27FC236}">
                  <a16:creationId xmlns:a16="http://schemas.microsoft.com/office/drawing/2014/main" id="{63A0CEA5-42D1-40A6-A759-B5A03DAFD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53" y="1902022"/>
              <a:ext cx="6786563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如果负载带有电抗</a:t>
              </a:r>
              <a:r>
                <a:rPr lang="en-US" altLang="zh-CN" sz="24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C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L</a:t>
              </a:r>
              <a:r>
                <a: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和</a:t>
              </a:r>
              <a:r>
                <a:rPr lang="en-US" altLang="zh-CN" sz="24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L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L</a:t>
              </a:r>
              <a:r>
                <a: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，同样折合：</a:t>
              </a:r>
            </a:p>
          </p:txBody>
        </p:sp>
        <p:grpSp>
          <p:nvGrpSpPr>
            <p:cNvPr id="66571" name="组合 14">
              <a:extLst>
                <a:ext uri="{FF2B5EF4-FFF2-40B4-BE49-F238E27FC236}">
                  <a16:creationId xmlns:a16="http://schemas.microsoft.com/office/drawing/2014/main" id="{B256CFE3-A4E0-41AE-9441-8E3DA66B0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786" y="2428868"/>
              <a:ext cx="6781800" cy="1947862"/>
              <a:chOff x="785786" y="2285992"/>
              <a:chExt cx="6781800" cy="1947862"/>
            </a:xfrm>
          </p:grpSpPr>
          <p:graphicFrame>
            <p:nvGraphicFramePr>
              <p:cNvPr id="66572" name="Object 7">
                <a:extLst>
                  <a:ext uri="{FF2B5EF4-FFF2-40B4-BE49-F238E27FC236}">
                    <a16:creationId xmlns:a16="http://schemas.microsoft.com/office/drawing/2014/main" id="{51EB1F44-48EA-49BC-A791-1B0011A016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786" y="2285992"/>
              <a:ext cx="6781800" cy="19478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231" name="SmartDraw" r:id="rId3" imgW="4864608" imgH="1397508" progId="">
                      <p:embed/>
                    </p:oleObj>
                  </mc:Choice>
                  <mc:Fallback>
                    <p:oleObj name="SmartDraw" r:id="rId3" imgW="4864608" imgH="1397508" progId="">
                      <p:embed/>
                      <p:pic>
                        <p:nvPicPr>
                          <p:cNvPr id="0" name="Picture 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5786" y="2285992"/>
                            <a:ext cx="6781800" cy="194786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6573" name="AutoShape 8">
                <a:extLst>
                  <a:ext uri="{FF2B5EF4-FFF2-40B4-BE49-F238E27FC236}">
                    <a16:creationId xmlns:a16="http://schemas.microsoft.com/office/drawing/2014/main" id="{4E57AD7D-7CD9-4DEB-BA91-D030AD6F5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973" y="2936867"/>
                <a:ext cx="914400" cy="457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>
                <a:solidFill>
                  <a:srgbClr val="8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i="1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144C23-8734-423C-9976-AE813869EDCB}"/>
                  </a:ext>
                </a:extLst>
              </p:cNvPr>
              <p:cNvSpPr txBox="1"/>
              <p:nvPr/>
            </p:nvSpPr>
            <p:spPr>
              <a:xfrm>
                <a:off x="4071938" y="1178012"/>
                <a:ext cx="4283968" cy="1095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rgbClr val="660066"/>
                        </a:solidFill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660066"/>
                                    </a:solidFill>
                                    <a:ea typeface="仿宋_GB2312" panose="02010609030101010101" pitchFamily="49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660066"/>
                                    </a:solidFill>
                                    <a:ea typeface="仿宋_GB2312" panose="02010609030101010101" pitchFamily="49" charset="-122"/>
                                  </a:rPr>
                                  <m:t>P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ea typeface="仿宋_GB2312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</m:oMath>
                </a14:m>
                <a:r>
                  <a:rPr lang="zh-CN" altLang="en-US" sz="2400" b="0" dirty="0">
                    <a:solidFill>
                      <a:srgbClr val="660066"/>
                    </a:solidFill>
                  </a:rPr>
                  <a:t> </a:t>
                </a:r>
                <a:r>
                  <a:rPr lang="en-US" altLang="zh-CN" sz="2400" b="0" dirty="0">
                    <a:solidFill>
                      <a:srgbClr val="660066"/>
                    </a:solidFill>
                  </a:rPr>
                  <a:t>;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66"/>
                        </a:solidFill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ea typeface="仿宋_GB2312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zh-CN" altLang="en-US" sz="2400" b="0" dirty="0">
                  <a:solidFill>
                    <a:srgbClr val="660066"/>
                  </a:solidFill>
                </a:endParaRPr>
              </a:p>
              <a:p>
                <a:endParaRPr lang="zh-CN" altLang="en-US" sz="2400" b="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144C23-8734-423C-9976-AE813869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938" y="1178012"/>
                <a:ext cx="4283968" cy="1095428"/>
              </a:xfrm>
              <a:prstGeom prst="rect">
                <a:avLst/>
              </a:prstGeom>
              <a:blipFill>
                <a:blip r:embed="rId5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49DD753-44A5-4AA8-9875-7A5A1D87C406}"/>
                  </a:ext>
                </a:extLst>
              </p:cNvPr>
              <p:cNvSpPr txBox="1"/>
              <p:nvPr/>
            </p:nvSpPr>
            <p:spPr>
              <a:xfrm>
                <a:off x="2123728" y="4725961"/>
                <a:ext cx="5930965" cy="1095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rgbClr val="660066"/>
                        </a:solidFill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660066"/>
                                    </a:solidFill>
                                    <a:ea typeface="仿宋_GB2312" panose="02010609030101010101" pitchFamily="49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660066"/>
                                    </a:solidFill>
                                    <a:ea typeface="仿宋_GB2312" panose="02010609030101010101" pitchFamily="49" charset="-122"/>
                                  </a:rPr>
                                  <m:t>P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ea typeface="仿宋_GB2312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</m:oMath>
                </a14:m>
                <a:r>
                  <a:rPr lang="zh-CN" altLang="en-US" sz="2400" b="0" dirty="0">
                    <a:solidFill>
                      <a:srgbClr val="660066"/>
                    </a:solidFill>
                  </a:rPr>
                  <a:t> </a:t>
                </a:r>
                <a:r>
                  <a:rPr lang="en-US" altLang="zh-CN" sz="2400" b="0" dirty="0">
                    <a:solidFill>
                      <a:srgbClr val="660066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itchFamily="49" charset="-122"/>
                      </a:rPr>
                      <m:t>    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66"/>
                        </a:solidFill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660066"/>
                                    </a:solidFill>
                                    <a:ea typeface="仿宋_GB2312" panose="02010609030101010101" pitchFamily="49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ea typeface="仿宋_GB2312" panose="02010609030101010101" pitchFamily="49" charset="-122"/>
                                  </a:rPr>
                                  <m:t>P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ea typeface="仿宋_GB2312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</m:oMath>
                </a14:m>
                <a:r>
                  <a:rPr lang="zh-CN" altLang="en-US" sz="2400" b="0" dirty="0">
                    <a:solidFill>
                      <a:srgbClr val="660066"/>
                    </a:solidFill>
                  </a:rPr>
                  <a:t> </a:t>
                </a:r>
                <a:r>
                  <a:rPr lang="en-US" altLang="zh-CN" sz="2400" b="0" dirty="0">
                    <a:solidFill>
                      <a:srgbClr val="660066"/>
                    </a:solidFill>
                  </a:rPr>
                  <a:t>;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66"/>
                        </a:solidFill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ea typeface="仿宋_GB2312" pitchFamily="49" charset="-122"/>
                      </a:rPr>
                      <m:t>L</m:t>
                    </m:r>
                  </m:oMath>
                </a14:m>
                <a:endParaRPr lang="zh-CN" altLang="en-US" sz="2400" b="0" dirty="0">
                  <a:solidFill>
                    <a:srgbClr val="660066"/>
                  </a:solidFill>
                </a:endParaRPr>
              </a:p>
              <a:p>
                <a:endParaRPr lang="zh-CN" altLang="en-US" sz="2400" b="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49DD753-44A5-4AA8-9875-7A5A1D87C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725961"/>
                <a:ext cx="5930965" cy="1095428"/>
              </a:xfrm>
              <a:prstGeom prst="rect">
                <a:avLst/>
              </a:prstGeom>
              <a:blipFill>
                <a:blip r:embed="rId6"/>
                <a:stretch>
                  <a:fillRect l="-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Group 11">
            <a:extLst>
              <a:ext uri="{FF2B5EF4-FFF2-40B4-BE49-F238E27FC236}">
                <a16:creationId xmlns:a16="http://schemas.microsoft.com/office/drawing/2014/main" id="{EA38997C-01A7-42CD-8AF8-6249DAF08600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979488"/>
            <a:ext cx="3816350" cy="1989137"/>
            <a:chOff x="1429" y="935"/>
            <a:chExt cx="2404" cy="1253"/>
          </a:xfrm>
        </p:grpSpPr>
        <p:graphicFrame>
          <p:nvGraphicFramePr>
            <p:cNvPr id="67601" name="Object 5">
              <a:extLst>
                <a:ext uri="{FF2B5EF4-FFF2-40B4-BE49-F238E27FC236}">
                  <a16:creationId xmlns:a16="http://schemas.microsoft.com/office/drawing/2014/main" id="{FD1132A0-D77A-4AF0-B05D-BD85C5B321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9" y="935"/>
            <a:ext cx="2404" cy="1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260" name="SmartDraw" r:id="rId3" imgW="2999232" imgH="1562100" progId="">
                    <p:embed/>
                  </p:oleObj>
                </mc:Choice>
                <mc:Fallback>
                  <p:oleObj name="SmartDraw" r:id="rId3" imgW="2999232" imgH="1562100" progId="">
                    <p:embed/>
                    <p:pic>
                      <p:nvPicPr>
                        <p:cNvPr id="0" name="Picture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935"/>
                          <a:ext cx="2404" cy="125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02" name="AutoShape 6">
              <a:extLst>
                <a:ext uri="{FF2B5EF4-FFF2-40B4-BE49-F238E27FC236}">
                  <a16:creationId xmlns:a16="http://schemas.microsoft.com/office/drawing/2014/main" id="{240F6E90-BFDB-467F-83C9-0E2AC547B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1162"/>
              <a:ext cx="432" cy="336"/>
            </a:xfrm>
            <a:prstGeom prst="rightArrow">
              <a:avLst>
                <a:gd name="adj1" fmla="val 50000"/>
                <a:gd name="adj2" fmla="val 32143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i="1">
                <a:latin typeface="Bookman Old Style" panose="02050604050505020204" pitchFamily="18" charset="0"/>
              </a:endParaRPr>
            </a:p>
          </p:txBody>
        </p:sp>
      </p:grpSp>
      <p:sp>
        <p:nvSpPr>
          <p:cNvPr id="67587" name="Rectangle 4">
            <a:extLst>
              <a:ext uri="{FF2B5EF4-FFF2-40B4-BE49-F238E27FC236}">
                <a16:creationId xmlns:a16="http://schemas.microsoft.com/office/drawing/2014/main" id="{AF912154-4BE2-4A08-8972-7D2137D35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911225"/>
            <a:ext cx="3024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当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=0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时，无互感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:</a:t>
            </a:r>
            <a:endParaRPr lang="zh-CN" altLang="en-US" sz="2400" b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1766096B-C295-45DD-948E-F45898B44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9275"/>
            <a:ext cx="76200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自耦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(self-coupling)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变压器耦合并联回路 </a:t>
            </a:r>
            <a:r>
              <a:rPr lang="en-US" altLang="zh-CN" sz="2400" b="1" dirty="0">
                <a:solidFill>
                  <a:srgbClr val="00B050"/>
                </a:solidFill>
                <a:ea typeface="华文仿宋" panose="02010600040101010101" pitchFamily="2" charset="-122"/>
              </a:rPr>
              <a:t>P24     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P25</a:t>
            </a:r>
            <a:endParaRPr lang="zh-CN" altLang="en-US" sz="24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7589" name="Rectangle 3">
            <a:extLst>
              <a:ext uri="{FF2B5EF4-FFF2-40B4-BE49-F238E27FC236}">
                <a16:creationId xmlns:a16="http://schemas.microsoft.com/office/drawing/2014/main" id="{748E56EF-018C-4CF0-B2FD-B2AAA994D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2133600"/>
            <a:ext cx="37433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当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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时，线圈总电感量：</a:t>
            </a:r>
          </a:p>
          <a:p>
            <a:pPr eaLnBrk="1" hangingPunct="1">
              <a:buFontTx/>
              <a:buNone/>
            </a:pP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   L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+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+2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endParaRPr lang="zh-CN" altLang="en-US" sz="2400" i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7590" name="Rectangle 3">
            <a:extLst>
              <a:ext uri="{FF2B5EF4-FFF2-40B4-BE49-F238E27FC236}">
                <a16:creationId xmlns:a16="http://schemas.microsoft.com/office/drawing/2014/main" id="{049FD371-E3E9-4783-B6A5-5D813E162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3326" y="3355970"/>
            <a:ext cx="18002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接入系数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：</a:t>
            </a:r>
          </a:p>
        </p:txBody>
      </p:sp>
      <p:grpSp>
        <p:nvGrpSpPr>
          <p:cNvPr id="3" name="组合 32">
            <a:extLst>
              <a:ext uri="{FF2B5EF4-FFF2-40B4-BE49-F238E27FC236}">
                <a16:creationId xmlns:a16="http://schemas.microsoft.com/office/drawing/2014/main" id="{4DB73894-4F9F-4333-BF95-52E82B989E91}"/>
              </a:ext>
            </a:extLst>
          </p:cNvPr>
          <p:cNvGrpSpPr>
            <a:grpSpLocks/>
          </p:cNvGrpSpPr>
          <p:nvPr/>
        </p:nvGrpSpPr>
        <p:grpSpPr bwMode="auto">
          <a:xfrm>
            <a:off x="855639" y="4013197"/>
            <a:ext cx="8037536" cy="2270374"/>
            <a:chOff x="755651" y="3860800"/>
            <a:chExt cx="8037564" cy="2270398"/>
          </a:xfrm>
        </p:grpSpPr>
        <p:sp>
          <p:nvSpPr>
            <p:cNvPr id="67597" name="Rectangle 2">
              <a:extLst>
                <a:ext uri="{FF2B5EF4-FFF2-40B4-BE49-F238E27FC236}">
                  <a16:creationId xmlns:a16="http://schemas.microsoft.com/office/drawing/2014/main" id="{D42143B0-CB31-4266-BF44-ECAECD7E1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860800"/>
              <a:ext cx="6816725" cy="79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为计算方便，采用线圈的匝数比计算接入系数：</a:t>
              </a:r>
              <a:endPara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      </a:t>
              </a:r>
              <a:r>
                <a:rPr lang="en-US" altLang="zh-CN" sz="2400" i="1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L</a:t>
              </a:r>
              <a:r>
                <a:rPr lang="en-US" altLang="zh-CN" sz="2400" baseline="-25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1</a:t>
              </a:r>
              <a:r>
                <a:rPr lang="en-US" altLang="zh-CN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=</a:t>
              </a:r>
              <a:r>
                <a:rPr lang="en-US" altLang="zh-CN" sz="2400" i="1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KN</a:t>
              </a:r>
              <a:r>
                <a:rPr lang="en-US" altLang="zh-CN" sz="2400" baseline="-25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1</a:t>
              </a:r>
              <a:r>
                <a:rPr lang="en-US" altLang="zh-CN" sz="2400" baseline="30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2  </a:t>
              </a:r>
              <a:r>
                <a:rPr lang="en-US" altLang="zh-CN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;    </a:t>
              </a:r>
              <a:r>
                <a:rPr lang="en-US" altLang="zh-CN" sz="2400" i="1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L</a:t>
              </a:r>
              <a:r>
                <a:rPr lang="en-US" altLang="zh-CN" sz="2400" baseline="-25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2</a:t>
              </a:r>
              <a:r>
                <a:rPr lang="en-US" altLang="zh-CN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=</a:t>
              </a:r>
              <a:r>
                <a:rPr lang="en-US" altLang="zh-CN" sz="2400" i="1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KN</a:t>
              </a:r>
              <a:r>
                <a:rPr lang="en-US" altLang="zh-CN" sz="2400" baseline="-25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2</a:t>
              </a:r>
              <a:r>
                <a:rPr lang="en-US" altLang="zh-CN" sz="2400" baseline="30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2  </a:t>
              </a:r>
              <a:r>
                <a:rPr lang="en-US" altLang="zh-CN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;    </a:t>
              </a:r>
              <a:r>
                <a:rPr lang="en-US" altLang="zh-CN" sz="2400" i="1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M</a:t>
              </a:r>
              <a:r>
                <a:rPr lang="en-US" altLang="zh-CN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=</a:t>
              </a:r>
              <a:r>
                <a:rPr lang="en-US" altLang="zh-CN" sz="2400" i="1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KN</a:t>
              </a:r>
              <a:r>
                <a:rPr lang="en-US" altLang="zh-CN" sz="2400" baseline="-25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1</a:t>
              </a:r>
              <a:r>
                <a:rPr lang="en-US" altLang="zh-CN" sz="2400" i="1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N</a:t>
              </a:r>
              <a:r>
                <a:rPr lang="en-US" altLang="zh-CN" sz="2400" baseline="-25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2</a:t>
              </a:r>
              <a:r>
                <a:rPr lang="en-US" altLang="zh-CN" sz="2400" baseline="30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 </a:t>
              </a:r>
              <a:r>
                <a:rPr lang="en-US" altLang="zh-CN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rPr>
                <a:t> </a:t>
              </a:r>
              <a:endParaRPr lang="zh-CN" altLang="en-US" sz="2400" baseline="30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endParaRPr>
            </a:p>
          </p:txBody>
        </p:sp>
        <p:sp>
          <p:nvSpPr>
            <p:cNvPr id="67598" name="Rectangle 2">
              <a:extLst>
                <a:ext uri="{FF2B5EF4-FFF2-40B4-BE49-F238E27FC236}">
                  <a16:creationId xmlns:a16="http://schemas.microsoft.com/office/drawing/2014/main" id="{A64886CB-B059-4931-A228-E2B16129D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4821508"/>
              <a:ext cx="7605712" cy="79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上式中，</a:t>
              </a:r>
              <a:r>
                <a:rPr lang="en-US" altLang="zh-CN" sz="2400" i="1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N</a:t>
              </a:r>
              <a:r>
                <a:rPr lang="en-US" altLang="zh-CN" sz="2400" baseline="-250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1</a:t>
              </a:r>
              <a:r>
                <a: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为</a:t>
              </a:r>
              <a:r>
                <a:rPr lang="en-US" altLang="zh-CN" sz="2400" i="1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L</a:t>
              </a:r>
              <a:r>
                <a:rPr lang="en-US" altLang="zh-CN" sz="2400" baseline="-250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1</a:t>
              </a:r>
              <a:r>
                <a: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匝数（圈数）；</a:t>
              </a:r>
              <a:r>
                <a:rPr lang="en-US" altLang="zh-CN" sz="2400" i="1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N</a:t>
              </a:r>
              <a:r>
                <a:rPr lang="en-US" altLang="zh-CN" sz="2400" baseline="-250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2</a:t>
              </a:r>
              <a:r>
                <a: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为</a:t>
              </a:r>
              <a:r>
                <a:rPr lang="en-US" altLang="zh-CN" sz="2400" i="1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L</a:t>
              </a:r>
              <a:r>
                <a:rPr lang="en-US" altLang="zh-CN" sz="2400" baseline="-250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2</a:t>
              </a:r>
              <a:r>
                <a: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匝数（圈数） ；</a:t>
              </a:r>
              <a:br>
                <a: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</a:br>
              <a:r>
                <a:rPr lang="en-US" altLang="zh-CN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  </a:t>
              </a:r>
              <a:r>
                <a:rPr lang="en-US" altLang="zh-CN" sz="2400" i="1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 K</a:t>
              </a:r>
              <a:r>
                <a: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为比例系数，和线圈的几何形状、尺寸等有关 </a:t>
              </a:r>
            </a:p>
          </p:txBody>
        </p:sp>
        <p:sp>
          <p:nvSpPr>
            <p:cNvPr id="67600" name="AutoShape 13">
              <a:extLst>
                <a:ext uri="{FF2B5EF4-FFF2-40B4-BE49-F238E27FC236}">
                  <a16:creationId xmlns:a16="http://schemas.microsoft.com/office/drawing/2014/main" id="{87D5D8CC-5E08-422B-A4C2-7E314C65D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6271" y="5673998"/>
              <a:ext cx="1186944" cy="457200"/>
            </a:xfrm>
            <a:prstGeom prst="wedgeRoundRectCallout">
              <a:avLst>
                <a:gd name="adj1" fmla="val -86859"/>
                <a:gd name="adj2" fmla="val 90457"/>
                <a:gd name="adj3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i="1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Ｎ</a:t>
              </a:r>
              <a:r>
                <a:rPr lang="zh-CN" altLang="en-US" sz="18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总圈数</a:t>
              </a:r>
            </a:p>
          </p:txBody>
        </p:sp>
      </p:grpSp>
      <p:sp>
        <p:nvSpPr>
          <p:cNvPr id="19" name="Text Box 7">
            <a:extLst>
              <a:ext uri="{FF2B5EF4-FFF2-40B4-BE49-F238E27FC236}">
                <a16:creationId xmlns:a16="http://schemas.microsoft.com/office/drawing/2014/main" id="{E6ECFA48-93BC-4644-A478-271997FFB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2959100"/>
            <a:ext cx="2214563" cy="5603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类似图</a:t>
            </a:r>
            <a:r>
              <a:rPr lang="en-US" altLang="zh-CN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2-14</a:t>
            </a:r>
            <a:endParaRPr lang="zh-CN" altLang="en-US" i="1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830C898E-26B0-44E1-8F6D-D924392FC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86645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2.3 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回路抽头阻抗变换（</a:t>
            </a:r>
            <a:r>
              <a:rPr lang="zh-CN" altLang="en-US" sz="2800" kern="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部分接入的实现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7EF24A1-2F11-4BE1-9BED-9A86139EF70E}"/>
                  </a:ext>
                </a:extLst>
              </p:cNvPr>
              <p:cNvSpPr txBox="1"/>
              <p:nvPr/>
            </p:nvSpPr>
            <p:spPr>
              <a:xfrm>
                <a:off x="4771898" y="1346373"/>
                <a:ext cx="3904558" cy="735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66"/>
                        </a:solidFill>
                        <a:latin typeface="+mn-lt"/>
                        <a:ea typeface="仿宋" panose="02010609060101010101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 smtClean="0">
                        <a:solidFill>
                          <a:srgbClr val="660066"/>
                        </a:solidFill>
                        <a:latin typeface="+mn-lt"/>
                        <a:ea typeface="仿宋" panose="02010609060101010101" pitchFamily="49" charset="-122"/>
                      </a:rPr>
                      <m:t>L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m:rPr>
                        <m:nor/>
                      </m:rPr>
                      <a:rPr lang="en-US" altLang="zh-CN" sz="2400" b="0" dirty="0" smtClean="0">
                        <a:solidFill>
                          <a:srgbClr val="660066"/>
                        </a:solidFill>
                        <a:latin typeface="+mn-lt"/>
                        <a:ea typeface="仿宋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660066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 smtClean="0">
                                    <a:solidFill>
                                      <a:srgbClr val="660066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P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66"/>
                        </a:solidFill>
                        <a:latin typeface="+mn-lt"/>
                        <a:ea typeface="仿宋" panose="02010609060101010101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66"/>
                        </a:solidFill>
                        <a:latin typeface="+mn-lt"/>
                        <a:ea typeface="仿宋" panose="02010609060101010101" pitchFamily="49" charset="-122"/>
                      </a:rPr>
                      <m:t>L</m:t>
                    </m:r>
                  </m:oMath>
                </a14:m>
                <a:r>
                  <a:rPr lang="zh-CN" altLang="en-US" sz="2400" b="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en-US" altLang="zh-CN" sz="2400" b="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i="0" baseline="-25000" dirty="0" smtClean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</m:den>
                    </m:f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66"/>
                        </a:solidFill>
                        <a:latin typeface="+mn-lt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7EF24A1-2F11-4BE1-9BED-9A86139EF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898" y="1346373"/>
                <a:ext cx="3904558" cy="735522"/>
              </a:xfrm>
              <a:prstGeom prst="rect">
                <a:avLst/>
              </a:prstGeom>
              <a:blipFill>
                <a:blip r:embed="rId5"/>
                <a:stretch>
                  <a:fillRect l="-313" b="-4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9C51B83-55D9-4B85-8258-9402000081C6}"/>
                  </a:ext>
                </a:extLst>
              </p:cNvPr>
              <p:cNvSpPr txBox="1"/>
              <p:nvPr/>
            </p:nvSpPr>
            <p:spPr>
              <a:xfrm>
                <a:off x="4279995" y="3156440"/>
                <a:ext cx="4181329" cy="735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000099"/>
                        </a:solidFill>
                        <a:latin typeface="+mn-lt"/>
                        <a:ea typeface="仿宋" panose="02010609060101010101" pitchFamily="49" charset="-122"/>
                      </a:rPr>
                      <m:t>P</m:t>
                    </m:r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  <a:latin typeface="+mn-lt"/>
                    <a:ea typeface="仿宋" panose="02010609060101010101" pitchFamily="49" charset="-12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M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M</m:t>
                        </m:r>
                      </m:den>
                    </m:f>
                  </m:oMath>
                </a14:m>
                <a:r>
                  <a:rPr lang="zh-CN" altLang="en-US" sz="2400" b="0" dirty="0">
                    <a:solidFill>
                      <a:srgbClr val="000099"/>
                    </a:solidFill>
                    <a:latin typeface="+mn-lt"/>
                    <a:ea typeface="仿宋" panose="02010609060101010101" pitchFamily="49" charset="-122"/>
                  </a:rPr>
                  <a:t>  </a:t>
                </a:r>
                <a:r>
                  <a:rPr lang="en-US" altLang="zh-CN" sz="2400" b="0" dirty="0">
                    <a:solidFill>
                      <a:srgbClr val="000099"/>
                    </a:solidFill>
                    <a:latin typeface="+mn-lt"/>
                    <a:ea typeface="仿宋" panose="02010609060101010101" pitchFamily="49" charset="-122"/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仿宋_GB2312" pitchFamily="49" charset="-122"/>
                      </a:rPr>
                      <m:t>  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99"/>
                        </a:solidFill>
                        <a:latin typeface="+mn-lt"/>
                        <a:ea typeface="仿宋" panose="02010609060101010101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0099"/>
                        </a:solidFill>
                        <a:latin typeface="+mn-lt"/>
                        <a:ea typeface="仿宋" panose="02010609060101010101" pitchFamily="49" charset="-122"/>
                      </a:rPr>
                      <m:t>L</m:t>
                    </m:r>
                    <m:r>
                      <a:rPr lang="en-US" altLang="zh-CN" sz="2400" b="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99"/>
                        </a:solidFill>
                        <a:latin typeface="+mn-lt"/>
                        <a:ea typeface="仿宋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dirty="0">
                                    <a:solidFill>
                                      <a:srgbClr val="000099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99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P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99"/>
                        </a:solidFill>
                        <a:latin typeface="+mn-lt"/>
                        <a:ea typeface="仿宋" panose="02010609060101010101" pitchFamily="49" charset="-12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0099"/>
                        </a:solidFill>
                        <a:latin typeface="+mn-lt"/>
                        <a:ea typeface="仿宋" panose="02010609060101010101" pitchFamily="49" charset="-122"/>
                      </a:rPr>
                      <m:t>L</m:t>
                    </m:r>
                  </m:oMath>
                </a14:m>
                <a:endParaRPr lang="zh-CN" altLang="en-US" sz="2400" b="0" dirty="0">
                  <a:solidFill>
                    <a:srgbClr val="000099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9C51B83-55D9-4B85-8258-940200008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995" y="3156440"/>
                <a:ext cx="4181329" cy="735522"/>
              </a:xfrm>
              <a:prstGeom prst="rect">
                <a:avLst/>
              </a:prstGeom>
              <a:blipFill>
                <a:blip r:embed="rId6"/>
                <a:stretch>
                  <a:fillRect l="-292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0AB415C-3BB8-40E3-A51F-F9DB022CBBAC}"/>
                  </a:ext>
                </a:extLst>
              </p:cNvPr>
              <p:cNvSpPr txBox="1"/>
              <p:nvPr/>
            </p:nvSpPr>
            <p:spPr>
              <a:xfrm>
                <a:off x="3672905" y="5976935"/>
                <a:ext cx="4102641" cy="588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2</m:t>
                        </m:r>
                        <m: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仿宋_GB2312" panose="02010609030101010101" pitchFamily="49" charset="-122"/>
                          </a:rPr>
                          <m:t>M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仿宋_GB2312" panose="02010609030101010101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ea typeface="仿宋_GB2312" panose="02010609030101010101" pitchFamily="49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2</m:t>
                        </m:r>
                        <m: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99"/>
                            </a:solidFill>
                            <a:ea typeface="仿宋_GB2312" panose="02010609030101010101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仿宋_GB2312" panose="02010609030101010101" pitchFamily="49" charset="-122"/>
                          </a:rPr>
                          <m:t>M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000099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ea typeface="仿宋_GB2312" panose="02010609030101010101" pitchFamily="49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仿宋_GB2312" panose="02010609030101010101" pitchFamily="49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400" b="0" dirty="0">
                    <a:solidFill>
                      <a:srgbClr val="000099"/>
                    </a:solidFill>
                  </a:rPr>
                  <a:t> </a:t>
                </a:r>
                <a:r>
                  <a:rPr lang="en-US" altLang="zh-CN" sz="2400" b="0" dirty="0">
                    <a:solidFill>
                      <a:srgbClr val="000099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000099"/>
                            </a:solidFill>
                            <a:ea typeface="仿宋_GB2312" pitchFamily="49" charset="-122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99"/>
                            </a:solidFill>
                            <a:ea typeface="仿宋_GB2312" panose="02010609030101010101" pitchFamily="49" charset="-122"/>
                          </a:rPr>
                          <m:t>N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0AB415C-3BB8-40E3-A51F-F9DB022CB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05" y="5976935"/>
                <a:ext cx="4102641" cy="588687"/>
              </a:xfrm>
              <a:prstGeom prst="rect">
                <a:avLst/>
              </a:prstGeom>
              <a:blipFill>
                <a:blip r:embed="rId7"/>
                <a:stretch>
                  <a:fillRect b="-16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3">
            <a:extLst>
              <a:ext uri="{FF2B5EF4-FFF2-40B4-BE49-F238E27FC236}">
                <a16:creationId xmlns:a16="http://schemas.microsoft.com/office/drawing/2014/main" id="{BD695340-72BC-45D9-AE60-2F843DF76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2" y="6067672"/>
            <a:ext cx="37799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用匝数表示的接入系数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BA694CD2-4F1B-4356-A48E-888915B8C4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80732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2.3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回路抽头阻抗变换（</a:t>
            </a:r>
            <a:r>
              <a:rPr lang="zh-CN" altLang="en-US" sz="2800" b="1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部分接入的实现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ABFACAD9-B5D5-49BD-88CB-63CDBDD3F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20713"/>
            <a:ext cx="3816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(3) </a:t>
            </a:r>
            <a:r>
              <a:rPr lang="zh-CN" altLang="en-US" sz="24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接入系数与电压折合</a:t>
            </a:r>
          </a:p>
        </p:txBody>
      </p:sp>
      <p:graphicFrame>
        <p:nvGraphicFramePr>
          <p:cNvPr id="68612" name="Object 3">
            <a:extLst>
              <a:ext uri="{FF2B5EF4-FFF2-40B4-BE49-F238E27FC236}">
                <a16:creationId xmlns:a16="http://schemas.microsoft.com/office/drawing/2014/main" id="{8C28556D-0C99-4E59-BBA5-AEBFE2D210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1196975"/>
          <a:ext cx="2089150" cy="18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83" name="SmartDraw" r:id="rId3" imgW="1604772" imgH="1444752" progId="">
                  <p:embed/>
                </p:oleObj>
              </mc:Choice>
              <mc:Fallback>
                <p:oleObj name="SmartDraw" r:id="rId3" imgW="1604772" imgH="1444752" progId="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96975"/>
                        <a:ext cx="2089150" cy="18780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AutoShape 8">
            <a:extLst>
              <a:ext uri="{FF2B5EF4-FFF2-40B4-BE49-F238E27FC236}">
                <a16:creationId xmlns:a16="http://schemas.microsoft.com/office/drawing/2014/main" id="{D2BDEA0E-DC43-42C5-85C9-9CBAC997A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048" y="621908"/>
            <a:ext cx="2749550" cy="457200"/>
          </a:xfrm>
          <a:prstGeom prst="wedgeRoundRectCallout">
            <a:avLst>
              <a:gd name="adj1" fmla="val -49014"/>
              <a:gd name="adj2" fmla="val 153241"/>
              <a:gd name="adj3" fmla="val 16667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高抽头端电压大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24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8614" name="Rectangle 2">
            <a:extLst>
              <a:ext uri="{FF2B5EF4-FFF2-40B4-BE49-F238E27FC236}">
                <a16:creationId xmlns:a16="http://schemas.microsoft.com/office/drawing/2014/main" id="{B72AE1EC-CD3A-496F-B277-981B47749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284538"/>
            <a:ext cx="45354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(4) </a:t>
            </a:r>
            <a:r>
              <a:rPr lang="zh-CN" altLang="en-US" sz="240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接入系数与电流源折合</a:t>
            </a:r>
          </a:p>
        </p:txBody>
      </p:sp>
      <p:sp>
        <p:nvSpPr>
          <p:cNvPr id="68615" name="AutoShape 8">
            <a:extLst>
              <a:ext uri="{FF2B5EF4-FFF2-40B4-BE49-F238E27FC236}">
                <a16:creationId xmlns:a16="http://schemas.microsoft.com/office/drawing/2014/main" id="{53F662A1-3C4D-4E5F-9A97-727DD900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4572000"/>
            <a:ext cx="2749550" cy="457200"/>
          </a:xfrm>
          <a:prstGeom prst="wedgeRoundRectCallout">
            <a:avLst>
              <a:gd name="adj1" fmla="val -56838"/>
              <a:gd name="adj2" fmla="val 186181"/>
              <a:gd name="adj3" fmla="val 16667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高抽头端电流小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240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68616" name="图片 2">
            <a:extLst>
              <a:ext uri="{FF2B5EF4-FFF2-40B4-BE49-F238E27FC236}">
                <a16:creationId xmlns:a16="http://schemas.microsoft.com/office/drawing/2014/main" id="{5649ABAE-709D-468C-A4CF-9F056599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860800"/>
            <a:ext cx="41370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7">
            <a:extLst>
              <a:ext uri="{FF2B5EF4-FFF2-40B4-BE49-F238E27FC236}">
                <a16:creationId xmlns:a16="http://schemas.microsoft.com/office/drawing/2014/main" id="{39743A96-8E42-4465-B489-8E102D04B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528" y="5639937"/>
            <a:ext cx="2681632" cy="56425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P25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     P26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6789D6-4CF7-4931-8296-7AD9FCBC5A8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067175" y="1226149"/>
            <a:ext cx="3079383" cy="78425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dirty="0">
                <a:noFill/>
              </a:rPr>
              <a:t> </a:t>
            </a:r>
          </a:p>
        </p:txBody>
      </p:sp>
      <p:grpSp>
        <p:nvGrpSpPr>
          <p:cNvPr id="68619" name="组合 2">
            <a:extLst>
              <a:ext uri="{FF2B5EF4-FFF2-40B4-BE49-F238E27FC236}">
                <a16:creationId xmlns:a16="http://schemas.microsoft.com/office/drawing/2014/main" id="{E29E2358-2D58-4384-BDFE-189BA0C77631}"/>
              </a:ext>
            </a:extLst>
          </p:cNvPr>
          <p:cNvGrpSpPr>
            <a:grpSpLocks/>
          </p:cNvGrpSpPr>
          <p:nvPr/>
        </p:nvGrpSpPr>
        <p:grpSpPr bwMode="auto">
          <a:xfrm>
            <a:off x="4598987" y="2010403"/>
            <a:ext cx="3436938" cy="1468437"/>
            <a:chOff x="5799872" y="2927527"/>
            <a:chExt cx="3437566" cy="146770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43C2202-D4F5-460B-A5D2-1B2DA6D7D11E}"/>
                </a:ext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049664" y="2927527"/>
              <a:ext cx="3187774" cy="1467709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 dirty="0">
                  <a:noFill/>
                  <a:latin typeface="+mn-lt"/>
                </a:rPr>
                <a:t> </a:t>
              </a:r>
            </a:p>
          </p:txBody>
        </p:sp>
        <p:sp>
          <p:nvSpPr>
            <p:cNvPr id="68625" name="左大括号 1">
              <a:extLst>
                <a:ext uri="{FF2B5EF4-FFF2-40B4-BE49-F238E27FC236}">
                  <a16:creationId xmlns:a16="http://schemas.microsoft.com/office/drawing/2014/main" id="{2216DDAD-64C2-4114-B74E-A414D3B8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872" y="3206817"/>
              <a:ext cx="325438" cy="1008558"/>
            </a:xfrm>
            <a:prstGeom prst="leftBrace">
              <a:avLst>
                <a:gd name="adj1" fmla="val 8336"/>
                <a:gd name="adj2" fmla="val 50000"/>
              </a:avLst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solidFill>
                  <a:srgbClr val="336600"/>
                </a:solidFill>
                <a:latin typeface="+mn-lt"/>
              </a:endParaRPr>
            </a:p>
          </p:txBody>
        </p:sp>
      </p:grpSp>
      <p:grpSp>
        <p:nvGrpSpPr>
          <p:cNvPr id="68620" name="组合 3">
            <a:extLst>
              <a:ext uri="{FF2B5EF4-FFF2-40B4-BE49-F238E27FC236}">
                <a16:creationId xmlns:a16="http://schemas.microsoft.com/office/drawing/2014/main" id="{8AC78E3C-EA95-4AD6-98A2-6824C30C9FA2}"/>
              </a:ext>
            </a:extLst>
          </p:cNvPr>
          <p:cNvGrpSpPr>
            <a:grpSpLocks/>
          </p:cNvGrpSpPr>
          <p:nvPr/>
        </p:nvGrpSpPr>
        <p:grpSpPr bwMode="auto">
          <a:xfrm>
            <a:off x="3851275" y="5160963"/>
            <a:ext cx="5024438" cy="1468437"/>
            <a:chOff x="1095623" y="5258529"/>
            <a:chExt cx="5024226" cy="146770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E54137F-091E-4BF9-AF05-551A588B63A2}"/>
                </a:ext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095623" y="5730773"/>
              <a:ext cx="1754006" cy="523220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227BC4E-C1CB-44DB-ABE9-81C201E87547}"/>
                </a:ext>
              </a:extLst>
            </p:cNvPr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932075" y="5258529"/>
              <a:ext cx="3187774" cy="1467709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 dirty="0">
                  <a:noFill/>
                </a:rPr>
                <a:t> </a:t>
              </a:r>
            </a:p>
          </p:txBody>
        </p:sp>
        <p:sp>
          <p:nvSpPr>
            <p:cNvPr id="68623" name="左大括号 23">
              <a:extLst>
                <a:ext uri="{FF2B5EF4-FFF2-40B4-BE49-F238E27FC236}">
                  <a16:creationId xmlns:a16="http://schemas.microsoft.com/office/drawing/2014/main" id="{D4351CD7-7184-4A60-BDB2-1F2600A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183" y="5514976"/>
              <a:ext cx="325438" cy="1008558"/>
            </a:xfrm>
            <a:prstGeom prst="leftBrace">
              <a:avLst>
                <a:gd name="adj1" fmla="val 8336"/>
                <a:gd name="adj2" fmla="val 50000"/>
              </a:avLst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solidFill>
                  <a:srgbClr val="336600"/>
                </a:solidFill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92554A-EB84-4FB7-9298-01347CF8D2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2.3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并联谐振电路的耦合连接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820300DB-17AB-480D-961C-49B912B51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58" y="1717747"/>
            <a:ext cx="8463284" cy="487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solidFill>
                  <a:srgbClr val="660066"/>
                </a:solidFill>
                <a:ea typeface="仿宋_GB2312" panose="02010609030101010101" pitchFamily="49" charset="-122"/>
              </a:rPr>
              <a:t>总的结论：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由低抽头到高抽头</a:t>
            </a:r>
            <a:r>
              <a:rPr lang="en-US" altLang="zh-CN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,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（由电位低端向电位高端折合）：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P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小于</a:t>
            </a:r>
            <a:r>
              <a:rPr lang="en-US" altLang="zh-CN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，其分子是低抽头部分的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L</a:t>
            </a:r>
            <a:r>
              <a:rPr lang="en-US" altLang="zh-CN" sz="2400" baseline="-25000" dirty="0">
                <a:solidFill>
                  <a:srgbClr val="660066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、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400" baseline="-25000" dirty="0">
                <a:solidFill>
                  <a:srgbClr val="660066"/>
                </a:solidFill>
                <a:ea typeface="仿宋_GB2312" panose="02010609030101010101" pitchFamily="49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;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或分子是总电容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C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，分母为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660066"/>
                </a:solidFill>
                <a:ea typeface="仿宋_GB2312" panose="02010609030101010101" pitchFamily="49" charset="-122"/>
              </a:rPr>
              <a:t>2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等效电阻增大到</a:t>
            </a:r>
            <a:r>
              <a:rPr lang="en-US" altLang="zh-CN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(1/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)</a:t>
            </a:r>
            <a:r>
              <a:rPr lang="en-US" altLang="zh-CN" sz="2400" baseline="30000" dirty="0">
                <a:solidFill>
                  <a:srgbClr val="660066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倍，电导减小到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400" baseline="30000" dirty="0">
                <a:solidFill>
                  <a:srgbClr val="660066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倍；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等效电感增大到</a:t>
            </a:r>
            <a:r>
              <a:rPr lang="en-US" altLang="zh-CN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(1/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)</a:t>
            </a:r>
            <a:r>
              <a:rPr lang="en-US" altLang="zh-CN" sz="2400" baseline="30000" dirty="0">
                <a:solidFill>
                  <a:srgbClr val="660066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倍，等效电容减小到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1000" i="1" dirty="0">
                <a:solidFill>
                  <a:srgbClr val="660066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400" baseline="30000" dirty="0">
                <a:solidFill>
                  <a:srgbClr val="660066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倍；</a:t>
            </a:r>
            <a:endParaRPr lang="en-US" altLang="zh-CN" sz="2400" dirty="0">
              <a:solidFill>
                <a:srgbClr val="660066"/>
              </a:solidFill>
              <a:ea typeface="仿宋_GB2312" panose="02010609030101010101" pitchFamily="49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       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电导、电纳都减小到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400" baseline="30000" dirty="0">
                <a:solidFill>
                  <a:srgbClr val="0000FF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倍；电阻、电抗都增加到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(1/</a:t>
            </a:r>
            <a:r>
              <a:rPr lang="en-US" altLang="zh-CN" sz="2400" i="1" dirty="0">
                <a:solidFill>
                  <a:srgbClr val="0000FF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  <a:ea typeface="仿宋_GB2312" panose="02010609030101010101" pitchFamily="49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倍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等效电压增大到</a:t>
            </a:r>
            <a:r>
              <a:rPr lang="en-US" altLang="zh-CN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(1/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)</a:t>
            </a:r>
            <a:r>
              <a:rPr lang="en-US" altLang="zh-CN" sz="2400" baseline="30000" dirty="0">
                <a:solidFill>
                  <a:srgbClr val="660066"/>
                </a:solidFill>
                <a:ea typeface="仿宋_GB2312" panose="02010609030101010101" pitchFamily="49" charset="-12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倍，等效电流减小到</a:t>
            </a:r>
            <a:r>
              <a:rPr lang="en-US" altLang="zh-CN" sz="2400" i="1" dirty="0">
                <a:solidFill>
                  <a:srgbClr val="660066"/>
                </a:solidFill>
                <a:ea typeface="仿宋_GB2312" panose="02010609030101010101" pitchFamily="49" charset="-122"/>
              </a:rPr>
              <a:t>P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倍。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92C591-8D90-4410-B5E4-C077726F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36092"/>
            <a:ext cx="2217733" cy="21944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35E4427-6E68-46C4-99DE-0DA14C605A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  </a:t>
            </a:r>
            <a:r>
              <a:rPr lang="zh-CN" altLang="en-US" sz="2800" b="1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耦合回路</a:t>
            </a: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02D9552-B73A-47A3-867A-FC27E0F62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3" y="1001713"/>
            <a:ext cx="9001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什么叫耦合回路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互相间有影响的单谐振回路通过某种耦合方式组成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称为耦合回路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.</a:t>
            </a:r>
            <a:endParaRPr lang="zh-CN" altLang="en-US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BA58C29-DDD9-4DDB-8AA8-FBC53E6C4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71513"/>
            <a:ext cx="7080250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2.4.1  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耦合回路的概念 </a:t>
            </a: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P27  </a:t>
            </a: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P28</a:t>
            </a:r>
            <a:endParaRPr lang="zh-CN" altLang="en-US" sz="28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5125" name="图片 4">
            <a:extLst>
              <a:ext uri="{FF2B5EF4-FFF2-40B4-BE49-F238E27FC236}">
                <a16:creationId xmlns:a16="http://schemas.microsoft.com/office/drawing/2014/main" id="{85BF0789-A38D-4864-AE17-67CA5F4C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2492375"/>
            <a:ext cx="313372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D3868132-1019-44BF-B684-6B194E301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8096" y="3068960"/>
            <a:ext cx="928687" cy="108132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P27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P28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5127" name="Rectangle 2">
            <a:extLst>
              <a:ext uri="{FF2B5EF4-FFF2-40B4-BE49-F238E27FC236}">
                <a16:creationId xmlns:a16="http://schemas.microsoft.com/office/drawing/2014/main" id="{A4C9CFFC-8B0F-4700-9E7B-10F26C819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" y="2212975"/>
            <a:ext cx="57181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耦合回路作用</a:t>
            </a:r>
            <a:endParaRPr lang="en-US" altLang="zh-CN" sz="24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dirty="0">
              <a:solidFill>
                <a:srgbClr val="99FFCC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① 耦合交流信号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同时避免回路间不必要的工作点影响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.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② 阻抗变换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③ 改善频率特性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接近与理想的矩形特性</a:t>
            </a:r>
          </a:p>
        </p:txBody>
      </p:sp>
      <p:sp>
        <p:nvSpPr>
          <p:cNvPr id="5128" name="箭头: 下弧形 5">
            <a:extLst>
              <a:ext uri="{FF2B5EF4-FFF2-40B4-BE49-F238E27FC236}">
                <a16:creationId xmlns:a16="http://schemas.microsoft.com/office/drawing/2014/main" id="{99FE9FB8-60DA-44AE-AA50-3977CF08A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6163" y="4884738"/>
            <a:ext cx="2232025" cy="550862"/>
          </a:xfrm>
          <a:prstGeom prst="curvedUpArrow">
            <a:avLst>
              <a:gd name="adj1" fmla="val 24968"/>
              <a:gd name="adj2" fmla="val 49917"/>
              <a:gd name="adj3" fmla="val 25000"/>
            </a:avLst>
          </a:prstGeom>
          <a:solidFill>
            <a:srgbClr val="660066"/>
          </a:solidFill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dirty="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sp>
        <p:nvSpPr>
          <p:cNvPr id="5129" name="Rectangle 2">
            <a:extLst>
              <a:ext uri="{FF2B5EF4-FFF2-40B4-BE49-F238E27FC236}">
                <a16:creationId xmlns:a16="http://schemas.microsoft.com/office/drawing/2014/main" id="{76B2180C-60F5-4D77-910E-02DED078F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160963"/>
            <a:ext cx="8497515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(3)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耦合回路组成</a:t>
            </a:r>
            <a:endParaRPr lang="en-US" altLang="zh-CN" sz="24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初级回路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(Primary)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：信号源回路   源回路  第一个回路   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次级回路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(Secondary)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：负载回路        第二个回路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9EC2F46-36F5-4034-AE7A-50B89CC1FB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0975" y="188913"/>
            <a:ext cx="7775401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2.4.2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耦合回路的形式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耦合方式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  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P27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P28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AD683BD-36D8-4AA6-8222-57E5F452F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" y="665163"/>
            <a:ext cx="3463925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电容耦合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图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(b))</a:t>
            </a: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14F466AB-56E4-472A-A178-A01C17D16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0" y="2605373"/>
            <a:ext cx="5192712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一般假设：</a:t>
            </a:r>
            <a:r>
              <a:rPr lang="en-US" altLang="zh-CN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en-US" altLang="zh-CN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&lt;&lt;</a:t>
            </a:r>
            <a:r>
              <a:rPr lang="en-US" altLang="zh-CN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可得到</a:t>
            </a:r>
          </a:p>
        </p:txBody>
      </p:sp>
      <p:pic>
        <p:nvPicPr>
          <p:cNvPr id="6149" name="图片 2">
            <a:extLst>
              <a:ext uri="{FF2B5EF4-FFF2-40B4-BE49-F238E27FC236}">
                <a16:creationId xmlns:a16="http://schemas.microsoft.com/office/drawing/2014/main" id="{67C81BC4-02BB-4FC6-ABBF-4B85981DF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604838"/>
            <a:ext cx="5461000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4F1408DF-0469-4B13-AF92-D84144C67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2144713"/>
            <a:ext cx="1651050" cy="56425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rgbClr val="00B050"/>
                </a:solidFill>
                <a:ea typeface="华文仿宋" panose="02010600040101010101" pitchFamily="2" charset="-122"/>
              </a:rPr>
              <a:t>P28  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P29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6151" name="Rectangle 2">
            <a:extLst>
              <a:ext uri="{FF2B5EF4-FFF2-40B4-BE49-F238E27FC236}">
                <a16:creationId xmlns:a16="http://schemas.microsoft.com/office/drawing/2014/main" id="{5F08B3D6-03F7-48B1-A14C-BEC582E48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136650"/>
            <a:ext cx="27797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耦合系数</a:t>
            </a:r>
            <a:endParaRPr lang="en-US" altLang="zh-CN" sz="24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2" name="Object 20">
                <a:extLst>
                  <a:ext uri="{FF2B5EF4-FFF2-40B4-BE49-F238E27FC236}">
                    <a16:creationId xmlns:a16="http://schemas.microsoft.com/office/drawing/2014/main" id="{707CF4E9-6294-441F-B93F-C707E9E9AF7F}"/>
                  </a:ext>
                </a:extLst>
              </p:cNvPr>
              <p:cNvSpPr txBox="1"/>
              <p:nvPr/>
            </p:nvSpPr>
            <p:spPr bwMode="auto">
              <a:xfrm>
                <a:off x="149776" y="1498461"/>
                <a:ext cx="3463925" cy="915988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M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i="1" dirty="0">
                                      <a:solidFill>
                                        <a:srgbClr val="CC3300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CC330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M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i="1" dirty="0">
                                      <a:solidFill>
                                        <a:srgbClr val="CC3300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CC330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M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152" name="Object 20">
                <a:extLst>
                  <a:ext uri="{FF2B5EF4-FFF2-40B4-BE49-F238E27FC236}">
                    <a16:creationId xmlns:a16="http://schemas.microsoft.com/office/drawing/2014/main" id="{707CF4E9-6294-441F-B93F-C707E9E9A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776" y="1498461"/>
                <a:ext cx="3463925" cy="915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3" name="Object 21">
                <a:extLst>
                  <a:ext uri="{FF2B5EF4-FFF2-40B4-BE49-F238E27FC236}">
                    <a16:creationId xmlns:a16="http://schemas.microsoft.com/office/drawing/2014/main" id="{06E24852-CFC8-4F3D-90CD-D68819407F5F}"/>
                  </a:ext>
                </a:extLst>
              </p:cNvPr>
              <p:cNvSpPr txBox="1"/>
              <p:nvPr/>
            </p:nvSpPr>
            <p:spPr bwMode="auto">
              <a:xfrm>
                <a:off x="4045684" y="2615055"/>
                <a:ext cx="2305620" cy="847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00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000" baseline="-2500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a:rPr lang="zh-CN" altLang="en-US" sz="2000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000" baseline="-2500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M</m:t>
                          </m:r>
                        </m:den>
                      </m:f>
                      <m:r>
                        <a:rPr lang="zh-CN" altLang="en-US" sz="2000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000" baseline="-25000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000099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6153" name="Object 21">
                <a:extLst>
                  <a:ext uri="{FF2B5EF4-FFF2-40B4-BE49-F238E27FC236}">
                    <a16:creationId xmlns:a16="http://schemas.microsoft.com/office/drawing/2014/main" id="{06E24852-CFC8-4F3D-90CD-D68819407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5684" y="2615055"/>
                <a:ext cx="2305620" cy="847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4" name="矩形 3">
            <a:extLst>
              <a:ext uri="{FF2B5EF4-FFF2-40B4-BE49-F238E27FC236}">
                <a16:creationId xmlns:a16="http://schemas.microsoft.com/office/drawing/2014/main" id="{D2E0FACE-D964-4BA8-8FBE-FA8ADFB32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434" y="2199465"/>
            <a:ext cx="10842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ea typeface="仿宋_GB2312" panose="02010609030101010101" pitchFamily="49" charset="-122"/>
              </a:rPr>
              <a:t>(2-48)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6155" name="矩形 6">
            <a:extLst>
              <a:ext uri="{FF2B5EF4-FFF2-40B4-BE49-F238E27FC236}">
                <a16:creationId xmlns:a16="http://schemas.microsoft.com/office/drawing/2014/main" id="{7D300C48-2520-474A-A38C-02E4D5477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156" y="2711252"/>
            <a:ext cx="1373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ea typeface="仿宋_GB2312" panose="02010609030101010101" pitchFamily="49" charset="-122"/>
              </a:rPr>
              <a:t>(2-49)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6156" name="Rectangle 2">
            <a:extLst>
              <a:ext uri="{FF2B5EF4-FFF2-40B4-BE49-F238E27FC236}">
                <a16:creationId xmlns:a16="http://schemas.microsoft.com/office/drawing/2014/main" id="{3D0D3E90-5AEC-47BE-BC1C-AC28136B1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" y="4696817"/>
            <a:ext cx="8845600" cy="580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(2)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互感耦合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图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(a))  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或变压器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(Transformers)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耦合并联回路 </a:t>
            </a:r>
            <a:endParaRPr lang="en-US" altLang="zh-CN" sz="2400" dirty="0">
              <a:solidFill>
                <a:srgbClr val="660033"/>
              </a:solidFill>
              <a:ea typeface="仿宋_GB2312" panose="0201060903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仿宋_GB2312" panose="02010609030101010101" pitchFamily="49" charset="-122"/>
              </a:rPr>
              <a:t>初次级无直流通路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）</a:t>
            </a:r>
            <a:endParaRPr lang="en-US" altLang="zh-CN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7" name="Object 22">
                <a:extLst>
                  <a:ext uri="{FF2B5EF4-FFF2-40B4-BE49-F238E27FC236}">
                    <a16:creationId xmlns:a16="http://schemas.microsoft.com/office/drawing/2014/main" id="{B4A7C907-60CB-4A4F-A523-E8B1E24DDC7E}"/>
                  </a:ext>
                </a:extLst>
              </p:cNvPr>
              <p:cNvSpPr txBox="1"/>
              <p:nvPr/>
            </p:nvSpPr>
            <p:spPr bwMode="auto">
              <a:xfrm>
                <a:off x="2382411" y="5202976"/>
                <a:ext cx="1690688" cy="89217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M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000099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000099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000099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000099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99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157" name="Object 22">
                <a:extLst>
                  <a:ext uri="{FF2B5EF4-FFF2-40B4-BE49-F238E27FC236}">
                    <a16:creationId xmlns:a16="http://schemas.microsoft.com/office/drawing/2014/main" id="{B4A7C907-60CB-4A4F-A523-E8B1E24DD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2411" y="5202976"/>
                <a:ext cx="1690688" cy="892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8" name="矩形 19">
            <a:extLst>
              <a:ext uri="{FF2B5EF4-FFF2-40B4-BE49-F238E27FC236}">
                <a16:creationId xmlns:a16="http://schemas.microsoft.com/office/drawing/2014/main" id="{BDF593AF-97A7-4286-BB1A-A324AAA62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513" y="5247605"/>
            <a:ext cx="10839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(2-50)</a:t>
            </a:r>
            <a:endParaRPr lang="zh-CN" altLang="en-US" sz="280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159" name="Rectangle 2">
            <a:extLst>
              <a:ext uri="{FF2B5EF4-FFF2-40B4-BE49-F238E27FC236}">
                <a16:creationId xmlns:a16="http://schemas.microsoft.com/office/drawing/2014/main" id="{AF3F1A02-08FD-4638-AE11-406D22AA7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347" y="5397838"/>
            <a:ext cx="2781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耦合系数</a:t>
            </a:r>
            <a:endParaRPr lang="en-US" altLang="zh-CN" sz="24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160" name="Rectangle 2">
            <a:extLst>
              <a:ext uri="{FF2B5EF4-FFF2-40B4-BE49-F238E27FC236}">
                <a16:creationId xmlns:a16="http://schemas.microsoft.com/office/drawing/2014/main" id="{49542941-DA77-4889-A987-489F4F948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39" y="5963958"/>
            <a:ext cx="2901948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如果：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可得到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61" name="Object 23">
                <a:extLst>
                  <a:ext uri="{FF2B5EF4-FFF2-40B4-BE49-F238E27FC236}">
                    <a16:creationId xmlns:a16="http://schemas.microsoft.com/office/drawing/2014/main" id="{9B215762-67AB-4778-8AC4-CD163C31E6BF}"/>
                  </a:ext>
                </a:extLst>
              </p:cNvPr>
              <p:cNvSpPr txBox="1"/>
              <p:nvPr/>
            </p:nvSpPr>
            <p:spPr bwMode="auto">
              <a:xfrm>
                <a:off x="3382690" y="5872593"/>
                <a:ext cx="1067535" cy="7366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99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99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161" name="Object 23">
                <a:extLst>
                  <a:ext uri="{FF2B5EF4-FFF2-40B4-BE49-F238E27FC236}">
                    <a16:creationId xmlns:a16="http://schemas.microsoft.com/office/drawing/2014/main" id="{9B215762-67AB-4778-8AC4-CD163C31E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2690" y="5872593"/>
                <a:ext cx="1067535" cy="736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62" name="矩形 23">
            <a:extLst>
              <a:ext uri="{FF2B5EF4-FFF2-40B4-BE49-F238E27FC236}">
                <a16:creationId xmlns:a16="http://schemas.microsoft.com/office/drawing/2014/main" id="{0F8FFD8B-0640-4D4A-B1DA-B00CFB39D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093" y="5991224"/>
            <a:ext cx="1374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(2-51)</a:t>
            </a:r>
            <a:endParaRPr lang="zh-CN" altLang="en-US" sz="28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830BDDF-3651-44FD-B7B5-2C73A3692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5649064"/>
            <a:ext cx="3294063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其中，</a:t>
            </a:r>
            <a:r>
              <a:rPr lang="en-US" altLang="zh-CN" sz="28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为互感值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8A36AB98-3829-48AE-8E02-272B39D29811}"/>
                  </a:ext>
                </a:extLst>
              </p:cNvPr>
              <p:cNvSpPr txBox="1"/>
              <p:nvPr/>
            </p:nvSpPr>
            <p:spPr bwMode="auto">
              <a:xfrm>
                <a:off x="6486278" y="3287713"/>
                <a:ext cx="2657722" cy="9159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X</m:t>
                          </m:r>
                          <m:r>
                            <a:rPr lang="en-US" altLang="zh-CN" sz="2400" i="1" baseline="-25000" dirty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𝟏𝟐</m:t>
                          </m:r>
                          <m:r>
                            <a:rPr lang="en-US" altLang="zh-CN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X</m:t>
                              </m:r>
                              <m:r>
                                <a:rPr lang="en-US" altLang="zh-CN" sz="2400" i="1" baseline="-25000" dirty="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𝟏</m:t>
                              </m:r>
                              <m:r>
                                <a:rPr lang="en-US" altLang="zh-CN" sz="2400" b="1" i="1" baseline="-25000" dirty="0" smtClean="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𝟏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X</m:t>
                              </m:r>
                              <m:r>
                                <a:rPr lang="en-US" altLang="zh-CN" sz="2400" b="1" i="1" baseline="-25000" dirty="0" smtClean="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𝟐</m:t>
                              </m:r>
                              <m:r>
                                <a:rPr lang="en-US" altLang="zh-CN" sz="2400" i="1" baseline="-25000" dirty="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𝟐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8A36AB98-3829-48AE-8E02-272B39D2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6278" y="3287713"/>
                <a:ext cx="2657722" cy="9159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">
            <a:extLst>
              <a:ext uri="{FF2B5EF4-FFF2-40B4-BE49-F238E27FC236}">
                <a16:creationId xmlns:a16="http://schemas.microsoft.com/office/drawing/2014/main" id="{F9E54003-A493-4168-AAC1-9EBB29995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1" y="3427137"/>
            <a:ext cx="6712884" cy="72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耦合系数定义：耦合回路公共电抗（或电阻）绝对值与初次级回路中同性质电抗（或电阻）的几何中项之比</a:t>
            </a:r>
            <a:endParaRPr lang="en-US" altLang="zh-CN" sz="2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4ED08D5-03E5-4A61-ACD6-D388717C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673" y="4167780"/>
            <a:ext cx="6907029" cy="45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张肃文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高频电子线路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版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).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北京：高等教育出版社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, 2009.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3E1C06C-1DC9-4585-967C-A05B1F66D7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0000FF"/>
                </a:solidFill>
                <a:ea typeface="仿宋_GB2312" panose="02010609030101010101" pitchFamily="49" charset="-122"/>
              </a:rPr>
              <a:t>2.4.3 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并联谐振电路的耦合连接</a:t>
            </a:r>
            <a:endParaRPr lang="zh-CN" altLang="en-US" sz="2800" b="1">
              <a:solidFill>
                <a:srgbClr val="0000FF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9484FF7-BE07-4228-BCD1-065C41220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889317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(2) 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变压器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(Transformers)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耦合并联回路 （初次级无直流通路）</a:t>
            </a:r>
          </a:p>
        </p:txBody>
      </p:sp>
      <p:pic>
        <p:nvPicPr>
          <p:cNvPr id="7174" name="图片 7" descr="Image1.jpg">
            <a:extLst>
              <a:ext uri="{FF2B5EF4-FFF2-40B4-BE49-F238E27FC236}">
                <a16:creationId xmlns:a16="http://schemas.microsoft.com/office/drawing/2014/main" id="{1E18C482-32B4-4B97-9849-3F1E01212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071563"/>
            <a:ext cx="691356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2">
            <a:extLst>
              <a:ext uri="{FF2B5EF4-FFF2-40B4-BE49-F238E27FC236}">
                <a16:creationId xmlns:a16="http://schemas.microsoft.com/office/drawing/2014/main" id="{A095D463-3270-4947-B6CB-806EA3C97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25" y="3517901"/>
            <a:ext cx="614362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由变压器的次级折合到 初级接入系数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</a:rPr>
              <a:t>P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：</a:t>
            </a:r>
          </a:p>
        </p:txBody>
      </p:sp>
      <p:sp>
        <p:nvSpPr>
          <p:cNvPr id="7176" name="Rectangle 2">
            <a:extLst>
              <a:ext uri="{FF2B5EF4-FFF2-40B4-BE49-F238E27FC236}">
                <a16:creationId xmlns:a16="http://schemas.microsoft.com/office/drawing/2014/main" id="{6D7C1B98-3813-4AE2-886E-9008C2E5E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830763"/>
            <a:ext cx="8604448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其中</a:t>
            </a:r>
            <a:r>
              <a:rPr lang="zh-CN" altLang="en-US" sz="2800" dirty="0">
                <a:solidFill>
                  <a:srgbClr val="FF0000"/>
                </a:solidFill>
                <a:ea typeface="仿宋_GB2312" panose="02010609030101010101" pitchFamily="49" charset="-122"/>
              </a:rPr>
              <a:t>次级匝数</a:t>
            </a:r>
            <a:r>
              <a:rPr lang="en-US" altLang="zh-CN" sz="2800" i="1" dirty="0">
                <a:solidFill>
                  <a:srgbClr val="FF0000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800" baseline="-25000" dirty="0">
                <a:solidFill>
                  <a:srgbClr val="FF0000"/>
                </a:solidFill>
                <a:ea typeface="仿宋_GB2312" panose="02010609030101010101" pitchFamily="49" charset="-122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ea typeface="仿宋_GB2312" panose="02010609030101010101" pitchFamily="49" charset="-122"/>
              </a:rPr>
              <a:t>&lt;</a:t>
            </a:r>
            <a:r>
              <a:rPr lang="en-US" altLang="zh-CN" sz="2800" i="1" dirty="0">
                <a:solidFill>
                  <a:srgbClr val="FF0000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800" baseline="-25000" dirty="0">
                <a:solidFill>
                  <a:srgbClr val="FF0000"/>
                </a:solidFill>
                <a:ea typeface="仿宋_GB2312" panose="02010609030101010101" pitchFamily="49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ea typeface="仿宋_GB2312" panose="02010609030101010101" pitchFamily="49" charset="-122"/>
              </a:rPr>
              <a:t>的目的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是为了尽量减小次级对谐振回路的影响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.</a:t>
            </a:r>
            <a:endParaRPr lang="zh-CN" altLang="en-US" sz="2400" dirty="0">
              <a:solidFill>
                <a:srgbClr val="660033"/>
              </a:solidFill>
              <a:ea typeface="仿宋_GB2312" panose="02010609030101010101" pitchFamily="49" charset="-122"/>
            </a:endParaRPr>
          </a:p>
        </p:txBody>
      </p:sp>
      <p:sp>
        <p:nvSpPr>
          <p:cNvPr id="7177" name="Rectangle 2">
            <a:extLst>
              <a:ext uri="{FF2B5EF4-FFF2-40B4-BE49-F238E27FC236}">
                <a16:creationId xmlns:a16="http://schemas.microsoft.com/office/drawing/2014/main" id="{77DF5A51-3CEC-4C55-B694-94566A6A8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525630"/>
            <a:ext cx="476255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则次级负载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</a:rPr>
              <a:t>R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L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折合到初级的值为：</a:t>
            </a:r>
          </a:p>
        </p:txBody>
      </p:sp>
      <p:sp>
        <p:nvSpPr>
          <p:cNvPr id="7178" name="Rectangle 2">
            <a:extLst>
              <a:ext uri="{FF2B5EF4-FFF2-40B4-BE49-F238E27FC236}">
                <a16:creationId xmlns:a16="http://schemas.microsoft.com/office/drawing/2014/main" id="{1FB099D8-1CEA-4A4B-8A0B-CE95862A3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0" y="6187283"/>
            <a:ext cx="77866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显然从低抽头到高抽头耦合，等效负载电阻增大为原来的</a:t>
            </a:r>
            <a:r>
              <a:rPr lang="en-US" altLang="zh-CN" sz="2000" dirty="0">
                <a:solidFill>
                  <a:srgbClr val="0000FF"/>
                </a:solidFill>
                <a:ea typeface="仿宋_GB2312" panose="02010609030101010101" pitchFamily="49" charset="-122"/>
              </a:rPr>
              <a:t>1/</a:t>
            </a:r>
            <a:r>
              <a:rPr lang="en-US" altLang="zh-CN" sz="2000" i="1" dirty="0">
                <a:solidFill>
                  <a:srgbClr val="0000FF"/>
                </a:solidFill>
                <a:ea typeface="仿宋_GB2312" panose="02010609030101010101" pitchFamily="49" charset="-122"/>
              </a:rPr>
              <a:t>P</a:t>
            </a:r>
            <a:r>
              <a:rPr lang="en-US" altLang="zh-CN" sz="2000" baseline="30000" dirty="0">
                <a:solidFill>
                  <a:srgbClr val="0000FF"/>
                </a:solidFill>
                <a:ea typeface="仿宋_GB2312" panose="02010609030101010101" pitchFamily="49" charset="-122"/>
              </a:rPr>
              <a:t>2</a:t>
            </a:r>
            <a:endParaRPr lang="zh-CN" altLang="en-US" sz="200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09869AB9-27A9-461C-8392-58216ACEF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438" y="2928938"/>
            <a:ext cx="2601912" cy="609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旧教材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P21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A19BC8F-ADF6-475A-B9B2-424F470F1F09}"/>
              </a:ext>
            </a:extLst>
          </p:cNvPr>
          <p:cNvGrpSpPr/>
          <p:nvPr/>
        </p:nvGrpSpPr>
        <p:grpSpPr>
          <a:xfrm>
            <a:off x="1979712" y="3885612"/>
            <a:ext cx="2986348" cy="782265"/>
            <a:chOff x="1979712" y="3952752"/>
            <a:chExt cx="2986348" cy="782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AA61894-BA28-4B06-B9E5-D283A848BCF4}"/>
                    </a:ext>
                  </a:extLst>
                </p:cNvPr>
                <p:cNvSpPr/>
                <p:nvPr/>
              </p:nvSpPr>
              <p:spPr>
                <a:xfrm>
                  <a:off x="1979712" y="3952752"/>
                  <a:ext cx="1185966" cy="7822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i="1" dirty="0" smtClean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</a:rPr>
                          <m:t>P</m:t>
                        </m:r>
                        <m:r>
                          <a:rPr lang="en-US" altLang="zh-CN" sz="24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i="1" dirty="0">
                                <a:solidFill>
                                  <a:srgbClr val="660033"/>
                                </a:solidFill>
                                <a:ea typeface="仿宋_GB2312" panose="02010609030101010101" pitchFamily="49" charset="-122"/>
                              </a:rPr>
                              <m:t>N</m:t>
                            </m:r>
                            <m:r>
                              <a:rPr lang="en-US" altLang="zh-CN" sz="2400" b="0" i="1" baseline="-25000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i="1" dirty="0">
                                <a:solidFill>
                                  <a:srgbClr val="660033"/>
                                </a:solidFill>
                                <a:ea typeface="仿宋_GB2312" panose="02010609030101010101" pitchFamily="49" charset="-122"/>
                              </a:rPr>
                              <m:t>N</m:t>
                            </m:r>
                            <m:r>
                              <a:rPr lang="en-US" altLang="zh-CN" sz="2400" b="0" i="1" baseline="-25000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AA61894-BA28-4B06-B9E5-D283A848BC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712" y="3952752"/>
                  <a:ext cx="1185966" cy="782265"/>
                </a:xfrm>
                <a:prstGeom prst="rect">
                  <a:avLst/>
                </a:prstGeom>
                <a:blipFill>
                  <a:blip r:embed="rId3"/>
                  <a:stretch>
                    <a:fillRect b="-1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2">
                  <a:extLst>
                    <a:ext uri="{FF2B5EF4-FFF2-40B4-BE49-F238E27FC236}">
                      <a16:creationId xmlns:a16="http://schemas.microsoft.com/office/drawing/2014/main" id="{863D9ECB-17FB-4E77-AFDA-42537E60D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1948" y="4121844"/>
                  <a:ext cx="1624112" cy="4556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</a:rPr>
                          <m:t>N</m:t>
                        </m:r>
                        <m:r>
                          <a:rPr lang="en-US" altLang="zh-CN" sz="2400" b="0" i="1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2</m:t>
                        </m:r>
                        <m:r>
                          <a:rPr lang="en-US" altLang="zh-CN" sz="240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&lt;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</a:rPr>
                          <m:t>N</m:t>
                        </m:r>
                        <m:r>
                          <a:rPr lang="en-US" altLang="zh-CN" sz="2400" b="0" i="1" baseline="-25000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1</m:t>
                        </m:r>
                        <m:r>
                          <a:rPr lang="en-US" altLang="zh-CN" sz="2400" b="0" i="1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 </m:t>
                        </m:r>
                        <m:r>
                          <a:rPr lang="en-US" altLang="zh-CN" sz="240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660033"/>
                    </a:solidFill>
                    <a:ea typeface="仿宋_GB2312" panose="0201060903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" name="Rectangle 2">
                  <a:extLst>
                    <a:ext uri="{FF2B5EF4-FFF2-40B4-BE49-F238E27FC236}">
                      <a16:creationId xmlns:a16="http://schemas.microsoft.com/office/drawing/2014/main" id="{863D9ECB-17FB-4E77-AFDA-42537E60DE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41948" y="4121844"/>
                  <a:ext cx="1624112" cy="455613"/>
                </a:xfrm>
                <a:prstGeom prst="rect">
                  <a:avLst/>
                </a:prstGeom>
                <a:blipFill>
                  <a:blip r:embed="rId4"/>
                  <a:stretch>
                    <a:fillRect l="-749" r="-749" b="-20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989B613-DBE0-4EA0-8EFA-C3A78FBDDB23}"/>
                  </a:ext>
                </a:extLst>
              </p:cNvPr>
              <p:cNvSpPr/>
              <p:nvPr/>
            </p:nvSpPr>
            <p:spPr>
              <a:xfrm>
                <a:off x="4814919" y="5123074"/>
                <a:ext cx="4100481" cy="939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</a:rPr>
                        <m:t>R</m:t>
                      </m:r>
                      <m:r>
                        <a:rPr lang="en-US" altLang="zh-CN" b="0" i="1" baseline="-25000" dirty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𝐿</m:t>
                      </m:r>
                      <m:r>
                        <a:rPr lang="en-US" altLang="zh-CN" b="0" i="1" baseline="30000" dirty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′</m:t>
                      </m:r>
                      <m:r>
                        <a:rPr lang="en-US" altLang="zh-CN" b="0" i="1" baseline="-25000" dirty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>
                                      <a:solidFill>
                                        <a:srgbClr val="66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zh-CN" b="0" dirty="0">
                                      <a:solidFill>
                                        <a:srgbClr val="660033"/>
                                      </a:solidFill>
                                      <a:ea typeface="仿宋_GB2312" panose="02010609030101010101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660033"/>
                                      </a:solidFill>
                                      <a:ea typeface="仿宋_GB2312" panose="02010609030101010101" pitchFamily="49" charset="-122"/>
                                    </a:rPr>
                                    <m:t>P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</a:rPr>
                        <m:t>R</m:t>
                      </m:r>
                      <m:r>
                        <a:rPr lang="en-US" altLang="zh-CN" b="0" i="1" baseline="-25000" dirty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𝐿</m:t>
                      </m:r>
                      <m:r>
                        <a:rPr lang="en-US" altLang="zh-CN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>
                                      <a:solidFill>
                                        <a:srgbClr val="66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660033"/>
                                      </a:solidFill>
                                      <a:ea typeface="仿宋_GB2312" panose="02010609030101010101" pitchFamily="49" charset="-122"/>
                                    </a:rPr>
                                    <m:t>N</m:t>
                                  </m:r>
                                  <m:r>
                                    <a:rPr lang="en-US" altLang="zh-CN" b="0" i="1" baseline="-25000" dirty="0">
                                      <a:solidFill>
                                        <a:srgbClr val="660033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660033"/>
                                      </a:solidFill>
                                      <a:ea typeface="仿宋_GB2312" panose="02010609030101010101" pitchFamily="49" charset="-122"/>
                                    </a:rPr>
                                    <m:t>N</m:t>
                                  </m:r>
                                  <m:r>
                                    <a:rPr lang="en-US" altLang="zh-CN" b="0" i="1" baseline="-25000" dirty="0">
                                      <a:solidFill>
                                        <a:srgbClr val="660033"/>
                                      </a:solidFill>
                                      <a:latin typeface="Cambria Math" panose="02040503050406030204" pitchFamily="18" charset="0"/>
                                      <a:ea typeface="仿宋_GB2312" panose="0201060903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</a:rPr>
                        <m:t>R</m:t>
                      </m:r>
                      <m:r>
                        <a:rPr lang="en-US" altLang="zh-CN" b="0" i="1" baseline="-25000" dirty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𝐿</m:t>
                      </m:r>
                    </m:oMath>
                  </m:oMathPara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989B613-DBE0-4EA0-8EFA-C3A78FBDD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19" y="5123074"/>
                <a:ext cx="4100481" cy="939360"/>
              </a:xfrm>
              <a:prstGeom prst="rect">
                <a:avLst/>
              </a:prstGeom>
              <a:blipFill>
                <a:blip r:embed="rId5"/>
                <a:stretch>
                  <a:fillRect b="-16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">
            <a:extLst>
              <a:ext uri="{FF2B5EF4-FFF2-40B4-BE49-F238E27FC236}">
                <a16:creationId xmlns:a16="http://schemas.microsoft.com/office/drawing/2014/main" id="{FF86923D-1406-4AF6-AA41-D1D9A2A7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145" y="687082"/>
            <a:ext cx="4011613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>
            <a:extLst>
              <a:ext uri="{FF2B5EF4-FFF2-40B4-BE49-F238E27FC236}">
                <a16:creationId xmlns:a16="http://schemas.microsoft.com/office/drawing/2014/main" id="{632D7B86-F21E-45D3-B4AF-24BEDA5E3B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701088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FangSong" panose="02010609060101010101" pitchFamily="49" charset="-122"/>
              </a:rPr>
              <a:t>2.4.3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FangSong" panose="02010609060101010101" pitchFamily="49" charset="-122"/>
              </a:rPr>
              <a:t>并联谐振电路的耦合连接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FangSong" panose="02010609060101010101" pitchFamily="49" charset="-122"/>
              </a:rPr>
              <a:t>P29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FangSong" panose="02010609060101010101" pitchFamily="49" charset="-122"/>
            </a:endParaRP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DC0BD00-B0DE-4362-916F-11CC2BF85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96" y="3286125"/>
            <a:ext cx="9144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如图，两个振荡回路中：有激励源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V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FangSong" panose="02010609060101010101" pitchFamily="49" charset="-122"/>
              </a:rPr>
              <a:t>初级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FangSong" panose="02010609060101010101" pitchFamily="49" charset="-122"/>
              </a:rPr>
              <a:t>(Primary)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回路。</a:t>
            </a:r>
            <a:endParaRPr lang="en-US" altLang="zh-CN" sz="2400" dirty="0">
              <a:solidFill>
                <a:srgbClr val="CC3300"/>
              </a:solidFill>
              <a:latin typeface="+mn-lt"/>
              <a:ea typeface="FangSong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与初级回路相耦合的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FangSong" panose="02010609060101010101" pitchFamily="49" charset="-122"/>
              </a:rPr>
              <a:t>次级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FangSong" panose="02010609060101010101" pitchFamily="49" charset="-122"/>
              </a:rPr>
              <a:t>(Secondary)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回路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648432AE-1B5C-4F51-9E2B-EB7CC47F2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699" y="4380221"/>
            <a:ext cx="30718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初级回路自阻抗：</a:t>
            </a:r>
          </a:p>
        </p:txBody>
      </p:sp>
      <p:sp>
        <p:nvSpPr>
          <p:cNvPr id="8199" name="Rectangle 3">
            <a:extLst>
              <a:ext uri="{FF2B5EF4-FFF2-40B4-BE49-F238E27FC236}">
                <a16:creationId xmlns:a16="http://schemas.microsoft.com/office/drawing/2014/main" id="{07D59746-82D6-456C-8578-7204533E8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3" y="930845"/>
            <a:ext cx="50006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99"/>
                </a:solidFill>
                <a:latin typeface="+mn-lt"/>
                <a:ea typeface="FangSong" panose="02010609060101010101" pitchFamily="49" charset="-122"/>
              </a:rPr>
              <a:t>耦合谐振回路分为互感耦合和电容耦合两种，</a:t>
            </a:r>
            <a:endParaRPr lang="en-US" altLang="zh-CN" sz="2400" dirty="0">
              <a:solidFill>
                <a:srgbClr val="000099"/>
              </a:solidFill>
              <a:latin typeface="+mn-lt"/>
              <a:ea typeface="FangSong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99"/>
                </a:solidFill>
                <a:latin typeface="+mn-lt"/>
                <a:ea typeface="FangSong" panose="02010609060101010101" pitchFamily="49" charset="-122"/>
              </a:rPr>
              <a:t>本节讨论的是互感耦合</a:t>
            </a:r>
            <a:r>
              <a:rPr lang="en-US" altLang="zh-CN" sz="2400" dirty="0">
                <a:solidFill>
                  <a:srgbClr val="000099"/>
                </a:solidFill>
                <a:latin typeface="+mn-lt"/>
                <a:ea typeface="FangSong" panose="02010609060101010101" pitchFamily="49" charset="-122"/>
              </a:rPr>
              <a:t>Coupling Between Two Tank Circuits </a:t>
            </a:r>
            <a:r>
              <a:rPr lang="zh-CN" altLang="en-US" sz="2400" dirty="0">
                <a:solidFill>
                  <a:srgbClr val="000099"/>
                </a:solidFill>
                <a:latin typeface="+mn-lt"/>
                <a:ea typeface="FangSong" panose="02010609060101010101" pitchFamily="49" charset="-122"/>
              </a:rPr>
              <a:t>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dirty="0">
              <a:solidFill>
                <a:srgbClr val="000099"/>
              </a:solidFill>
              <a:latin typeface="+mn-lt"/>
              <a:ea typeface="FangSong" panose="02010609060101010101" pitchFamily="49" charset="-122"/>
            </a:endParaRPr>
          </a:p>
        </p:txBody>
      </p:sp>
      <p:sp>
        <p:nvSpPr>
          <p:cNvPr id="8200" name="Rectangle 3">
            <a:extLst>
              <a:ext uri="{FF2B5EF4-FFF2-40B4-BE49-F238E27FC236}">
                <a16:creationId xmlns:a16="http://schemas.microsoft.com/office/drawing/2014/main" id="{1EEA55B8-9BC1-4D15-92C4-FE86495F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09" y="5227301"/>
            <a:ext cx="30718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次级回路自阻抗：</a:t>
            </a:r>
          </a:p>
        </p:txBody>
      </p:sp>
      <p:sp>
        <p:nvSpPr>
          <p:cNvPr id="8202" name="Rectangle 3">
            <a:extLst>
              <a:ext uri="{FF2B5EF4-FFF2-40B4-BE49-F238E27FC236}">
                <a16:creationId xmlns:a16="http://schemas.microsoft.com/office/drawing/2014/main" id="{929F7BB7-6D27-4C59-9522-F08224FB5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6171547"/>
            <a:ext cx="4000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初、次级回路间的</a:t>
            </a:r>
            <a:r>
              <a:rPr lang="zh-CN" altLang="en-US" sz="28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互阻抗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FangSong" panose="02010609060101010101" pitchFamily="49" charset="-122"/>
              </a:rPr>
              <a:t>：</a:t>
            </a: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21558A2F-75F7-46C6-9431-0CA05A9C7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00" y="2298927"/>
            <a:ext cx="1780005" cy="56425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00B050"/>
                </a:solidFill>
                <a:latin typeface="+mn-lt"/>
                <a:ea typeface="FangSong" panose="02010609060101010101" pitchFamily="49" charset="-122"/>
              </a:rPr>
              <a:t>P28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FangSong" panose="02010609060101010101" pitchFamily="49" charset="-122"/>
              </a:rPr>
              <a:t>  P29</a:t>
            </a:r>
            <a:endParaRPr lang="zh-CN" altLang="en-US" i="1" dirty="0">
              <a:solidFill>
                <a:srgbClr val="FF0000"/>
              </a:solidFill>
              <a:latin typeface="+mn-lt"/>
              <a:ea typeface="FangSong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F274A33-81B7-40AA-9374-84FF1EC05A85}"/>
                  </a:ext>
                </a:extLst>
              </p:cNvPr>
              <p:cNvSpPr txBox="1"/>
              <p:nvPr/>
            </p:nvSpPr>
            <p:spPr>
              <a:xfrm>
                <a:off x="4175217" y="6093296"/>
                <a:ext cx="1768048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altLang="zh-CN" b="0" i="0" baseline="-2500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zh-CN" altLang="en-US" i="1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  <a:sym typeface="Symbol" panose="05050102010706020507" pitchFamily="18" charset="2"/>
                        </a:rPr>
                        <m:t></m:t>
                      </m:r>
                      <m:r>
                        <a:rPr lang="en-US" altLang="zh-CN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b="0" baseline="-25000" dirty="0">
                  <a:solidFill>
                    <a:srgbClr val="660066"/>
                  </a:solidFill>
                  <a:latin typeface="+mn-lt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F274A33-81B7-40AA-9374-84FF1EC05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217" y="6093296"/>
                <a:ext cx="1768048" cy="420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3655DC-DA6F-43B4-9EC5-042578F343FE}"/>
                  </a:ext>
                </a:extLst>
              </p:cNvPr>
              <p:cNvSpPr txBox="1"/>
              <p:nvPr/>
            </p:nvSpPr>
            <p:spPr>
              <a:xfrm>
                <a:off x="2887207" y="5029064"/>
                <a:ext cx="5264998" cy="696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zh-CN" sz="2400" b="0" i="1" baseline="-2500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baseline="-2500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</a:rPr>
                        <m:t>R</m:t>
                      </m:r>
                      <m:r>
                        <a:rPr lang="en-US" altLang="zh-CN" sz="24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0" baseline="-2500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</a:rPr>
                        <m:t>R</m:t>
                      </m:r>
                      <m:r>
                        <a:rPr lang="en-US" altLang="zh-CN" sz="24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</a:rPr>
                        <m:t>j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2400" b="0" i="1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</a:rPr>
                        <m:t>L</m:t>
                      </m:r>
                      <m:r>
                        <a:rPr lang="en-US" altLang="zh-CN" sz="24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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2400" b="0" i="1" dirty="0">
                              <a:solidFill>
                                <a:srgbClr val="660033"/>
                              </a:solidFill>
                              <a:latin typeface="+mn-lt"/>
                              <a:ea typeface="FangSong" panose="02010609060101010101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660033"/>
                              </a:solidFill>
                              <a:latin typeface="+mn-lt"/>
                              <a:ea typeface="FangSong" panose="02010609060101010101" pitchFamily="49" charset="-122"/>
                            </a:rPr>
                            <m:t>C</m:t>
                          </m:r>
                          <m:r>
                            <a:rPr lang="en-US" altLang="zh-CN" sz="24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2400" b="0" baseline="-25000" dirty="0">
                  <a:solidFill>
                    <a:srgbClr val="660066"/>
                  </a:solidFill>
                  <a:latin typeface="+mn-lt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3655DC-DA6F-43B4-9EC5-042578F34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207" y="5029064"/>
                <a:ext cx="5264998" cy="696088"/>
              </a:xfrm>
              <a:prstGeom prst="rect">
                <a:avLst/>
              </a:prstGeom>
              <a:blipFill>
                <a:blip r:embed="rId4"/>
                <a:stretch>
                  <a:fillRect l="-116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F2BC0E2-29AC-4F46-8269-E63B4D298ADC}"/>
                  </a:ext>
                </a:extLst>
              </p:cNvPr>
              <p:cNvSpPr txBox="1"/>
              <p:nvPr/>
            </p:nvSpPr>
            <p:spPr>
              <a:xfrm>
                <a:off x="2578981" y="4164816"/>
                <a:ext cx="5881451" cy="696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zh-CN" sz="2400" b="0" i="1" baseline="-2500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baseline="-2500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0" baseline="-2500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sz="2400" b="0" i="1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0" baseline="-2500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</a:rPr>
                        <m:t>R</m:t>
                      </m:r>
                      <m:r>
                        <a:rPr lang="en-US" altLang="zh-CN" sz="24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</a:rPr>
                        <m:t>j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2400" b="0" i="1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660033"/>
                          </a:solidFill>
                          <a:latin typeface="+mn-lt"/>
                          <a:ea typeface="FangSong" panose="02010609060101010101" pitchFamily="49" charset="-122"/>
                        </a:rPr>
                        <m:t>L</m:t>
                      </m:r>
                      <m:r>
                        <a:rPr lang="en-US" altLang="zh-CN" sz="24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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2400" b="0" i="1" dirty="0">
                              <a:solidFill>
                                <a:srgbClr val="660033"/>
                              </a:solidFill>
                              <a:latin typeface="+mn-lt"/>
                              <a:ea typeface="FangSong" panose="02010609060101010101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660033"/>
                              </a:solidFill>
                              <a:latin typeface="+mn-lt"/>
                              <a:ea typeface="FangSong" panose="02010609060101010101" pitchFamily="49" charset="-122"/>
                            </a:rPr>
                            <m:t>C</m:t>
                          </m:r>
                          <m:r>
                            <a:rPr lang="en-US" altLang="zh-CN" sz="24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2400" b="0" baseline="-25000" dirty="0">
                  <a:solidFill>
                    <a:srgbClr val="660066"/>
                  </a:solidFill>
                  <a:latin typeface="+mn-lt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F2BC0E2-29AC-4F46-8269-E63B4D298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981" y="4164816"/>
                <a:ext cx="5881451" cy="696088"/>
              </a:xfrm>
              <a:prstGeom prst="rect">
                <a:avLst/>
              </a:prstGeom>
              <a:blipFill>
                <a:blip r:embed="rId5"/>
                <a:stretch>
                  <a:fillRect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8F543-7FF4-42AE-A1AE-54B4C56802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07963"/>
            <a:ext cx="8343900" cy="3810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0000FF"/>
                </a:solidFill>
                <a:ea typeface="仿宋_GB2312" panose="02010609030101010101" pitchFamily="49" charset="-122"/>
              </a:rPr>
              <a:t>2.1.1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电感（</a:t>
            </a:r>
            <a:r>
              <a:rPr lang="en-US" altLang="zh-CN" sz="2800" b="1">
                <a:solidFill>
                  <a:srgbClr val="0000FF"/>
                </a:solidFill>
                <a:ea typeface="仿宋_GB2312" panose="02010609030101010101" pitchFamily="49" charset="-122"/>
              </a:rPr>
              <a:t>I</a:t>
            </a:r>
            <a:r>
              <a:rPr lang="en-US" altLang="zh-CN" sz="2800">
                <a:solidFill>
                  <a:srgbClr val="0000FF"/>
                </a:solidFill>
              </a:rPr>
              <a:t>nductors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）线圈（</a:t>
            </a:r>
            <a:r>
              <a:rPr lang="en-US" altLang="zh-CN" sz="2800" b="1">
                <a:solidFill>
                  <a:srgbClr val="0000FF"/>
                </a:solidFill>
                <a:ea typeface="仿宋_GB2312" panose="02010609030101010101" pitchFamily="49" charset="-122"/>
              </a:rPr>
              <a:t>coil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）的高频特性</a:t>
            </a:r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0CCAE1E5-6E22-48D2-97CF-0F8AF693A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765175"/>
            <a:ext cx="89646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      </a:t>
            </a:r>
            <a:r>
              <a:rPr lang="zh-CN" altLang="en-US" sz="2400" dirty="0">
                <a:solidFill>
                  <a:srgbClr val="C00000"/>
                </a:solidFill>
                <a:ea typeface="华文仿宋" panose="02010600040101010101" pitchFamily="2" charset="-122"/>
              </a:rPr>
              <a:t>集肤效应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</a:rPr>
              <a:t>Skin effect)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：随</a:t>
            </a:r>
            <a:r>
              <a:rPr lang="zh-CN" altLang="en-US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f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的增大，交流电流向导线表面集中相当于导线的截面积变小，电阻 </a:t>
            </a:r>
            <a:r>
              <a:rPr lang="en-US" altLang="zh-CN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增大。  </a:t>
            </a:r>
            <a:endParaRPr lang="en-US" altLang="zh-CN" sz="2400" dirty="0">
              <a:solidFill>
                <a:srgbClr val="0000FF"/>
              </a:solidFill>
              <a:ea typeface="华文仿宋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华文仿宋" panose="02010600040101010101" pitchFamily="2" charset="-122"/>
              </a:rPr>
              <a:t>用万用表测量的电阻值？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</a:t>
            </a:r>
            <a:endParaRPr lang="zh-CN" altLang="en-US" sz="2400" i="1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  <p:sp>
        <p:nvSpPr>
          <p:cNvPr id="73738" name="Rectangle 10">
            <a:extLst>
              <a:ext uri="{FF2B5EF4-FFF2-40B4-BE49-F238E27FC236}">
                <a16:creationId xmlns:a16="http://schemas.microsoft.com/office/drawing/2014/main" id="{69946C3C-133F-411F-BA17-FF006277E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56" y="2077832"/>
            <a:ext cx="90360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tabLst>
                <a:tab pos="266700" algn="l"/>
              </a:tabLst>
              <a:defRPr/>
            </a:pP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在射频电路中，用</a:t>
            </a:r>
            <a:r>
              <a:rPr lang="zh-CN" altLang="en-US" sz="2400" dirty="0"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rPr>
              <a:t>品质因数</a:t>
            </a:r>
            <a:r>
              <a:rPr lang="en-US" altLang="zh-CN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(</a:t>
            </a:r>
            <a:r>
              <a:rPr lang="en-US" altLang="zh-CN" sz="2400" dirty="0">
                <a:latin typeface="华文仿宋" pitchFamily="2" charset="-122"/>
                <a:ea typeface="华文仿宋" pitchFamily="2" charset="-122"/>
              </a:rPr>
              <a:t>quality  factor</a:t>
            </a:r>
            <a:r>
              <a:rPr lang="en-US" altLang="zh-CN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华文仿宋" pitchFamily="2" charset="-122"/>
                <a:ea typeface="华文仿宋" pitchFamily="2" charset="-122"/>
              </a:rPr>
              <a:t>来表示线圈的损耗特性。</a:t>
            </a:r>
          </a:p>
        </p:txBody>
      </p:sp>
      <p:sp>
        <p:nvSpPr>
          <p:cNvPr id="8197" name="Rectangle 12">
            <a:extLst>
              <a:ext uri="{FF2B5EF4-FFF2-40B4-BE49-F238E27FC236}">
                <a16:creationId xmlns:a16="http://schemas.microsoft.com/office/drawing/2014/main" id="{982A487B-99AB-4424-A6F3-71E55B727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3408363"/>
            <a:ext cx="714375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设流过</a:t>
            </a:r>
            <a:r>
              <a:rPr lang="en-US" altLang="zh-CN" sz="2400" i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L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的电流为</a:t>
            </a:r>
            <a:r>
              <a:rPr lang="en-US" altLang="zh-CN" sz="2400" i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，则 </a:t>
            </a:r>
            <a:r>
              <a:rPr lang="en-US" altLang="zh-CN" sz="2400" i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L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上的</a:t>
            </a:r>
            <a:r>
              <a:rPr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无功功率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为</a:t>
            </a:r>
            <a:r>
              <a:rPr lang="en-US" altLang="zh-CN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: </a:t>
            </a:r>
            <a:r>
              <a:rPr lang="en-US" altLang="zh-CN" sz="2400" i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 </a:t>
            </a:r>
            <a:r>
              <a:rPr lang="en-US" altLang="zh-CN" sz="2400" baseline="300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</a:t>
            </a:r>
            <a:r>
              <a:rPr lang="en-US" altLang="zh-CN" sz="2400" i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L</a:t>
            </a:r>
            <a:r>
              <a:rPr lang="en-US" altLang="zh-CN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/2</a:t>
            </a:r>
            <a:endParaRPr lang="en-US" altLang="zh-CN" sz="24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i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     </a:t>
            </a:r>
            <a:r>
              <a:rPr lang="en-US" altLang="zh-CN" sz="2400" i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L 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为感抗</a:t>
            </a:r>
            <a:r>
              <a:rPr lang="en-US" altLang="zh-CN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Symbol" panose="05050102010706020507" pitchFamily="18" charset="2"/>
              </a:rPr>
              <a:t>与频率、电感值有关系</a:t>
            </a:r>
            <a:endParaRPr lang="zh-CN" altLang="en-US" sz="24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200" name="Rectangle 14">
            <a:extLst>
              <a:ext uri="{FF2B5EF4-FFF2-40B4-BE49-F238E27FC236}">
                <a16:creationId xmlns:a16="http://schemas.microsoft.com/office/drawing/2014/main" id="{0A3C39EB-201C-4297-9F18-73336E293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551363"/>
            <a:ext cx="6769100" cy="431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</a:rPr>
              <a:t>有功功率即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</a:rPr>
              <a:t>r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</a:rPr>
              <a:t>上</a:t>
            </a:r>
            <a:r>
              <a:rPr lang="zh-CN" altLang="en-US" sz="2400" dirty="0">
                <a:solidFill>
                  <a:srgbClr val="336600"/>
                </a:solidFill>
                <a:latin typeface="+mn-lt"/>
                <a:ea typeface="华文仿宋" panose="02010600040101010101" pitchFamily="2" charset="-122"/>
              </a:rPr>
              <a:t>消耗的功率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ea typeface="华文仿宋" panose="02010600040101010101" pitchFamily="2" charset="-122"/>
              </a:rPr>
              <a:t>(</a:t>
            </a:r>
            <a:r>
              <a:rPr lang="zh-CN" altLang="en-US" sz="2400" dirty="0">
                <a:solidFill>
                  <a:srgbClr val="C00000"/>
                </a:solidFill>
                <a:latin typeface="+mn-lt"/>
                <a:ea typeface="华文仿宋" panose="02010600040101010101" pitchFamily="2" charset="-122"/>
              </a:rPr>
              <a:t>有功功率</a:t>
            </a:r>
            <a:r>
              <a:rPr lang="en-US" altLang="zh-CN" sz="2400" dirty="0">
                <a:solidFill>
                  <a:srgbClr val="C00000"/>
                </a:solidFill>
                <a:latin typeface="+mn-lt"/>
                <a:ea typeface="华文仿宋" panose="02010600040101010101" pitchFamily="2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</a:rPr>
              <a:t>为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</a:rPr>
              <a:t>:     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</a:rPr>
              <a:t>I</a:t>
            </a:r>
            <a:r>
              <a:rPr lang="en-US" altLang="zh-CN" sz="2400" baseline="30000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  <a:sym typeface="Symbol" panose="05050102010706020507" pitchFamily="18" charset="2"/>
              </a:rPr>
              <a:t>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华文仿宋" panose="02010600040101010101" pitchFamily="2" charset="-122"/>
                <a:sym typeface="Symbol" panose="05050102010706020507" pitchFamily="18" charset="2"/>
              </a:rPr>
              <a:t>/2</a:t>
            </a:r>
            <a:endParaRPr lang="en-US" altLang="zh-CN" sz="2400" dirty="0">
              <a:solidFill>
                <a:srgbClr val="0000FF"/>
              </a:solidFill>
              <a:latin typeface="+mn-lt"/>
              <a:ea typeface="华文仿宋" panose="02010600040101010101" pitchFamily="2" charset="-122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endParaRPr lang="zh-CN" altLang="en-US" sz="2400" dirty="0">
              <a:solidFill>
                <a:srgbClr val="0000FF"/>
              </a:solidFill>
              <a:latin typeface="+mn-lt"/>
              <a:ea typeface="华文仿宋" panose="02010600040101010101" pitchFamily="2" charset="-122"/>
            </a:endParaRPr>
          </a:p>
        </p:txBody>
      </p:sp>
      <p:sp>
        <p:nvSpPr>
          <p:cNvPr id="8199" name="Rectangle 16">
            <a:extLst>
              <a:ext uri="{FF2B5EF4-FFF2-40B4-BE49-F238E27FC236}">
                <a16:creationId xmlns:a16="http://schemas.microsoft.com/office/drawing/2014/main" id="{78FB8CAD-CEA0-4DAF-80BF-7000D0CD9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5429250"/>
            <a:ext cx="453548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则式</a:t>
            </a:r>
            <a:r>
              <a:rPr lang="en-US" altLang="zh-CN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(2)</a:t>
            </a: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、式</a:t>
            </a:r>
            <a:r>
              <a:rPr lang="en-US" altLang="zh-CN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(3)</a:t>
            </a: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代入式</a:t>
            </a:r>
            <a:r>
              <a:rPr lang="en-US" altLang="zh-CN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(1)</a:t>
            </a: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，可得：</a:t>
            </a:r>
          </a:p>
        </p:txBody>
      </p:sp>
      <p:sp>
        <p:nvSpPr>
          <p:cNvPr id="2" name="Rectangle 17">
            <a:extLst>
              <a:ext uri="{FF2B5EF4-FFF2-40B4-BE49-F238E27FC236}">
                <a16:creationId xmlns:a16="http://schemas.microsoft.com/office/drawing/2014/main" id="{02AF3B25-744F-4EDE-9B79-192C5CC42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148388"/>
            <a:ext cx="79930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i="1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Q</a:t>
            </a:r>
            <a:r>
              <a:rPr lang="en-US" altLang="zh-CN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越大，损耗越小。一般线圈为几十 ～</a:t>
            </a:r>
            <a:r>
              <a:rPr lang="en-US" altLang="zh-CN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100</a:t>
            </a: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200</a:t>
            </a:r>
            <a:r>
              <a:rPr lang="zh-CN" altLang="en-US" sz="24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sp>
        <p:nvSpPr>
          <p:cNvPr id="8202" name="Rectangle 19">
            <a:extLst>
              <a:ext uri="{FF2B5EF4-FFF2-40B4-BE49-F238E27FC236}">
                <a16:creationId xmlns:a16="http://schemas.microsoft.com/office/drawing/2014/main" id="{440EC204-DD7F-462C-BEBF-3EA31B22B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50" y="2611494"/>
            <a:ext cx="522024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622300">
              <a:spcBef>
                <a:spcPct val="20000"/>
              </a:spcBef>
              <a:buChar char="•"/>
              <a:tabLst>
                <a:tab pos="266700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定义为：</a:t>
            </a:r>
            <a:r>
              <a:rPr lang="en-US" altLang="zh-CN" sz="2400" i="1" dirty="0">
                <a:solidFill>
                  <a:srgbClr val="0000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Q </a:t>
            </a:r>
            <a:r>
              <a:rPr lang="en-US" altLang="zh-CN" sz="2400" dirty="0">
                <a:solidFill>
                  <a:srgbClr val="0000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=</a:t>
            </a:r>
            <a:r>
              <a:rPr lang="zh-CN" altLang="en-US" sz="2400" dirty="0">
                <a:solidFill>
                  <a:srgbClr val="0000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无功功率</a:t>
            </a:r>
            <a:r>
              <a:rPr lang="en-US" altLang="zh-CN" sz="2400" dirty="0">
                <a:solidFill>
                  <a:srgbClr val="0000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lang="zh-CN" altLang="en-US" sz="2400" dirty="0">
                <a:solidFill>
                  <a:srgbClr val="000099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有功功率</a:t>
            </a:r>
          </a:p>
        </p:txBody>
      </p:sp>
      <p:sp>
        <p:nvSpPr>
          <p:cNvPr id="8203" name="Rectangle 20">
            <a:extLst>
              <a:ext uri="{FF2B5EF4-FFF2-40B4-BE49-F238E27FC236}">
                <a16:creationId xmlns:a16="http://schemas.microsoft.com/office/drawing/2014/main" id="{AA3D4156-956B-4831-9E93-496042A56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1456" y="2634625"/>
            <a:ext cx="10429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tabLst>
                <a:tab pos="266700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</p:txBody>
      </p:sp>
      <p:sp>
        <p:nvSpPr>
          <p:cNvPr id="8204" name="Rectangle 21">
            <a:extLst>
              <a:ext uri="{FF2B5EF4-FFF2-40B4-BE49-F238E27FC236}">
                <a16:creationId xmlns:a16="http://schemas.microsoft.com/office/drawing/2014/main" id="{BCF78231-E483-4403-9BFA-7FB1EFA2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0863" y="3417888"/>
            <a:ext cx="10429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tabLst>
                <a:tab pos="266700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40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lang="zh-CN" altLang="en-US" sz="240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</p:txBody>
      </p:sp>
      <p:sp>
        <p:nvSpPr>
          <p:cNvPr id="8205" name="Rectangle 22">
            <a:extLst>
              <a:ext uri="{FF2B5EF4-FFF2-40B4-BE49-F238E27FC236}">
                <a16:creationId xmlns:a16="http://schemas.microsoft.com/office/drawing/2014/main" id="{B8AFFC62-9B57-4ED2-A406-EBA9EBBE0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970" y="4525408"/>
            <a:ext cx="1042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tabLst>
                <a:tab pos="266700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67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67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67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D801AE0-04A1-463B-963C-3D240E675016}"/>
                  </a:ext>
                </a:extLst>
              </p:cNvPr>
              <p:cNvSpPr txBox="1"/>
              <p:nvPr/>
            </p:nvSpPr>
            <p:spPr>
              <a:xfrm>
                <a:off x="4939920" y="5312284"/>
                <a:ext cx="2055050" cy="681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i="1" dirty="0">
                    <a:solidFill>
                      <a:srgbClr val="660033"/>
                    </a:solidFill>
                  </a:rPr>
                  <a:t>Q</a:t>
                </a:r>
                <a:r>
                  <a:rPr lang="en-US" altLang="zh-CN" b="0" dirty="0">
                    <a:solidFill>
                      <a:srgbClr val="660033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baseline="30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num>
                      <m:den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660033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zh-CN" altLang="en-US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D801AE0-04A1-463B-963C-3D240E675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20" y="5312284"/>
                <a:ext cx="2055050" cy="681725"/>
              </a:xfrm>
              <a:prstGeom prst="rect">
                <a:avLst/>
              </a:prstGeom>
              <a:blipFill>
                <a:blip r:embed="rId2"/>
                <a:stretch>
                  <a:fillRect l="-10386" t="-1786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CBA7CCA-0D2E-4EC9-A597-00AEEAB71C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61987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2.4.3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并联谐振电路的耦合连接   </a:t>
            </a:r>
            <a:r>
              <a:rPr lang="en-US" altLang="zh-CN" sz="2800" b="1" dirty="0">
                <a:solidFill>
                  <a:srgbClr val="FF0000"/>
                </a:solidFill>
                <a:ea typeface="仿宋_GB2312" panose="02010609030101010101" pitchFamily="49" charset="-122"/>
              </a:rPr>
              <a:t>P29</a:t>
            </a:r>
            <a:endParaRPr lang="zh-CN" altLang="en-US" sz="2800" b="1" dirty="0">
              <a:solidFill>
                <a:srgbClr val="FF0000"/>
              </a:solidFill>
              <a:ea typeface="仿宋_GB2312" panose="02010609030101010101" pitchFamily="49" charset="-122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6BE31F0-1DBD-49AD-B677-8F1A3B88A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5813"/>
            <a:ext cx="51435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耦合振荡回路的一般形式可以表示成右图的形式</a:t>
            </a: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02403481-F591-42AD-B2B7-B226D4175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74" y="4546828"/>
            <a:ext cx="174625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仿宋_GB2312" panose="02010609030101010101" pitchFamily="49" charset="-122"/>
              </a:rPr>
              <a:t>(2-52)</a:t>
            </a:r>
            <a:endParaRPr lang="zh-CN" altLang="en-US" sz="240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E8271D9B-D7E6-494F-8D24-A74B3F41B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764" y="5248658"/>
            <a:ext cx="14382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仿宋_GB2312" panose="02010609030101010101" pitchFamily="49" charset="-122"/>
              </a:rPr>
              <a:t>(2-53)</a:t>
            </a:r>
            <a:endParaRPr lang="zh-CN" altLang="en-US" sz="240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4" name="Rectangle 3">
                <a:extLst>
                  <a:ext uri="{FF2B5EF4-FFF2-40B4-BE49-F238E27FC236}">
                    <a16:creationId xmlns:a16="http://schemas.microsoft.com/office/drawing/2014/main" id="{203D8D2C-46DF-4131-A9F8-80A2E9A5E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56" y="6033917"/>
                <a:ext cx="8640960" cy="50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由式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仿宋_GB2312" panose="02010609030101010101" pitchFamily="49" charset="-122"/>
                  </a:rPr>
                  <a:t>(2-53)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得次级回路中的电流：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CN" sz="2400" b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sz="24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仿宋_GB2312" panose="02010609030101010101" pitchFamily="49" charset="-122"/>
                  </a:rPr>
                  <a:t>(2-55)  </a:t>
                </a:r>
                <a:r>
                  <a:rPr lang="zh-CN" altLang="en-US" sz="2000" dirty="0">
                    <a:solidFill>
                      <a:srgbClr val="0000FF"/>
                    </a:solidFill>
                    <a:ea typeface="仿宋_GB2312" panose="02010609030101010101" pitchFamily="49" charset="-122"/>
                  </a:rPr>
                  <a:t>教材本式换一下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                                                 </a:t>
                </a:r>
                <a:endParaRPr lang="zh-CN" altLang="en-US" sz="2400" b="0" dirty="0">
                  <a:solidFill>
                    <a:srgbClr val="660066"/>
                  </a:solidFill>
                  <a:ea typeface="仿宋_GB2312" panose="02010609030101010101" pitchFamily="49" charset="-122"/>
                </a:endParaRPr>
              </a:p>
            </p:txBody>
          </p:sp>
        </mc:Choice>
        <mc:Fallback xmlns="">
          <p:sp>
            <p:nvSpPr>
              <p:cNvPr id="9224" name="Rectangle 3">
                <a:extLst>
                  <a:ext uri="{FF2B5EF4-FFF2-40B4-BE49-F238E27FC236}">
                    <a16:creationId xmlns:a16="http://schemas.microsoft.com/office/drawing/2014/main" id="{203D8D2C-46DF-4131-A9F8-80A2E9A5E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656" y="6033917"/>
                <a:ext cx="8640960" cy="504825"/>
              </a:xfrm>
              <a:prstGeom prst="rect">
                <a:avLst/>
              </a:prstGeom>
              <a:blipFill>
                <a:blip r:embed="rId2"/>
                <a:stretch>
                  <a:fillRect l="-1129" t="-8434" r="-141" b="-240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6" name="右箭头 15">
            <a:extLst>
              <a:ext uri="{FF2B5EF4-FFF2-40B4-BE49-F238E27FC236}">
                <a16:creationId xmlns:a16="http://schemas.microsoft.com/office/drawing/2014/main" id="{B9074846-C4C0-4E3D-8B99-6BC9D1F66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073" y="4579168"/>
            <a:ext cx="500063" cy="357188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66"/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sp>
        <p:nvSpPr>
          <p:cNvPr id="9227" name="右箭头 16">
            <a:extLst>
              <a:ext uri="{FF2B5EF4-FFF2-40B4-BE49-F238E27FC236}">
                <a16:creationId xmlns:a16="http://schemas.microsoft.com/office/drawing/2014/main" id="{80F2CC31-04D6-4CF2-8C97-478E53B01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911" y="5293543"/>
            <a:ext cx="500063" cy="357188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000066"/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FF990A6-EB47-4964-8134-AE9279657668}"/>
                  </a:ext>
                </a:extLst>
              </p:cNvPr>
              <p:cNvSpPr/>
              <p:nvPr/>
            </p:nvSpPr>
            <p:spPr>
              <a:xfrm>
                <a:off x="225857" y="4526540"/>
                <a:ext cx="3627532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2000" b="0" i="1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0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en-US" altLang="zh-CN" sz="20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</m:t>
                          </m:r>
                          <m:r>
                            <a:rPr lang="en-US" altLang="zh-CN" sz="2000" b="0" i="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</m:e>
                      </m:d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altLang="zh-CN" sz="20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M</m:t>
                      </m:r>
                      <m:d>
                        <m:dPr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altLang="zh-CN" sz="20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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altLang="zh-CN" sz="20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FF990A6-EB47-4964-8134-AE9279657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57" y="4526540"/>
                <a:ext cx="3627532" cy="43973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AA2F098-4939-423D-A18E-E697BF7A87D6}"/>
                  </a:ext>
                </a:extLst>
              </p:cNvPr>
              <p:cNvSpPr/>
              <p:nvPr/>
            </p:nvSpPr>
            <p:spPr>
              <a:xfrm>
                <a:off x="4436136" y="4526500"/>
                <a:ext cx="2153218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2000" b="0" i="1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0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̇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zh-CN" sz="20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</m:t>
                      </m:r>
                      <m:acc>
                        <m:accPr>
                          <m:chr m:val="̇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0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</m:t>
                      </m:r>
                      <m:r>
                        <m:rPr>
                          <m:sty m:val="p"/>
                        </m:rPr>
                        <a:rPr lang="en-US" altLang="zh-CN" sz="2000" b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altLang="zh-CN" sz="20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M</m:t>
                      </m:r>
                    </m:oMath>
                  </m:oMathPara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AA2F098-4939-423D-A18E-E697BF7A8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36" y="4526500"/>
                <a:ext cx="2153218" cy="409856"/>
              </a:xfrm>
              <a:prstGeom prst="rect">
                <a:avLst/>
              </a:prstGeom>
              <a:blipFill>
                <a:blip r:embed="rId4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24F3FA4-417A-46E2-94DE-AB0995F6649D}"/>
                  </a:ext>
                </a:extLst>
              </p:cNvPr>
              <p:cNvSpPr/>
              <p:nvPr/>
            </p:nvSpPr>
            <p:spPr>
              <a:xfrm>
                <a:off x="447206" y="5352833"/>
                <a:ext cx="3451073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000" b="0" i="1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en-US" altLang="zh-CN" sz="20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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</m:e>
                      </m:d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altLang="zh-CN" sz="20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M</m:t>
                      </m:r>
                      <m:d>
                        <m:dPr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altLang="zh-CN" sz="20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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altLang="zh-CN" sz="20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24F3FA4-417A-46E2-94DE-AB0995F66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06" y="5352833"/>
                <a:ext cx="3451073" cy="439736"/>
              </a:xfrm>
              <a:prstGeom prst="rect">
                <a:avLst/>
              </a:prstGeom>
              <a:blipFill>
                <a:blip r:embed="rId5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65CDA1C-3EC9-410E-8096-8506BF4E1378}"/>
                  </a:ext>
                </a:extLst>
              </p:cNvPr>
              <p:cNvSpPr/>
              <p:nvPr/>
            </p:nvSpPr>
            <p:spPr>
              <a:xfrm>
                <a:off x="4446893" y="5250717"/>
                <a:ext cx="1968744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000" b="0" i="1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̇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zh-CN" sz="20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2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</m:t>
                      </m:r>
                      <m:acc>
                        <m:accPr>
                          <m:chr m:val="̇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0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2000" b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altLang="zh-CN" sz="20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M</m:t>
                      </m:r>
                    </m:oMath>
                  </m:oMathPara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65CDA1C-3EC9-410E-8096-8506BF4E1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93" y="5250717"/>
                <a:ext cx="1968744" cy="409856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2">
            <a:extLst>
              <a:ext uri="{FF2B5EF4-FFF2-40B4-BE49-F238E27FC236}">
                <a16:creationId xmlns:a16="http://schemas.microsoft.com/office/drawing/2014/main" id="{6BB2C3EF-A7E2-4183-B417-944C3EA90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" y="1916688"/>
            <a:ext cx="3268952" cy="199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7">
            <a:extLst>
              <a:ext uri="{FF2B5EF4-FFF2-40B4-BE49-F238E27FC236}">
                <a16:creationId xmlns:a16="http://schemas.microsoft.com/office/drawing/2014/main" id="{8F55C427-0F49-4916-B1E3-5B714CD60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903" y="3248249"/>
            <a:ext cx="785812" cy="49686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P29</a:t>
            </a:r>
            <a:endParaRPr lang="zh-CN" altLang="en-US" sz="2400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70CA33C-DA80-47A9-BEC8-D138AA7D4E81}"/>
                  </a:ext>
                </a:extLst>
              </p:cNvPr>
              <p:cNvSpPr/>
              <p:nvPr/>
            </p:nvSpPr>
            <p:spPr>
              <a:xfrm>
                <a:off x="4865366" y="601160"/>
                <a:ext cx="2740815" cy="556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16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</a:rPr>
                            <m:t>Z</m:t>
                          </m:r>
                        </m:e>
                      </m:acc>
                      <m:r>
                        <a:rPr lang="en-US" altLang="zh-CN" sz="16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600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</a:rPr>
                        <m:t>R</m:t>
                      </m:r>
                      <m:r>
                        <a:rPr lang="en-US" altLang="zh-CN" sz="16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1600" b="0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</a:rPr>
                        <m:t>j</m:t>
                      </m:r>
                      <m:r>
                        <a:rPr lang="en-US" altLang="zh-CN" sz="16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1600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sz="1600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</a:rPr>
                        <m:t>L</m:t>
                      </m:r>
                      <m:r>
                        <a:rPr lang="en-US" altLang="zh-CN" sz="16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</m:t>
                      </m:r>
                      <m:f>
                        <m:fPr>
                          <m:ctrlPr>
                            <a:rPr lang="en-US" altLang="zh-CN" sz="16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1600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a:rPr lang="en-US" altLang="zh-CN" sz="16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1600" b="0" baseline="-250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70CA33C-DA80-47A9-BEC8-D138AA7D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366" y="601160"/>
                <a:ext cx="2740815" cy="5564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D2300DC-FA4A-4BEE-9FD5-7ECCD1D16D21}"/>
              </a:ext>
            </a:extLst>
          </p:cNvPr>
          <p:cNvGrpSpPr/>
          <p:nvPr/>
        </p:nvGrpSpPr>
        <p:grpSpPr>
          <a:xfrm>
            <a:off x="5255561" y="1517451"/>
            <a:ext cx="3888439" cy="2487613"/>
            <a:chOff x="5255561" y="1101987"/>
            <a:chExt cx="3888439" cy="248761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2BB2E59-81DA-463C-BA51-B5EAC5C7D3AB}"/>
                </a:ext>
              </a:extLst>
            </p:cNvPr>
            <p:cNvGrpSpPr/>
            <p:nvPr/>
          </p:nvGrpSpPr>
          <p:grpSpPr>
            <a:xfrm>
              <a:off x="5327650" y="1101987"/>
              <a:ext cx="3816350" cy="2487613"/>
              <a:chOff x="5143500" y="725487"/>
              <a:chExt cx="3816350" cy="2487613"/>
            </a:xfrm>
          </p:grpSpPr>
          <p:pic>
            <p:nvPicPr>
              <p:cNvPr id="9223" name="图片 24" descr="Image2.jpg">
                <a:extLst>
                  <a:ext uri="{FF2B5EF4-FFF2-40B4-BE49-F238E27FC236}">
                    <a16:creationId xmlns:a16="http://schemas.microsoft.com/office/drawing/2014/main" id="{6F344081-D81D-4F08-918A-D4C268332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3500" y="725487"/>
                <a:ext cx="3816350" cy="2487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EBE2AB03-64EE-44E3-86CF-8DEA6B3C8425}"/>
                      </a:ext>
                    </a:extLst>
                  </p:cNvPr>
                  <p:cNvSpPr/>
                  <p:nvPr/>
                </p:nvSpPr>
                <p:spPr>
                  <a:xfrm>
                    <a:off x="5954390" y="732693"/>
                    <a:ext cx="327013" cy="25398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r>
                            <a:rPr lang="en-US" altLang="zh-CN" sz="1600" b="1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600" b="1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sz="1600" baseline="-25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EBE2AB03-64EE-44E3-86CF-8DEA6B3C84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4390" y="732693"/>
                    <a:ext cx="327013" cy="2539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667" t="-9524" r="-740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B9F19CC4-F05E-4933-9A53-85BF5B2B017B}"/>
                      </a:ext>
                    </a:extLst>
                  </p:cNvPr>
                  <p:cNvSpPr/>
                  <p:nvPr/>
                </p:nvSpPr>
                <p:spPr>
                  <a:xfrm>
                    <a:off x="7361249" y="725487"/>
                    <a:ext cx="327013" cy="25398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  <m:r>
                            <a:rPr lang="en-US" altLang="zh-CN" sz="1600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oMath>
                      </m:oMathPara>
                    </a14:m>
                    <a:endParaRPr lang="zh-CN" altLang="en-US" sz="1600" baseline="-2500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B9F19CC4-F05E-4933-9A53-85BF5B2B01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61249" y="725487"/>
                    <a:ext cx="327013" cy="25398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094" t="-11905" r="-754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1B9360B3-8619-42C4-9E70-FBE65DAAEC9A}"/>
                    </a:ext>
                  </a:extLst>
                </p:cNvPr>
                <p:cNvSpPr/>
                <p:nvPr/>
              </p:nvSpPr>
              <p:spPr>
                <a:xfrm>
                  <a:off x="5255561" y="1959015"/>
                  <a:ext cx="312586" cy="31752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200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  <m:r>
                          <a:rPr lang="en-US" altLang="zh-CN" sz="2000" b="1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aseline="-25000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1B9360B3-8619-42C4-9E70-FBE65DAAEC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5561" y="1959015"/>
                  <a:ext cx="312586" cy="317523"/>
                </a:xfrm>
                <a:prstGeom prst="rect">
                  <a:avLst/>
                </a:prstGeom>
                <a:blipFill>
                  <a:blip r:embed="rId12"/>
                  <a:stretch>
                    <a:fillRect l="-19608" t="-13462" r="-13725" b="-17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90FE996-FF74-4125-926D-3241E97DC659}"/>
                  </a:ext>
                </a:extLst>
              </p:cNvPr>
              <p:cNvSpPr/>
              <p:nvPr/>
            </p:nvSpPr>
            <p:spPr>
              <a:xfrm>
                <a:off x="6615632" y="1031504"/>
                <a:ext cx="2422084" cy="556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16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</a:rPr>
                            <m:t>Z</m:t>
                          </m:r>
                        </m:e>
                      </m:acc>
                      <m:r>
                        <a:rPr lang="en-US" altLang="zh-CN" sz="1600" b="0" i="1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600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</a:rPr>
                        <m:t>R</m:t>
                      </m:r>
                      <m:r>
                        <a:rPr lang="en-US" altLang="zh-CN" sz="1600" b="0" i="1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1600" b="0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</a:rPr>
                        <m:t>j</m:t>
                      </m:r>
                      <m:r>
                        <a:rPr lang="en-US" altLang="zh-CN" sz="16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1600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</m:t>
                      </m:r>
                      <m:r>
                        <m:rPr>
                          <m:nor/>
                        </m:rPr>
                        <a:rPr lang="en-US" altLang="zh-CN" sz="1600" b="0" i="1" dirty="0">
                          <a:solidFill>
                            <a:srgbClr val="660033"/>
                          </a:solidFill>
                          <a:ea typeface="仿宋_GB2312" panose="02010609030101010101" pitchFamily="49" charset="-122"/>
                        </a:rPr>
                        <m:t>L</m:t>
                      </m:r>
                      <m:r>
                        <a:rPr lang="en-US" altLang="zh-CN" sz="1600" b="0" i="1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</m:t>
                      </m:r>
                      <m:f>
                        <m:fPr>
                          <m:ctrlPr>
                            <a:rPr lang="en-US" altLang="zh-CN" sz="16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1600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</a:rPr>
                            <m:t>C</m:t>
                          </m:r>
                          <m:r>
                            <a:rPr lang="en-US" altLang="zh-CN" sz="16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1600" b="0" baseline="-250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90FE996-FF74-4125-926D-3241E97DC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32" y="1031504"/>
                <a:ext cx="2422084" cy="5564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0" name="Rectangle 3">
            <a:extLst>
              <a:ext uri="{FF2B5EF4-FFF2-40B4-BE49-F238E27FC236}">
                <a16:creationId xmlns:a16="http://schemas.microsoft.com/office/drawing/2014/main" id="{DFF01AB6-AD3D-45EB-9D3D-579A9E204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643" y="3933056"/>
            <a:ext cx="81438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根据基尔霍夫定律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(KVL    KCL)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可得下列方程：</a:t>
            </a:r>
            <a:endParaRPr lang="zh-CN" altLang="en-US" sz="2400" b="0" dirty="0">
              <a:solidFill>
                <a:srgbClr val="660033"/>
              </a:solidFill>
              <a:ea typeface="仿宋_GB2312" panose="02010609030101010101" pitchFamily="49" charset="-122"/>
            </a:endParaRPr>
          </a:p>
        </p:txBody>
      </p:sp>
      <p:sp>
        <p:nvSpPr>
          <p:cNvPr id="25" name="右箭头 15">
            <a:extLst>
              <a:ext uri="{FF2B5EF4-FFF2-40B4-BE49-F238E27FC236}">
                <a16:creationId xmlns:a16="http://schemas.microsoft.com/office/drawing/2014/main" id="{0C81ADA6-CE13-4D89-A3A4-A16F19115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615" y="2451402"/>
            <a:ext cx="1991885" cy="357188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CC3300"/>
          </a:solidFill>
          <a:ln w="9525" algn="ctr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BB1B977-D7A2-48F1-A678-17CB513599BC}"/>
              </a:ext>
            </a:extLst>
          </p:cNvPr>
          <p:cNvCxnSpPr/>
          <p:nvPr/>
        </p:nvCxnSpPr>
        <p:spPr bwMode="auto">
          <a:xfrm>
            <a:off x="5758289" y="1119994"/>
            <a:ext cx="409790" cy="41468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6A05EE3-B1D9-4807-B7CC-809D7F8A2E1B}"/>
              </a:ext>
            </a:extLst>
          </p:cNvPr>
          <p:cNvCxnSpPr>
            <a:cxnSpLocks/>
          </p:cNvCxnSpPr>
          <p:nvPr/>
        </p:nvCxnSpPr>
        <p:spPr bwMode="auto">
          <a:xfrm>
            <a:off x="7323537" y="1471438"/>
            <a:ext cx="221862" cy="15109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">
            <a:extLst>
              <a:ext uri="{FF2B5EF4-FFF2-40B4-BE49-F238E27FC236}">
                <a16:creationId xmlns:a16="http://schemas.microsoft.com/office/drawing/2014/main" id="{93FA3878-DA28-40AA-AE51-7911F5276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338561"/>
            <a:ext cx="2189240" cy="40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ea typeface="仿宋_GB2312" panose="02010609030101010101" pitchFamily="49" charset="-122"/>
              </a:rPr>
              <a:t>回路的自阻抗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A3CA3BF0-25E7-49D1-B1DD-7606F6E31E1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48652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2.4.3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并联谐振电路的耦合连接   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P29</a:t>
            </a:r>
            <a:endParaRPr lang="zh-CN" altLang="en-US" sz="2800" b="1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10244" name="Text Box 15">
            <a:extLst>
              <a:ext uri="{FF2B5EF4-FFF2-40B4-BE49-F238E27FC236}">
                <a16:creationId xmlns:a16="http://schemas.microsoft.com/office/drawing/2014/main" id="{F2B0B08F-08A5-4884-A93E-C96D35C1E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86250"/>
            <a:ext cx="3678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660066"/>
                </a:solidFill>
                <a:ea typeface="仿宋_GB2312" panose="02010609030101010101" pitchFamily="49" charset="-122"/>
              </a:rPr>
              <a:t>等效电路为：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5" name="Text Box 16">
                <a:extLst>
                  <a:ext uri="{FF2B5EF4-FFF2-40B4-BE49-F238E27FC236}">
                    <a16:creationId xmlns:a16="http://schemas.microsoft.com/office/drawing/2014/main" id="{A4622214-D038-4466-8148-B2210A0759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388" y="5478823"/>
                <a:ext cx="8748712" cy="1168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其中分母中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为初级阻抗，而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sz="24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  <m:r>
                          <a:rPr lang="en-US" altLang="zh-CN" sz="2400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2400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a typeface="仿宋_GB2312" panose="02010609030101010101" pitchFamily="49" charset="-122"/>
                  </a:rPr>
                  <a:t> (2-56)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为次级等效阻抗，</a:t>
                </a:r>
                <a:endParaRPr lang="en-US" altLang="zh-CN" sz="2400" dirty="0">
                  <a:solidFill>
                    <a:srgbClr val="660066"/>
                  </a:solidFill>
                  <a:ea typeface="仿宋_GB2312" panose="02010609030101010101" pitchFamily="49" charset="-122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称为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反射阻抗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(</a:t>
                </a:r>
                <a:r>
                  <a:rPr lang="en-US" altLang="zh-CN" sz="2400" dirty="0">
                    <a:solidFill>
                      <a:srgbClr val="660066"/>
                    </a:solidFill>
                  </a:rPr>
                  <a:t>reflected  impedance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)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仿宋_GB2312" panose="02010609030101010101" pitchFamily="49" charset="-122"/>
                    <a:ea typeface="仿宋_GB2312" panose="02010609030101010101" pitchFamily="49" charset="-122"/>
                  </a:rPr>
                  <a:t>。</a:t>
                </a:r>
                <a:endParaRPr lang="zh-CN" altLang="en-US" sz="2400" dirty="0">
                  <a:solidFill>
                    <a:srgbClr val="660066"/>
                  </a:solidFill>
                  <a:ea typeface="仿宋_GB2312" panose="02010609030101010101" pitchFamily="49" charset="-122"/>
                </a:endParaRPr>
              </a:p>
            </p:txBody>
          </p:sp>
        </mc:Choice>
        <mc:Fallback xmlns="">
          <p:sp>
            <p:nvSpPr>
              <p:cNvPr id="10245" name="Text Box 16">
                <a:extLst>
                  <a:ext uri="{FF2B5EF4-FFF2-40B4-BE49-F238E27FC236}">
                    <a16:creationId xmlns:a16="http://schemas.microsoft.com/office/drawing/2014/main" id="{A4622214-D038-4466-8148-B2210A07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5478823"/>
                <a:ext cx="8748712" cy="1168846"/>
              </a:xfrm>
              <a:prstGeom prst="rect">
                <a:avLst/>
              </a:prstGeom>
              <a:blipFill>
                <a:blip r:embed="rId3"/>
                <a:stretch>
                  <a:fillRect l="-1045" r="-4526" b="-120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6" name="Rectangle 3">
                <a:extLst>
                  <a:ext uri="{FF2B5EF4-FFF2-40B4-BE49-F238E27FC236}">
                    <a16:creationId xmlns:a16="http://schemas.microsoft.com/office/drawing/2014/main" id="{52D6081C-8315-4A85-9DC0-2CCC851E1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388" y="692150"/>
                <a:ext cx="8856662" cy="1457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由式</a:t>
                </a:r>
                <a:r>
                  <a:rPr lang="en-US" altLang="zh-CN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仿宋_GB2312" panose="02010609030101010101" pitchFamily="49" charset="-122"/>
                  </a:rPr>
                  <a:t>(2-55)</a:t>
                </a:r>
                <a:r>
                  <a:rPr lang="en-US" altLang="zh-CN" sz="2400" b="0" dirty="0">
                    <a:solidFill>
                      <a:srgbClr val="660033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CN" sz="2400" b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sz="24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知：流过右边次级回路中的电流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 ，相当于以电感电压</a:t>
                </a:r>
                <a:r>
                  <a:rPr lang="en-US" altLang="zh-CN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(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仿宋_GB2312" panose="02010609030101010101" pitchFamily="49" charset="-122"/>
                  </a:rPr>
                  <a:t>该电压看成是电压源</a:t>
                </a:r>
                <a:r>
                  <a:rPr lang="en-US" altLang="zh-CN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)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</m:t>
                    </m:r>
                    <m:r>
                      <m:rPr>
                        <m:sty m:val="p"/>
                      </m:rPr>
                      <a:rPr lang="en-US" altLang="zh-CN" sz="2400" b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m:rPr>
                        <m:sty m:val="p"/>
                      </m:rPr>
                      <a:rPr lang="en-US" altLang="zh-CN" sz="2400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M</m:t>
                    </m:r>
                  </m:oMath>
                </a14:m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与</a:t>
                </a:r>
                <a:r>
                  <a:rPr lang="en-US" altLang="zh-CN" sz="2400" i="1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Z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22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仿宋_GB2312" panose="02010609030101010101" pitchFamily="49" charset="-122"/>
                  </a:rPr>
                  <a:t>串联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组成的回路电流，等效图如下：</a:t>
                </a:r>
                <a:endParaRPr lang="zh-CN" altLang="en-US" sz="2400" b="0" dirty="0">
                  <a:solidFill>
                    <a:srgbClr val="660066"/>
                  </a:solidFill>
                  <a:ea typeface="仿宋_GB2312" panose="02010609030101010101" pitchFamily="49" charset="-122"/>
                </a:endParaRPr>
              </a:p>
            </p:txBody>
          </p:sp>
        </mc:Choice>
        <mc:Fallback xmlns="">
          <p:sp>
            <p:nvSpPr>
              <p:cNvPr id="10246" name="Rectangle 3">
                <a:extLst>
                  <a:ext uri="{FF2B5EF4-FFF2-40B4-BE49-F238E27FC236}">
                    <a16:creationId xmlns:a16="http://schemas.microsoft.com/office/drawing/2014/main" id="{52D6081C-8315-4A85-9DC0-2CCC851E1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692150"/>
                <a:ext cx="8856662" cy="1457325"/>
              </a:xfrm>
              <a:prstGeom prst="rect">
                <a:avLst/>
              </a:prstGeom>
              <a:blipFill>
                <a:blip r:embed="rId4"/>
                <a:stretch>
                  <a:fillRect l="-1032" b="-41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8" name="Text Box 13">
                <a:extLst>
                  <a:ext uri="{FF2B5EF4-FFF2-40B4-BE49-F238E27FC236}">
                    <a16:creationId xmlns:a16="http://schemas.microsoft.com/office/drawing/2014/main" id="{4DD43160-E962-4831-94F9-BAA6714D5F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388" y="2927811"/>
                <a:ext cx="8530394" cy="660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</m:t>
                        </m:r>
                        <m:r>
                          <m:rPr>
                            <m:sty m:val="p"/>
                          </m:rPr>
                          <a:rPr lang="en-US" altLang="zh-CN" sz="2400" b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sz="24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a typeface="仿宋_GB2312" panose="0201060903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代入式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仿宋_GB2312" panose="02010609030101010101" pitchFamily="49" charset="-122"/>
                  </a:rPr>
                  <a:t>(2-52)</a:t>
                </a:r>
                <a:r>
                  <a:rPr lang="en-US" altLang="zh-CN" sz="2400" b="0" dirty="0">
                    <a:solidFill>
                      <a:srgbClr val="660033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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</m:t>
                    </m:r>
                    <m:r>
                      <m:rPr>
                        <m:sty m:val="p"/>
                      </m:rPr>
                      <a:rPr lang="en-US" altLang="zh-CN" sz="24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m:rPr>
                        <m:sty m:val="p"/>
                      </m:rPr>
                      <a:rPr lang="en-US" altLang="zh-CN" sz="2400" b="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M</m:t>
                    </m:r>
                    <m:r>
                      <a:rPr lang="en-US" altLang="zh-CN" sz="2400" b="0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，得初级回路电流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 ：</a:t>
                </a:r>
              </a:p>
            </p:txBody>
          </p:sp>
        </mc:Choice>
        <mc:Fallback xmlns="">
          <p:sp>
            <p:nvSpPr>
              <p:cNvPr id="10258" name="Text Box 13">
                <a:extLst>
                  <a:ext uri="{FF2B5EF4-FFF2-40B4-BE49-F238E27FC236}">
                    <a16:creationId xmlns:a16="http://schemas.microsoft.com/office/drawing/2014/main" id="{4DD43160-E962-4831-94F9-BAA6714D5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2927811"/>
                <a:ext cx="8530394" cy="660502"/>
              </a:xfrm>
              <a:prstGeom prst="rect">
                <a:avLst/>
              </a:prstGeom>
              <a:blipFill>
                <a:blip r:embed="rId5"/>
                <a:stretch>
                  <a:fillRect r="-4643" b="-73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3" name="Text Box 15">
            <a:extLst>
              <a:ext uri="{FF2B5EF4-FFF2-40B4-BE49-F238E27FC236}">
                <a16:creationId xmlns:a16="http://schemas.microsoft.com/office/drawing/2014/main" id="{034B0BDE-1501-459A-AA75-BEB7F18D8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6524" y="3627985"/>
            <a:ext cx="1643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(2-54)</a:t>
            </a:r>
            <a:endParaRPr lang="zh-CN" altLang="en-US" sz="240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10255" name="Text Box 16">
            <a:extLst>
              <a:ext uri="{FF2B5EF4-FFF2-40B4-BE49-F238E27FC236}">
                <a16:creationId xmlns:a16="http://schemas.microsoft.com/office/drawing/2014/main" id="{80E74E97-EE28-4134-82B5-B19CD3741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561" y="4941803"/>
            <a:ext cx="431800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zh-CN" sz="1800" i="1" dirty="0">
                <a:ea typeface="仿宋_GB2312" panose="02010609030101010101" pitchFamily="49" charset="-122"/>
              </a:rPr>
              <a:t>V</a:t>
            </a:r>
            <a:r>
              <a:rPr lang="en-US" altLang="zh-CN" sz="1800" baseline="-25000" dirty="0">
                <a:ea typeface="仿宋_GB2312" panose="02010609030101010101" pitchFamily="49" charset="-122"/>
              </a:rPr>
              <a:t>1</a:t>
            </a:r>
            <a:endParaRPr lang="zh-CN" altLang="en-US" sz="1800" dirty="0">
              <a:ea typeface="仿宋_GB2312" panose="0201060903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5FDDAA9-9D19-4D16-8FF1-B75F98364BAF}"/>
                  </a:ext>
                </a:extLst>
              </p:cNvPr>
              <p:cNvSpPr/>
              <p:nvPr/>
            </p:nvSpPr>
            <p:spPr>
              <a:xfrm>
                <a:off x="4213562" y="3484063"/>
                <a:ext cx="3478775" cy="942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𝑋</m:t>
                            </m:r>
                            <m:r>
                              <m:rPr>
                                <m:sty m:val="p"/>
                              </m:rPr>
                              <a:rPr lang="en-US" altLang="zh-CN" b="0" baseline="-2500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M</m:t>
                            </m:r>
                            <m:r>
                              <a:rPr lang="en-US" altLang="zh-CN" b="0" i="0" baseline="30000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  <m:r>
                              <a:rPr lang="en-US" altLang="zh-CN" b="0" i="1" baseline="-25000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b="0" dirty="0">
                    <a:solidFill>
                      <a:srgbClr val="66003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5FDDAA9-9D19-4D16-8FF1-B75F98364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562" y="3484063"/>
                <a:ext cx="3478775" cy="942053"/>
              </a:xfrm>
              <a:prstGeom prst="rect">
                <a:avLst/>
              </a:prstGeom>
              <a:blipFill>
                <a:blip r:embed="rId6"/>
                <a:stretch>
                  <a:fillRect b="-3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78DA539F-95EA-41FA-B746-33B9CC599CCD}"/>
              </a:ext>
            </a:extLst>
          </p:cNvPr>
          <p:cNvGrpSpPr/>
          <p:nvPr/>
        </p:nvGrpSpPr>
        <p:grpSpPr>
          <a:xfrm>
            <a:off x="1857375" y="3857625"/>
            <a:ext cx="2340445" cy="1441450"/>
            <a:chOff x="1857375" y="3857625"/>
            <a:chExt cx="2340445" cy="14414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243" name="Object 18">
                  <a:extLst>
                    <a:ext uri="{FF2B5EF4-FFF2-40B4-BE49-F238E27FC236}">
                      <a16:creationId xmlns:a16="http://schemas.microsoft.com/office/drawing/2014/main" id="{37FF7338-69DE-4763-A94C-DF2D6189A4B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11510932"/>
                    </p:ext>
                  </p:extLst>
                </p:nvPr>
              </p:nvGraphicFramePr>
              <p:xfrm>
                <a:off x="1857375" y="3857625"/>
                <a:ext cx="2303463" cy="14414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6514" name="SmartDraw" r:id="rId7" imgW="1863852" imgH="1167384" progId="">
                        <p:embed/>
                      </p:oleObj>
                    </mc:Choice>
                    <mc:Fallback>
                      <p:oleObj name="SmartDraw" r:id="rId7" imgW="1863852" imgH="1167384" progId="">
                        <p:embed/>
                        <p:pic>
                          <p:nvPicPr>
                            <p:cNvPr id="0" name="Picture 19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57375" y="3857625"/>
                              <a:ext cx="2303463" cy="144145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243" name="Object 18">
                  <a:extLst>
                    <a:ext uri="{FF2B5EF4-FFF2-40B4-BE49-F238E27FC236}">
                      <a16:creationId xmlns:a16="http://schemas.microsoft.com/office/drawing/2014/main" id="{37FF7338-69DE-4763-A94C-DF2D6189A4B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11510932"/>
                    </p:ext>
                  </p:extLst>
                </p:nvPr>
              </p:nvGraphicFramePr>
              <p:xfrm>
                <a:off x="1857375" y="3857625"/>
                <a:ext cx="2303463" cy="14414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4182" name="SmartDraw" r:id="rId9" imgW="1863852" imgH="1167384" progId="">
                        <p:embed/>
                      </p:oleObj>
                    </mc:Choice>
                    <mc:Fallback>
                      <p:oleObj name="SmartDraw" r:id="rId9" imgW="1863852" imgH="1167384" progId="">
                        <p:embed/>
                        <p:pic>
                          <p:nvPicPr>
                            <p:cNvPr id="0" name="Picture 19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57375" y="3857625"/>
                              <a:ext cx="2303463" cy="144145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466F761-F515-4E41-9BA5-0C6D283BAFB5}"/>
                    </a:ext>
                  </a:extLst>
                </p:cNvPr>
                <p:cNvSpPr/>
                <p:nvPr/>
              </p:nvSpPr>
              <p:spPr>
                <a:xfrm>
                  <a:off x="3641257" y="4466296"/>
                  <a:ext cx="556563" cy="566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600" b="0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𝑋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baseline="-2500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M</m:t>
                            </m:r>
                            <m:r>
                              <a:rPr lang="en-US" altLang="zh-CN" sz="1600" b="0" baseline="3000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US" altLang="zh-CN" sz="1600" b="0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  <m:r>
                              <a:rPr lang="en-US" altLang="zh-CN" sz="1600" b="0" i="1" baseline="-2500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oMath>
                    </m:oMathPara>
                  </a14:m>
                  <a:endParaRPr lang="zh-CN" altLang="en-US" sz="1600" dirty="0">
                    <a:solidFill>
                      <a:srgbClr val="000099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466F761-F515-4E41-9BA5-0C6D283BAF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257" y="4466296"/>
                  <a:ext cx="556563" cy="566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7BD7BAE8-D79C-49FE-BDE3-B11E8445FAFF}"/>
                    </a:ext>
                  </a:extLst>
                </p:cNvPr>
                <p:cNvSpPr/>
                <p:nvPr/>
              </p:nvSpPr>
              <p:spPr>
                <a:xfrm>
                  <a:off x="3098069" y="3932995"/>
                  <a:ext cx="513474" cy="34631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1600" b="0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sz="1600" b="0" i="1" baseline="-2500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000099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7BD7BAE8-D79C-49FE-BDE3-B11E8445FA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069" y="3932995"/>
                  <a:ext cx="513474" cy="3463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CDCD166-E2D0-43E1-9B07-2D56F40C6EE1}"/>
              </a:ext>
            </a:extLst>
          </p:cNvPr>
          <p:cNvGrpSpPr/>
          <p:nvPr/>
        </p:nvGrpSpPr>
        <p:grpSpPr>
          <a:xfrm>
            <a:off x="3641257" y="1755515"/>
            <a:ext cx="3015509" cy="1127125"/>
            <a:chOff x="3309938" y="1617663"/>
            <a:chExt cx="3015509" cy="112712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247" name="Object 19">
                  <a:extLst>
                    <a:ext uri="{FF2B5EF4-FFF2-40B4-BE49-F238E27FC236}">
                      <a16:creationId xmlns:a16="http://schemas.microsoft.com/office/drawing/2014/main" id="{8D0A30D5-F8AC-4EE8-A83E-8338D6B431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5566799"/>
                    </p:ext>
                  </p:extLst>
                </p:nvPr>
              </p:nvGraphicFramePr>
              <p:xfrm>
                <a:off x="3309938" y="1617663"/>
                <a:ext cx="2879725" cy="1127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6515" name="SmartDraw" r:id="rId13" imgW="2080260" imgH="813816" progId="">
                        <p:embed/>
                      </p:oleObj>
                    </mc:Choice>
                    <mc:Fallback>
                      <p:oleObj name="SmartDraw" r:id="rId13" imgW="2080260" imgH="813816" progId="">
                        <p:embed/>
                        <p:pic>
                          <p:nvPicPr>
                            <p:cNvPr id="0" name="Picture 19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09938" y="1617663"/>
                              <a:ext cx="2879725" cy="1127125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247" name="Object 19">
                  <a:extLst>
                    <a:ext uri="{FF2B5EF4-FFF2-40B4-BE49-F238E27FC236}">
                      <a16:creationId xmlns:a16="http://schemas.microsoft.com/office/drawing/2014/main" id="{8D0A30D5-F8AC-4EE8-A83E-8338D6B431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5566799"/>
                    </p:ext>
                  </p:extLst>
                </p:nvPr>
              </p:nvGraphicFramePr>
              <p:xfrm>
                <a:off x="3309938" y="1617663"/>
                <a:ext cx="2879725" cy="11271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4183" name="SmartDraw" r:id="rId15" imgW="2080260" imgH="813816" progId="">
                        <p:embed/>
                      </p:oleObj>
                    </mc:Choice>
                    <mc:Fallback>
                      <p:oleObj name="SmartDraw" r:id="rId15" imgW="2080260" imgH="813816" progId="">
                        <p:embed/>
                        <p:pic>
                          <p:nvPicPr>
                            <p:cNvPr id="0" name="Picture 19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09938" y="1617663"/>
                              <a:ext cx="2879725" cy="1127125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C2F5CBC-CCA7-4527-A414-240C013D880B}"/>
                    </a:ext>
                  </a:extLst>
                </p:cNvPr>
                <p:cNvSpPr/>
                <p:nvPr/>
              </p:nvSpPr>
              <p:spPr>
                <a:xfrm>
                  <a:off x="5796136" y="2054090"/>
                  <a:ext cx="529311" cy="34631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1600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</m:acc>
                        <m:r>
                          <a:rPr lang="en-US" altLang="zh-CN" sz="1600" b="1" i="1" baseline="-25000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𝟐𝟐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000099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C2F5CBC-CCA7-4527-A414-240C013D88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2054090"/>
                  <a:ext cx="529311" cy="34631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C067D5C-BA62-4CB0-A729-9BA88BF7A780}"/>
                  </a:ext>
                </a:extLst>
              </p:cNvPr>
              <p:cNvSpPr/>
              <p:nvPr/>
            </p:nvSpPr>
            <p:spPr>
              <a:xfrm>
                <a:off x="1707447" y="4928028"/>
                <a:ext cx="478914" cy="3779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18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18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C067D5C-BA62-4CB0-A729-9BA88BF7A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47" y="4928028"/>
                <a:ext cx="478914" cy="377989"/>
              </a:xfrm>
              <a:prstGeom prst="rect">
                <a:avLst/>
              </a:prstGeom>
              <a:blipFill>
                <a:blip r:embed="rId18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BD5456F1-746E-4618-A6D6-B3A034A086EF}"/>
              </a:ext>
            </a:extLst>
          </p:cNvPr>
          <p:cNvSpPr/>
          <p:nvPr/>
        </p:nvSpPr>
        <p:spPr bwMode="auto">
          <a:xfrm>
            <a:off x="6948265" y="3936456"/>
            <a:ext cx="432048" cy="376801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rgbClr val="336600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E0372B0-5478-4E1E-B738-824BBAF507E0}"/>
              </a:ext>
            </a:extLst>
          </p:cNvPr>
          <p:cNvSpPr/>
          <p:nvPr/>
        </p:nvSpPr>
        <p:spPr bwMode="auto">
          <a:xfrm>
            <a:off x="5586165" y="3838904"/>
            <a:ext cx="541290" cy="62739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rgbClr val="336600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B171196-10E3-433D-AFDA-8558EB4E0098}"/>
              </a:ext>
            </a:extLst>
          </p:cNvPr>
          <p:cNvSpPr/>
          <p:nvPr/>
        </p:nvSpPr>
        <p:spPr bwMode="auto">
          <a:xfrm>
            <a:off x="3656530" y="4447861"/>
            <a:ext cx="541290" cy="62739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rgbClr val="336600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3A5546A-C85B-4F07-87BB-B06B9BC9B8EA}"/>
              </a:ext>
            </a:extLst>
          </p:cNvPr>
          <p:cNvCxnSpPr>
            <a:cxnSpLocks/>
          </p:cNvCxnSpPr>
          <p:nvPr/>
        </p:nvCxnSpPr>
        <p:spPr bwMode="auto">
          <a:xfrm flipH="1">
            <a:off x="6087820" y="4286250"/>
            <a:ext cx="860445" cy="80399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E9F69EB-0FD5-44CF-83F4-28AE09EA3059}"/>
              </a:ext>
            </a:extLst>
          </p:cNvPr>
          <p:cNvCxnSpPr>
            <a:cxnSpLocks/>
          </p:cNvCxnSpPr>
          <p:nvPr/>
        </p:nvCxnSpPr>
        <p:spPr bwMode="auto">
          <a:xfrm flipH="1">
            <a:off x="4143827" y="4313257"/>
            <a:ext cx="2948454" cy="536316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4DE88438-FC7C-4F9F-B278-ED23D9704722}"/>
              </a:ext>
            </a:extLst>
          </p:cNvPr>
          <p:cNvSpPr/>
          <p:nvPr/>
        </p:nvSpPr>
        <p:spPr bwMode="auto">
          <a:xfrm>
            <a:off x="4860032" y="1971506"/>
            <a:ext cx="816158" cy="605536"/>
          </a:xfrm>
          <a:custGeom>
            <a:avLst/>
            <a:gdLst>
              <a:gd name="connsiteX0" fmla="*/ 0 w 816158"/>
              <a:gd name="connsiteY0" fmla="*/ 241825 h 605536"/>
              <a:gd name="connsiteX1" fmla="*/ 15114 w 816158"/>
              <a:gd name="connsiteY1" fmla="*/ 204039 h 605536"/>
              <a:gd name="connsiteX2" fmla="*/ 37785 w 816158"/>
              <a:gd name="connsiteY2" fmla="*/ 181368 h 605536"/>
              <a:gd name="connsiteX3" fmla="*/ 52899 w 816158"/>
              <a:gd name="connsiteY3" fmla="*/ 136026 h 605536"/>
              <a:gd name="connsiteX4" fmla="*/ 83127 w 816158"/>
              <a:gd name="connsiteY4" fmla="*/ 90684 h 605536"/>
              <a:gd name="connsiteX5" fmla="*/ 98241 w 816158"/>
              <a:gd name="connsiteY5" fmla="*/ 68013 h 605536"/>
              <a:gd name="connsiteX6" fmla="*/ 120912 w 816158"/>
              <a:gd name="connsiteY6" fmla="*/ 52899 h 605536"/>
              <a:gd name="connsiteX7" fmla="*/ 151140 w 816158"/>
              <a:gd name="connsiteY7" fmla="*/ 30228 h 605536"/>
              <a:gd name="connsiteX8" fmla="*/ 204039 w 816158"/>
              <a:gd name="connsiteY8" fmla="*/ 15114 h 605536"/>
              <a:gd name="connsiteX9" fmla="*/ 226710 w 816158"/>
              <a:gd name="connsiteY9" fmla="*/ 7557 h 605536"/>
              <a:gd name="connsiteX10" fmla="*/ 347623 w 816158"/>
              <a:gd name="connsiteY10" fmla="*/ 0 h 605536"/>
              <a:gd name="connsiteX11" fmla="*/ 528991 w 816158"/>
              <a:gd name="connsiteY11" fmla="*/ 7557 h 605536"/>
              <a:gd name="connsiteX12" fmla="*/ 551662 w 816158"/>
              <a:gd name="connsiteY12" fmla="*/ 22671 h 605536"/>
              <a:gd name="connsiteX13" fmla="*/ 574334 w 816158"/>
              <a:gd name="connsiteY13" fmla="*/ 30228 h 605536"/>
              <a:gd name="connsiteX14" fmla="*/ 627233 w 816158"/>
              <a:gd name="connsiteY14" fmla="*/ 45342 h 605536"/>
              <a:gd name="connsiteX15" fmla="*/ 695246 w 816158"/>
              <a:gd name="connsiteY15" fmla="*/ 98241 h 605536"/>
              <a:gd name="connsiteX16" fmla="*/ 710360 w 816158"/>
              <a:gd name="connsiteY16" fmla="*/ 120912 h 605536"/>
              <a:gd name="connsiteX17" fmla="*/ 755702 w 816158"/>
              <a:gd name="connsiteY17" fmla="*/ 173811 h 605536"/>
              <a:gd name="connsiteX18" fmla="*/ 770816 w 816158"/>
              <a:gd name="connsiteY18" fmla="*/ 219153 h 605536"/>
              <a:gd name="connsiteX19" fmla="*/ 778373 w 816158"/>
              <a:gd name="connsiteY19" fmla="*/ 249382 h 605536"/>
              <a:gd name="connsiteX20" fmla="*/ 793487 w 816158"/>
              <a:gd name="connsiteY20" fmla="*/ 279610 h 605536"/>
              <a:gd name="connsiteX21" fmla="*/ 801044 w 816158"/>
              <a:gd name="connsiteY21" fmla="*/ 309838 h 605536"/>
              <a:gd name="connsiteX22" fmla="*/ 808601 w 816158"/>
              <a:gd name="connsiteY22" fmla="*/ 332509 h 605536"/>
              <a:gd name="connsiteX23" fmla="*/ 816158 w 816158"/>
              <a:gd name="connsiteY23" fmla="*/ 385408 h 605536"/>
              <a:gd name="connsiteX24" fmla="*/ 808601 w 816158"/>
              <a:gd name="connsiteY24" fmla="*/ 453421 h 605536"/>
              <a:gd name="connsiteX25" fmla="*/ 770816 w 816158"/>
              <a:gd name="connsiteY25" fmla="*/ 491206 h 605536"/>
              <a:gd name="connsiteX26" fmla="*/ 717917 w 816158"/>
              <a:gd name="connsiteY26" fmla="*/ 513877 h 605536"/>
              <a:gd name="connsiteX27" fmla="*/ 680132 w 816158"/>
              <a:gd name="connsiteY27" fmla="*/ 528991 h 605536"/>
              <a:gd name="connsiteX28" fmla="*/ 642347 w 816158"/>
              <a:gd name="connsiteY28" fmla="*/ 551663 h 605536"/>
              <a:gd name="connsiteX29" fmla="*/ 597005 w 816158"/>
              <a:gd name="connsiteY29" fmla="*/ 581891 h 605536"/>
              <a:gd name="connsiteX30" fmla="*/ 521434 w 816158"/>
              <a:gd name="connsiteY30" fmla="*/ 604562 h 605536"/>
              <a:gd name="connsiteX31" fmla="*/ 317395 w 816158"/>
              <a:gd name="connsiteY31" fmla="*/ 604562 h 60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16158" h="605536">
                <a:moveTo>
                  <a:pt x="0" y="241825"/>
                </a:moveTo>
                <a:cubicBezTo>
                  <a:pt x="5038" y="229230"/>
                  <a:pt x="7924" y="215543"/>
                  <a:pt x="15114" y="204039"/>
                </a:cubicBezTo>
                <a:cubicBezTo>
                  <a:pt x="20778" y="194976"/>
                  <a:pt x="32595" y="190710"/>
                  <a:pt x="37785" y="181368"/>
                </a:cubicBezTo>
                <a:cubicBezTo>
                  <a:pt x="45522" y="167441"/>
                  <a:pt x="44062" y="149282"/>
                  <a:pt x="52899" y="136026"/>
                </a:cubicBezTo>
                <a:lnTo>
                  <a:pt x="83127" y="90684"/>
                </a:lnTo>
                <a:cubicBezTo>
                  <a:pt x="88165" y="83127"/>
                  <a:pt x="90684" y="73051"/>
                  <a:pt x="98241" y="68013"/>
                </a:cubicBezTo>
                <a:cubicBezTo>
                  <a:pt x="105798" y="62975"/>
                  <a:pt x="113521" y="58178"/>
                  <a:pt x="120912" y="52899"/>
                </a:cubicBezTo>
                <a:cubicBezTo>
                  <a:pt x="131161" y="45578"/>
                  <a:pt x="140204" y="36477"/>
                  <a:pt x="151140" y="30228"/>
                </a:cubicBezTo>
                <a:cubicBezTo>
                  <a:pt x="160200" y="25051"/>
                  <a:pt x="196677" y="17217"/>
                  <a:pt x="204039" y="15114"/>
                </a:cubicBezTo>
                <a:cubicBezTo>
                  <a:pt x="211698" y="12926"/>
                  <a:pt x="218788" y="8391"/>
                  <a:pt x="226710" y="7557"/>
                </a:cubicBezTo>
                <a:cubicBezTo>
                  <a:pt x="266871" y="3330"/>
                  <a:pt x="307319" y="2519"/>
                  <a:pt x="347623" y="0"/>
                </a:cubicBezTo>
                <a:cubicBezTo>
                  <a:pt x="408079" y="2519"/>
                  <a:pt x="468853" y="875"/>
                  <a:pt x="528991" y="7557"/>
                </a:cubicBezTo>
                <a:cubicBezTo>
                  <a:pt x="538018" y="8560"/>
                  <a:pt x="543538" y="18609"/>
                  <a:pt x="551662" y="22671"/>
                </a:cubicBezTo>
                <a:cubicBezTo>
                  <a:pt x="558787" y="26233"/>
                  <a:pt x="566674" y="28040"/>
                  <a:pt x="574334" y="30228"/>
                </a:cubicBezTo>
                <a:cubicBezTo>
                  <a:pt x="582391" y="32530"/>
                  <a:pt x="617641" y="40013"/>
                  <a:pt x="627233" y="45342"/>
                </a:cubicBezTo>
                <a:cubicBezTo>
                  <a:pt x="653383" y="59870"/>
                  <a:pt x="676254" y="75451"/>
                  <a:pt x="695246" y="98241"/>
                </a:cubicBezTo>
                <a:cubicBezTo>
                  <a:pt x="701060" y="105218"/>
                  <a:pt x="704546" y="113935"/>
                  <a:pt x="710360" y="120912"/>
                </a:cubicBezTo>
                <a:cubicBezTo>
                  <a:pt x="789303" y="215643"/>
                  <a:pt x="670798" y="60606"/>
                  <a:pt x="755702" y="173811"/>
                </a:cubicBezTo>
                <a:cubicBezTo>
                  <a:pt x="760740" y="188925"/>
                  <a:pt x="766952" y="203697"/>
                  <a:pt x="770816" y="219153"/>
                </a:cubicBezTo>
                <a:cubicBezTo>
                  <a:pt x="773335" y="229229"/>
                  <a:pt x="774726" y="239657"/>
                  <a:pt x="778373" y="249382"/>
                </a:cubicBezTo>
                <a:cubicBezTo>
                  <a:pt x="782328" y="259930"/>
                  <a:pt x="789531" y="269062"/>
                  <a:pt x="793487" y="279610"/>
                </a:cubicBezTo>
                <a:cubicBezTo>
                  <a:pt x="797134" y="289335"/>
                  <a:pt x="798191" y="299852"/>
                  <a:pt x="801044" y="309838"/>
                </a:cubicBezTo>
                <a:cubicBezTo>
                  <a:pt x="803232" y="317497"/>
                  <a:pt x="806082" y="324952"/>
                  <a:pt x="808601" y="332509"/>
                </a:cubicBezTo>
                <a:cubicBezTo>
                  <a:pt x="811120" y="350142"/>
                  <a:pt x="816158" y="367596"/>
                  <a:pt x="816158" y="385408"/>
                </a:cubicBezTo>
                <a:cubicBezTo>
                  <a:pt x="816158" y="408219"/>
                  <a:pt x="814133" y="431292"/>
                  <a:pt x="808601" y="453421"/>
                </a:cubicBezTo>
                <a:cubicBezTo>
                  <a:pt x="803983" y="471894"/>
                  <a:pt x="785510" y="482809"/>
                  <a:pt x="770816" y="491206"/>
                </a:cubicBezTo>
                <a:cubicBezTo>
                  <a:pt x="737039" y="510507"/>
                  <a:pt x="748747" y="502316"/>
                  <a:pt x="717917" y="513877"/>
                </a:cubicBezTo>
                <a:cubicBezTo>
                  <a:pt x="705215" y="518640"/>
                  <a:pt x="692727" y="523953"/>
                  <a:pt x="680132" y="528991"/>
                </a:cubicBezTo>
                <a:cubicBezTo>
                  <a:pt x="646225" y="562900"/>
                  <a:pt x="686490" y="527139"/>
                  <a:pt x="642347" y="551663"/>
                </a:cubicBezTo>
                <a:cubicBezTo>
                  <a:pt x="626468" y="560485"/>
                  <a:pt x="614238" y="576147"/>
                  <a:pt x="597005" y="581891"/>
                </a:cubicBezTo>
                <a:cubicBezTo>
                  <a:pt x="592491" y="583396"/>
                  <a:pt x="534078" y="604154"/>
                  <a:pt x="521434" y="604562"/>
                </a:cubicBezTo>
                <a:cubicBezTo>
                  <a:pt x="453456" y="606755"/>
                  <a:pt x="385408" y="604562"/>
                  <a:pt x="317395" y="604562"/>
                </a:cubicBezTo>
              </a:path>
            </a:pathLst>
          </a:cu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rgbClr val="336600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811883-5572-47FC-8F0B-4EF714EAC829}"/>
                  </a:ext>
                </a:extLst>
              </p:cNvPr>
              <p:cNvSpPr/>
              <p:nvPr/>
            </p:nvSpPr>
            <p:spPr>
              <a:xfrm>
                <a:off x="5136875" y="2057387"/>
                <a:ext cx="449290" cy="40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0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0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4811883-5572-47FC-8F0B-4EF714EAC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875" y="2057387"/>
                <a:ext cx="449290" cy="409856"/>
              </a:xfrm>
              <a:prstGeom prst="rect">
                <a:avLst/>
              </a:prstGeom>
              <a:blipFill>
                <a:blip r:embed="rId1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03AAE70-315E-4B35-B27D-F024DCD27A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986463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2.4.3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并联谐振电路的耦合连接   </a:t>
            </a:r>
            <a:r>
              <a:rPr lang="en-US" altLang="zh-CN" sz="2800" b="1" dirty="0">
                <a:solidFill>
                  <a:srgbClr val="FF0000"/>
                </a:solidFill>
                <a:ea typeface="仿宋_GB2312" panose="02010609030101010101" pitchFamily="49" charset="-122"/>
              </a:rPr>
              <a:t>P29</a:t>
            </a:r>
            <a:endParaRPr lang="zh-CN" altLang="en-US" sz="2800" b="1" dirty="0">
              <a:solidFill>
                <a:srgbClr val="FF0000"/>
              </a:solidFill>
              <a:ea typeface="仿宋_GB2312" panose="02010609030101010101" pitchFamily="49" charset="-122"/>
            </a:endParaRPr>
          </a:p>
        </p:txBody>
      </p:sp>
      <p:sp>
        <p:nvSpPr>
          <p:cNvPr id="11274" name="AutoShape 5">
            <a:extLst>
              <a:ext uri="{FF2B5EF4-FFF2-40B4-BE49-F238E27FC236}">
                <a16:creationId xmlns:a16="http://schemas.microsoft.com/office/drawing/2014/main" id="{A8846EB8-B662-49E9-82A9-5B2D9A8EE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283" y="184330"/>
            <a:ext cx="1655653" cy="806450"/>
          </a:xfrm>
          <a:prstGeom prst="wedgeRoundRectCallout">
            <a:avLst>
              <a:gd name="adj1" fmla="val -25019"/>
              <a:gd name="adj2" fmla="val 110995"/>
              <a:gd name="adj3" fmla="val 16667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660033"/>
                </a:solidFill>
                <a:latin typeface="宋体" panose="02010600030101010101" pitchFamily="2" charset="-122"/>
              </a:rPr>
              <a:t>次级对初级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660033"/>
                </a:solidFill>
                <a:latin typeface="宋体" panose="02010600030101010101" pitchFamily="2" charset="-122"/>
              </a:rPr>
              <a:t>的反射电抗</a:t>
            </a:r>
          </a:p>
        </p:txBody>
      </p:sp>
      <p:sp>
        <p:nvSpPr>
          <p:cNvPr id="11275" name="Text Box 10">
            <a:extLst>
              <a:ext uri="{FF2B5EF4-FFF2-40B4-BE49-F238E27FC236}">
                <a16:creationId xmlns:a16="http://schemas.microsoft.com/office/drawing/2014/main" id="{F7934743-D2F6-4EF9-8E26-59A36E468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15" y="657457"/>
            <a:ext cx="500029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进一步看上页的反射阻抗式</a:t>
            </a:r>
            <a:r>
              <a:rPr lang="en-US" altLang="zh-CN" sz="2400" dirty="0">
                <a:solidFill>
                  <a:srgbClr val="FF0000"/>
                </a:solidFill>
                <a:ea typeface="仿宋_GB2312" panose="02010609030101010101" pitchFamily="49" charset="-122"/>
              </a:rPr>
              <a:t>(2-56)</a:t>
            </a:r>
            <a:r>
              <a:rPr lang="zh-CN" altLang="en-US" sz="2400" dirty="0">
                <a:solidFill>
                  <a:srgbClr val="660033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：</a:t>
            </a:r>
            <a:endParaRPr lang="zh-CN" altLang="en-US" sz="2400" i="1" dirty="0">
              <a:solidFill>
                <a:srgbClr val="660033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11276" name="Text Box 11">
            <a:extLst>
              <a:ext uri="{FF2B5EF4-FFF2-40B4-BE49-F238E27FC236}">
                <a16:creationId xmlns:a16="http://schemas.microsoft.com/office/drawing/2014/main" id="{D7F7A550-D1E7-4540-B9F3-0D738AE5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8260" y="2460850"/>
            <a:ext cx="1857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∴</a:t>
            </a:r>
            <a:r>
              <a:rPr lang="zh-CN" altLang="en-US" sz="2400" dirty="0">
                <a:solidFill>
                  <a:srgbClr val="660033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前页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(2-54)</a:t>
            </a:r>
            <a:endParaRPr lang="en-US" altLang="zh-CN" sz="2400" i="1" baseline="-25000" dirty="0">
              <a:solidFill>
                <a:srgbClr val="0000FF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11277" name="AutoShape 6">
            <a:extLst>
              <a:ext uri="{FF2B5EF4-FFF2-40B4-BE49-F238E27FC236}">
                <a16:creationId xmlns:a16="http://schemas.microsoft.com/office/drawing/2014/main" id="{94A11A13-FFE5-46B6-BEC6-8D306782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360" y="138493"/>
            <a:ext cx="1447705" cy="685800"/>
          </a:xfrm>
          <a:prstGeom prst="wedgeRoundRectCallout">
            <a:avLst>
              <a:gd name="adj1" fmla="val -31805"/>
              <a:gd name="adj2" fmla="val 89555"/>
              <a:gd name="adj3" fmla="val 1666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次级对初级的反射电</a:t>
            </a:r>
            <a:r>
              <a:rPr lang="zh-CN" altLang="en-US" sz="1800" dirty="0">
                <a:solidFill>
                  <a:srgbClr val="660033"/>
                </a:solidFill>
                <a:latin typeface="宋体" panose="02010600030101010101" pitchFamily="2" charset="-122"/>
              </a:rPr>
              <a:t>抗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sp>
        <p:nvSpPr>
          <p:cNvPr id="11279" name="Text Box 10">
            <a:extLst>
              <a:ext uri="{FF2B5EF4-FFF2-40B4-BE49-F238E27FC236}">
                <a16:creationId xmlns:a16="http://schemas.microsoft.com/office/drawing/2014/main" id="{9E194A9F-7584-4F72-B8B9-2AA2F1F5C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8430" y="4507783"/>
            <a:ext cx="71909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Bookman Old Style" panose="02050604050505020204" pitchFamily="18" charset="0"/>
              </a:rPr>
              <a:t>由</a:t>
            </a:r>
            <a:endParaRPr lang="zh-CN" altLang="en-US" sz="2400" i="1" dirty="0">
              <a:solidFill>
                <a:srgbClr val="660033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80" name="Text Box 10">
            <a:extLst>
              <a:ext uri="{FF2B5EF4-FFF2-40B4-BE49-F238E27FC236}">
                <a16:creationId xmlns:a16="http://schemas.microsoft.com/office/drawing/2014/main" id="{1CC0B6BE-8FF7-41EB-8AFD-DCB75EC5F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519" y="4567483"/>
            <a:ext cx="338432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可见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: 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</a:rPr>
              <a:t>X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f1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和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</a:rPr>
              <a:t>X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22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是反号的。</a:t>
            </a:r>
          </a:p>
        </p:txBody>
      </p:sp>
      <p:sp>
        <p:nvSpPr>
          <p:cNvPr id="11281" name="Rectangle 3">
            <a:extLst>
              <a:ext uri="{FF2B5EF4-FFF2-40B4-BE49-F238E27FC236}">
                <a16:creationId xmlns:a16="http://schemas.microsoft.com/office/drawing/2014/main" id="{F77A0AF9-6B6E-46D1-A6EF-713F646CF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5725901"/>
            <a:ext cx="8497328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∴ 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</a:rPr>
              <a:t>X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22</a:t>
            </a:r>
            <a:r>
              <a:rPr lang="zh-CN" altLang="en-US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&gt;0   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（次级为感性），则 </a:t>
            </a:r>
            <a:r>
              <a:rPr lang="en-US" altLang="zh-CN" sz="2400" i="1" dirty="0">
                <a:solidFill>
                  <a:srgbClr val="660033"/>
                </a:solidFill>
              </a:rPr>
              <a:t>X</a:t>
            </a:r>
            <a:r>
              <a:rPr lang="en-US" altLang="zh-CN" sz="2400" baseline="-25000" dirty="0">
                <a:solidFill>
                  <a:srgbClr val="660033"/>
                </a:solidFill>
              </a:rPr>
              <a:t>f1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</a:t>
            </a:r>
            <a:r>
              <a:rPr lang="zh-CN" altLang="en-US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&lt; 0 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（反射为容性）；</a:t>
            </a:r>
          </a:p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    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</a:rPr>
              <a:t>X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22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&lt;0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（次级为容性），   则 </a:t>
            </a:r>
            <a:r>
              <a:rPr lang="en-US" altLang="zh-CN" sz="2400" i="1" dirty="0">
                <a:solidFill>
                  <a:srgbClr val="660033"/>
                </a:solidFill>
              </a:rPr>
              <a:t>X</a:t>
            </a:r>
            <a:r>
              <a:rPr lang="en-US" altLang="zh-CN" sz="2400" baseline="-25000" dirty="0">
                <a:solidFill>
                  <a:srgbClr val="660033"/>
                </a:solidFill>
              </a:rPr>
              <a:t>f1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 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&gt; 0 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（反射为感性）。</a:t>
            </a:r>
          </a:p>
        </p:txBody>
      </p:sp>
      <p:sp>
        <p:nvSpPr>
          <p:cNvPr id="11282" name="Text Box 10">
            <a:extLst>
              <a:ext uri="{FF2B5EF4-FFF2-40B4-BE49-F238E27FC236}">
                <a16:creationId xmlns:a16="http://schemas.microsoft.com/office/drawing/2014/main" id="{86682F09-6368-4E71-83EC-907510A07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11" y="3070455"/>
            <a:ext cx="41903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根据上式可得到初级等效电路的另一种形式（</a:t>
            </a:r>
            <a:r>
              <a:rPr lang="zh-CN" altLang="en-US" sz="2000" dirty="0">
                <a:solidFill>
                  <a:srgbClr val="0000FF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阻抗实部虚部分开</a:t>
            </a:r>
            <a:r>
              <a:rPr lang="zh-CN" altLang="en-US" sz="2000" dirty="0">
                <a:solidFill>
                  <a:srgbClr val="660033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）：</a:t>
            </a:r>
          </a:p>
        </p:txBody>
      </p:sp>
      <p:sp>
        <p:nvSpPr>
          <p:cNvPr id="11283" name="椭圆 14">
            <a:extLst>
              <a:ext uri="{FF2B5EF4-FFF2-40B4-BE49-F238E27FC236}">
                <a16:creationId xmlns:a16="http://schemas.microsoft.com/office/drawing/2014/main" id="{68F2260C-1C2A-46DF-A575-2036C7D6A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328" y="1307583"/>
            <a:ext cx="648072" cy="642938"/>
          </a:xfrm>
          <a:prstGeom prst="ellipse">
            <a:avLst/>
          </a:prstGeom>
          <a:noFill/>
          <a:ln w="1905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sp>
        <p:nvSpPr>
          <p:cNvPr id="11284" name="椭圆 15">
            <a:extLst>
              <a:ext uri="{FF2B5EF4-FFF2-40B4-BE49-F238E27FC236}">
                <a16:creationId xmlns:a16="http://schemas.microsoft.com/office/drawing/2014/main" id="{82579DEB-6ECE-4E88-8BB7-994D384BA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158" y="935010"/>
            <a:ext cx="1447055" cy="1357313"/>
          </a:xfrm>
          <a:prstGeom prst="ellipse">
            <a:avLst/>
          </a:prstGeom>
          <a:noFill/>
          <a:ln w="19050" algn="ctr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dirty="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sp>
        <p:nvSpPr>
          <p:cNvPr id="11285" name="任意多边形 17">
            <a:extLst>
              <a:ext uri="{FF2B5EF4-FFF2-40B4-BE49-F238E27FC236}">
                <a16:creationId xmlns:a16="http://schemas.microsoft.com/office/drawing/2014/main" id="{70EDAD21-DEE4-4DD1-8E8F-EB947342C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168" y="1829463"/>
            <a:ext cx="1645753" cy="463550"/>
          </a:xfrm>
          <a:custGeom>
            <a:avLst/>
            <a:gdLst>
              <a:gd name="T0" fmla="*/ 1455624 w 1472540"/>
              <a:gd name="T1" fmla="*/ 0 h 463138"/>
              <a:gd name="T2" fmla="*/ 1432146 w 1472540"/>
              <a:gd name="T3" fmla="*/ 48269 h 463138"/>
              <a:gd name="T4" fmla="*/ 1420406 w 1472540"/>
              <a:gd name="T5" fmla="*/ 96539 h 463138"/>
              <a:gd name="T6" fmla="*/ 1385190 w 1472540"/>
              <a:gd name="T7" fmla="*/ 132740 h 463138"/>
              <a:gd name="T8" fmla="*/ 1338236 w 1472540"/>
              <a:gd name="T9" fmla="*/ 205144 h 463138"/>
              <a:gd name="T10" fmla="*/ 1244321 w 1472540"/>
              <a:gd name="T11" fmla="*/ 313749 h 463138"/>
              <a:gd name="T12" fmla="*/ 1162152 w 1472540"/>
              <a:gd name="T13" fmla="*/ 337884 h 463138"/>
              <a:gd name="T14" fmla="*/ 1091718 w 1472540"/>
              <a:gd name="T15" fmla="*/ 362019 h 463138"/>
              <a:gd name="T16" fmla="*/ 1056503 w 1472540"/>
              <a:gd name="T17" fmla="*/ 374086 h 463138"/>
              <a:gd name="T18" fmla="*/ 986066 w 1472540"/>
              <a:gd name="T19" fmla="*/ 410287 h 463138"/>
              <a:gd name="T20" fmla="*/ 950850 w 1472540"/>
              <a:gd name="T21" fmla="*/ 434422 h 463138"/>
              <a:gd name="T22" fmla="*/ 903896 w 1472540"/>
              <a:gd name="T23" fmla="*/ 446489 h 463138"/>
              <a:gd name="T24" fmla="*/ 833460 w 1472540"/>
              <a:gd name="T25" fmla="*/ 470624 h 463138"/>
              <a:gd name="T26" fmla="*/ 481294 w 1472540"/>
              <a:gd name="T27" fmla="*/ 458557 h 463138"/>
              <a:gd name="T28" fmla="*/ 446079 w 1472540"/>
              <a:gd name="T29" fmla="*/ 446489 h 463138"/>
              <a:gd name="T30" fmla="*/ 363906 w 1472540"/>
              <a:gd name="T31" fmla="*/ 422354 h 463138"/>
              <a:gd name="T32" fmla="*/ 316951 w 1472540"/>
              <a:gd name="T33" fmla="*/ 398221 h 463138"/>
              <a:gd name="T34" fmla="*/ 246516 w 1472540"/>
              <a:gd name="T35" fmla="*/ 374086 h 463138"/>
              <a:gd name="T36" fmla="*/ 140866 w 1472540"/>
              <a:gd name="T37" fmla="*/ 289615 h 463138"/>
              <a:gd name="T38" fmla="*/ 70431 w 1472540"/>
              <a:gd name="T39" fmla="*/ 253413 h 463138"/>
              <a:gd name="T40" fmla="*/ 46951 w 1472540"/>
              <a:gd name="T41" fmla="*/ 217212 h 463138"/>
              <a:gd name="T42" fmla="*/ 11747 w 1472540"/>
              <a:gd name="T43" fmla="*/ 205144 h 463138"/>
              <a:gd name="T44" fmla="*/ 0 w 1472540"/>
              <a:gd name="T45" fmla="*/ 193076 h 46313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472540"/>
              <a:gd name="T70" fmla="*/ 0 h 463138"/>
              <a:gd name="T71" fmla="*/ 1472540 w 1472540"/>
              <a:gd name="T72" fmla="*/ 463138 h 463138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472540" h="463138">
                <a:moveTo>
                  <a:pt x="1472540" y="0"/>
                </a:moveTo>
                <a:cubicBezTo>
                  <a:pt x="1464623" y="15834"/>
                  <a:pt x="1455006" y="30926"/>
                  <a:pt x="1448790" y="47501"/>
                </a:cubicBezTo>
                <a:cubicBezTo>
                  <a:pt x="1443059" y="62783"/>
                  <a:pt x="1445012" y="80831"/>
                  <a:pt x="1436914" y="95002"/>
                </a:cubicBezTo>
                <a:cubicBezTo>
                  <a:pt x="1428582" y="109583"/>
                  <a:pt x="1411599" y="117371"/>
                  <a:pt x="1401288" y="130628"/>
                </a:cubicBezTo>
                <a:cubicBezTo>
                  <a:pt x="1383763" y="153160"/>
                  <a:pt x="1369621" y="178129"/>
                  <a:pt x="1353787" y="201880"/>
                </a:cubicBezTo>
                <a:cubicBezTo>
                  <a:pt x="1331156" y="235826"/>
                  <a:pt x="1293645" y="297137"/>
                  <a:pt x="1258784" y="308758"/>
                </a:cubicBezTo>
                <a:cubicBezTo>
                  <a:pt x="1139084" y="348660"/>
                  <a:pt x="1324733" y="287786"/>
                  <a:pt x="1175657" y="332509"/>
                </a:cubicBezTo>
                <a:cubicBezTo>
                  <a:pt x="1151677" y="339703"/>
                  <a:pt x="1128156" y="348343"/>
                  <a:pt x="1104405" y="356260"/>
                </a:cubicBezTo>
                <a:lnTo>
                  <a:pt x="1068779" y="368135"/>
                </a:lnTo>
                <a:cubicBezTo>
                  <a:pt x="966679" y="436202"/>
                  <a:pt x="1095859" y="354595"/>
                  <a:pt x="997527" y="403761"/>
                </a:cubicBezTo>
                <a:cubicBezTo>
                  <a:pt x="984761" y="410144"/>
                  <a:pt x="975019" y="421890"/>
                  <a:pt x="961901" y="427512"/>
                </a:cubicBezTo>
                <a:cubicBezTo>
                  <a:pt x="946900" y="433941"/>
                  <a:pt x="930033" y="434697"/>
                  <a:pt x="914400" y="439387"/>
                </a:cubicBezTo>
                <a:cubicBezTo>
                  <a:pt x="890420" y="446581"/>
                  <a:pt x="843148" y="463138"/>
                  <a:pt x="843148" y="463138"/>
                </a:cubicBezTo>
                <a:cubicBezTo>
                  <a:pt x="724395" y="459179"/>
                  <a:pt x="605490" y="458450"/>
                  <a:pt x="486888" y="451262"/>
                </a:cubicBezTo>
                <a:cubicBezTo>
                  <a:pt x="474393" y="450505"/>
                  <a:pt x="463298" y="442826"/>
                  <a:pt x="451262" y="439387"/>
                </a:cubicBezTo>
                <a:cubicBezTo>
                  <a:pt x="421122" y="430776"/>
                  <a:pt x="396615" y="427842"/>
                  <a:pt x="368135" y="415636"/>
                </a:cubicBezTo>
                <a:cubicBezTo>
                  <a:pt x="351864" y="408663"/>
                  <a:pt x="337070" y="398461"/>
                  <a:pt x="320634" y="391886"/>
                </a:cubicBezTo>
                <a:cubicBezTo>
                  <a:pt x="297389" y="382588"/>
                  <a:pt x="249382" y="368135"/>
                  <a:pt x="249382" y="368135"/>
                </a:cubicBezTo>
                <a:cubicBezTo>
                  <a:pt x="218642" y="337395"/>
                  <a:pt x="185119" y="299214"/>
                  <a:pt x="142504" y="285008"/>
                </a:cubicBezTo>
                <a:cubicBezTo>
                  <a:pt x="93338" y="268618"/>
                  <a:pt x="117294" y="280075"/>
                  <a:pt x="71252" y="249382"/>
                </a:cubicBezTo>
                <a:cubicBezTo>
                  <a:pt x="63335" y="237507"/>
                  <a:pt x="58646" y="222672"/>
                  <a:pt x="47501" y="213756"/>
                </a:cubicBezTo>
                <a:cubicBezTo>
                  <a:pt x="37726" y="205936"/>
                  <a:pt x="23071" y="207478"/>
                  <a:pt x="11875" y="201880"/>
                </a:cubicBezTo>
                <a:cubicBezTo>
                  <a:pt x="6868" y="199376"/>
                  <a:pt x="3958" y="193963"/>
                  <a:pt x="0" y="190005"/>
                </a:cubicBezTo>
              </a:path>
            </a:pathLst>
          </a:custGeom>
          <a:noFill/>
          <a:ln w="38100" algn="ctr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6" name="任意多边形 18">
            <a:extLst>
              <a:ext uri="{FF2B5EF4-FFF2-40B4-BE49-F238E27FC236}">
                <a16:creationId xmlns:a16="http://schemas.microsoft.com/office/drawing/2014/main" id="{DAD3640E-873B-4DDE-A9E5-DFD7FAA93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11" y="2274677"/>
            <a:ext cx="1893822" cy="2335895"/>
          </a:xfrm>
          <a:custGeom>
            <a:avLst/>
            <a:gdLst>
              <a:gd name="T0" fmla="*/ 739070 w 2850078"/>
              <a:gd name="T1" fmla="*/ 0 h 2838202"/>
              <a:gd name="T2" fmla="*/ 748585 w 2850078"/>
              <a:gd name="T3" fmla="*/ 1456389 h 2838202"/>
              <a:gd name="T4" fmla="*/ 754929 w 2850078"/>
              <a:gd name="T5" fmla="*/ 2548720 h 2838202"/>
              <a:gd name="T6" fmla="*/ 761272 w 2850078"/>
              <a:gd name="T7" fmla="*/ 4187137 h 2838202"/>
              <a:gd name="T8" fmla="*/ 758100 w 2850078"/>
              <a:gd name="T9" fmla="*/ 9466577 h 2838202"/>
              <a:gd name="T10" fmla="*/ 754929 w 2850078"/>
              <a:gd name="T11" fmla="*/ 12197329 h 2838202"/>
              <a:gd name="T12" fmla="*/ 748585 w 2850078"/>
              <a:gd name="T13" fmla="*/ 12925521 h 2838202"/>
              <a:gd name="T14" fmla="*/ 742239 w 2850078"/>
              <a:gd name="T15" fmla="*/ 14199830 h 2838202"/>
              <a:gd name="T16" fmla="*/ 735896 w 2850078"/>
              <a:gd name="T17" fmla="*/ 15292170 h 2838202"/>
              <a:gd name="T18" fmla="*/ 732725 w 2850078"/>
              <a:gd name="T19" fmla="*/ 15838286 h 2838202"/>
              <a:gd name="T20" fmla="*/ 726381 w 2850078"/>
              <a:gd name="T21" fmla="*/ 17112668 h 2838202"/>
              <a:gd name="T22" fmla="*/ 720036 w 2850078"/>
              <a:gd name="T23" fmla="*/ 17658790 h 2838202"/>
              <a:gd name="T24" fmla="*/ 710520 w 2850078"/>
              <a:gd name="T25" fmla="*/ 18569025 h 2838202"/>
              <a:gd name="T26" fmla="*/ 701006 w 2850078"/>
              <a:gd name="T27" fmla="*/ 19115167 h 2838202"/>
              <a:gd name="T28" fmla="*/ 694661 w 2850078"/>
              <a:gd name="T29" fmla="*/ 19843355 h 2838202"/>
              <a:gd name="T30" fmla="*/ 672457 w 2850078"/>
              <a:gd name="T31" fmla="*/ 21299761 h 2838202"/>
              <a:gd name="T32" fmla="*/ 653426 w 2850078"/>
              <a:gd name="T33" fmla="*/ 22027963 h 2838202"/>
              <a:gd name="T34" fmla="*/ 643908 w 2850078"/>
              <a:gd name="T35" fmla="*/ 22574077 h 2838202"/>
              <a:gd name="T36" fmla="*/ 637566 w 2850078"/>
              <a:gd name="T37" fmla="*/ 23120267 h 2838202"/>
              <a:gd name="T38" fmla="*/ 621706 w 2850078"/>
              <a:gd name="T39" fmla="*/ 23848451 h 2838202"/>
              <a:gd name="T40" fmla="*/ 612191 w 2850078"/>
              <a:gd name="T41" fmla="*/ 24576616 h 2838202"/>
              <a:gd name="T42" fmla="*/ 602674 w 2850078"/>
              <a:gd name="T43" fmla="*/ 24940659 h 2838202"/>
              <a:gd name="T44" fmla="*/ 589986 w 2850078"/>
              <a:gd name="T45" fmla="*/ 25486832 h 2838202"/>
              <a:gd name="T46" fmla="*/ 574127 w 2850078"/>
              <a:gd name="T47" fmla="*/ 25850950 h 2838202"/>
              <a:gd name="T48" fmla="*/ 545578 w 2850078"/>
              <a:gd name="T49" fmla="*/ 27125324 h 2838202"/>
              <a:gd name="T50" fmla="*/ 543456 w 2850078"/>
              <a:gd name="T51" fmla="*/ 27134223 h 2838202"/>
              <a:gd name="T52" fmla="*/ 517030 w 2850078"/>
              <a:gd name="T53" fmla="*/ 28035523 h 2838202"/>
              <a:gd name="T54" fmla="*/ 507514 w 2850078"/>
              <a:gd name="T55" fmla="*/ 28581672 h 2838202"/>
              <a:gd name="T56" fmla="*/ 494827 w 2850078"/>
              <a:gd name="T57" fmla="*/ 28763797 h 2838202"/>
              <a:gd name="T58" fmla="*/ 478967 w 2850078"/>
              <a:gd name="T59" fmla="*/ 29127863 h 2838202"/>
              <a:gd name="T60" fmla="*/ 463107 w 2850078"/>
              <a:gd name="T61" fmla="*/ 29673979 h 2838202"/>
              <a:gd name="T62" fmla="*/ 447247 w 2850078"/>
              <a:gd name="T63" fmla="*/ 29856047 h 2838202"/>
              <a:gd name="T64" fmla="*/ 402842 w 2850078"/>
              <a:gd name="T65" fmla="*/ 30766244 h 2838202"/>
              <a:gd name="T66" fmla="*/ 374292 w 2850078"/>
              <a:gd name="T67" fmla="*/ 32040562 h 2838202"/>
              <a:gd name="T68" fmla="*/ 364777 w 2850078"/>
              <a:gd name="T69" fmla="*/ 32222666 h 2838202"/>
              <a:gd name="T70" fmla="*/ 345745 w 2850078"/>
              <a:gd name="T71" fmla="*/ 32950851 h 2838202"/>
              <a:gd name="T72" fmla="*/ 336229 w 2850078"/>
              <a:gd name="T73" fmla="*/ 33314879 h 2838202"/>
              <a:gd name="T74" fmla="*/ 323541 w 2850078"/>
              <a:gd name="T75" fmla="*/ 33679016 h 2838202"/>
              <a:gd name="T76" fmla="*/ 298167 w 2850078"/>
              <a:gd name="T77" fmla="*/ 34771356 h 2838202"/>
              <a:gd name="T78" fmla="*/ 285478 w 2850078"/>
              <a:gd name="T79" fmla="*/ 35317470 h 2838202"/>
              <a:gd name="T80" fmla="*/ 275961 w 2850078"/>
              <a:gd name="T81" fmla="*/ 35499541 h 2838202"/>
              <a:gd name="T82" fmla="*/ 263274 w 2850078"/>
              <a:gd name="T83" fmla="*/ 36045619 h 2838202"/>
              <a:gd name="T84" fmla="*/ 241070 w 2850078"/>
              <a:gd name="T85" fmla="*/ 36591770 h 2838202"/>
              <a:gd name="T86" fmla="*/ 228383 w 2850078"/>
              <a:gd name="T87" fmla="*/ 37319917 h 2838202"/>
              <a:gd name="T88" fmla="*/ 212522 w 2850078"/>
              <a:gd name="T89" fmla="*/ 37684073 h 2838202"/>
              <a:gd name="T90" fmla="*/ 187147 w 2850078"/>
              <a:gd name="T91" fmla="*/ 38412257 h 2838202"/>
              <a:gd name="T92" fmla="*/ 174458 w 2850078"/>
              <a:gd name="T93" fmla="*/ 38776358 h 2838202"/>
              <a:gd name="T94" fmla="*/ 142740 w 2850078"/>
              <a:gd name="T95" fmla="*/ 39868727 h 2838202"/>
              <a:gd name="T96" fmla="*/ 126879 w 2850078"/>
              <a:gd name="T97" fmla="*/ 40232865 h 2838202"/>
              <a:gd name="T98" fmla="*/ 117363 w 2850078"/>
              <a:gd name="T99" fmla="*/ 40596855 h 2838202"/>
              <a:gd name="T100" fmla="*/ 107848 w 2850078"/>
              <a:gd name="T101" fmla="*/ 40778869 h 2838202"/>
              <a:gd name="T102" fmla="*/ 95159 w 2850078"/>
              <a:gd name="T103" fmla="*/ 41142932 h 2838202"/>
              <a:gd name="T104" fmla="*/ 69783 w 2850078"/>
              <a:gd name="T105" fmla="*/ 41507108 h 2838202"/>
              <a:gd name="T106" fmla="*/ 47580 w 2850078"/>
              <a:gd name="T107" fmla="*/ 41871210 h 2838202"/>
              <a:gd name="T108" fmla="*/ 25376 w 2850078"/>
              <a:gd name="T109" fmla="*/ 42781386 h 2838202"/>
              <a:gd name="T110" fmla="*/ 15860 w 2850078"/>
              <a:gd name="T111" fmla="*/ 43145637 h 2838202"/>
              <a:gd name="T112" fmla="*/ 6344 w 2850078"/>
              <a:gd name="T113" fmla="*/ 43327614 h 2838202"/>
              <a:gd name="T114" fmla="*/ 0 w 2850078"/>
              <a:gd name="T115" fmla="*/ 43509590 h 283820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850078"/>
              <a:gd name="T175" fmla="*/ 0 h 2838202"/>
              <a:gd name="T176" fmla="*/ 2850078 w 2850078"/>
              <a:gd name="T177" fmla="*/ 2838202 h 283820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850078" h="2838202">
                <a:moveTo>
                  <a:pt x="2766951" y="0"/>
                </a:moveTo>
                <a:cubicBezTo>
                  <a:pt x="2806771" y="79638"/>
                  <a:pt x="2778323" y="14157"/>
                  <a:pt x="2802577" y="95002"/>
                </a:cubicBezTo>
                <a:cubicBezTo>
                  <a:pt x="2809771" y="118982"/>
                  <a:pt x="2820256" y="141966"/>
                  <a:pt x="2826328" y="166254"/>
                </a:cubicBezTo>
                <a:cubicBezTo>
                  <a:pt x="2843098" y="233337"/>
                  <a:pt x="2835002" y="197751"/>
                  <a:pt x="2850078" y="273132"/>
                </a:cubicBezTo>
                <a:cubicBezTo>
                  <a:pt x="2846120" y="387927"/>
                  <a:pt x="2843419" y="502772"/>
                  <a:pt x="2838203" y="617516"/>
                </a:cubicBezTo>
                <a:cubicBezTo>
                  <a:pt x="2835501" y="676963"/>
                  <a:pt x="2835609" y="736866"/>
                  <a:pt x="2826328" y="795646"/>
                </a:cubicBezTo>
                <a:cubicBezTo>
                  <a:pt x="2823567" y="813132"/>
                  <a:pt x="2809550" y="826876"/>
                  <a:pt x="2802577" y="843148"/>
                </a:cubicBezTo>
                <a:cubicBezTo>
                  <a:pt x="2789278" y="874180"/>
                  <a:pt x="2788866" y="892808"/>
                  <a:pt x="2778826" y="926275"/>
                </a:cubicBezTo>
                <a:cubicBezTo>
                  <a:pt x="2771632" y="950254"/>
                  <a:pt x="2762993" y="973776"/>
                  <a:pt x="2755076" y="997527"/>
                </a:cubicBezTo>
                <a:cubicBezTo>
                  <a:pt x="2751118" y="1009402"/>
                  <a:pt x="2746236" y="1021009"/>
                  <a:pt x="2743200" y="1033153"/>
                </a:cubicBezTo>
                <a:cubicBezTo>
                  <a:pt x="2739396" y="1048371"/>
                  <a:pt x="2727968" y="1099245"/>
                  <a:pt x="2719450" y="1116280"/>
                </a:cubicBezTo>
                <a:cubicBezTo>
                  <a:pt x="2713067" y="1129046"/>
                  <a:pt x="2703263" y="1139803"/>
                  <a:pt x="2695699" y="1151906"/>
                </a:cubicBezTo>
                <a:cubicBezTo>
                  <a:pt x="2683466" y="1171479"/>
                  <a:pt x="2673922" y="1192818"/>
                  <a:pt x="2660073" y="1211283"/>
                </a:cubicBezTo>
                <a:cubicBezTo>
                  <a:pt x="2649996" y="1224718"/>
                  <a:pt x="2634209" y="1233243"/>
                  <a:pt x="2624447" y="1246909"/>
                </a:cubicBezTo>
                <a:cubicBezTo>
                  <a:pt x="2614157" y="1261314"/>
                  <a:pt x="2609479" y="1279040"/>
                  <a:pt x="2600696" y="1294410"/>
                </a:cubicBezTo>
                <a:cubicBezTo>
                  <a:pt x="2578867" y="1332610"/>
                  <a:pt x="2552820" y="1360571"/>
                  <a:pt x="2517569" y="1389413"/>
                </a:cubicBezTo>
                <a:cubicBezTo>
                  <a:pt x="2495477" y="1407489"/>
                  <a:pt x="2466501" y="1416730"/>
                  <a:pt x="2446317" y="1436914"/>
                </a:cubicBezTo>
                <a:cubicBezTo>
                  <a:pt x="2434442" y="1448789"/>
                  <a:pt x="2421442" y="1459638"/>
                  <a:pt x="2410691" y="1472540"/>
                </a:cubicBezTo>
                <a:cubicBezTo>
                  <a:pt x="2401554" y="1483504"/>
                  <a:pt x="2397033" y="1498074"/>
                  <a:pt x="2386941" y="1508166"/>
                </a:cubicBezTo>
                <a:cubicBezTo>
                  <a:pt x="2369018" y="1526089"/>
                  <a:pt x="2345487" y="1537744"/>
                  <a:pt x="2327564" y="1555667"/>
                </a:cubicBezTo>
                <a:cubicBezTo>
                  <a:pt x="2313569" y="1569662"/>
                  <a:pt x="2305933" y="1589173"/>
                  <a:pt x="2291938" y="1603168"/>
                </a:cubicBezTo>
                <a:cubicBezTo>
                  <a:pt x="2281846" y="1613260"/>
                  <a:pt x="2267926" y="1618623"/>
                  <a:pt x="2256312" y="1626919"/>
                </a:cubicBezTo>
                <a:cubicBezTo>
                  <a:pt x="2240207" y="1638423"/>
                  <a:pt x="2226112" y="1652933"/>
                  <a:pt x="2208811" y="1662545"/>
                </a:cubicBezTo>
                <a:cubicBezTo>
                  <a:pt x="2190177" y="1672898"/>
                  <a:pt x="2167365" y="1674769"/>
                  <a:pt x="2149434" y="1686296"/>
                </a:cubicBezTo>
                <a:cubicBezTo>
                  <a:pt x="2111469" y="1710702"/>
                  <a:pt x="2082924" y="1749239"/>
                  <a:pt x="2042556" y="1769423"/>
                </a:cubicBezTo>
                <a:cubicBezTo>
                  <a:pt x="2023418" y="1783374"/>
                  <a:pt x="2052419" y="1760107"/>
                  <a:pt x="2034606" y="1770003"/>
                </a:cubicBezTo>
                <a:cubicBezTo>
                  <a:pt x="2016793" y="1779899"/>
                  <a:pt x="1958104" y="1813063"/>
                  <a:pt x="1935678" y="1828800"/>
                </a:cubicBezTo>
                <a:cubicBezTo>
                  <a:pt x="1922243" y="1838877"/>
                  <a:pt x="1914634" y="1856094"/>
                  <a:pt x="1900052" y="1864426"/>
                </a:cubicBezTo>
                <a:cubicBezTo>
                  <a:pt x="1885881" y="1872523"/>
                  <a:pt x="1868034" y="1871140"/>
                  <a:pt x="1852551" y="1876301"/>
                </a:cubicBezTo>
                <a:cubicBezTo>
                  <a:pt x="1832328" y="1883042"/>
                  <a:pt x="1812240" y="1890519"/>
                  <a:pt x="1793174" y="1900052"/>
                </a:cubicBezTo>
                <a:cubicBezTo>
                  <a:pt x="1772529" y="1910374"/>
                  <a:pt x="1755228" y="1927106"/>
                  <a:pt x="1733798" y="1935678"/>
                </a:cubicBezTo>
                <a:cubicBezTo>
                  <a:pt x="1715057" y="1943174"/>
                  <a:pt x="1693570" y="1941170"/>
                  <a:pt x="1674421" y="1947553"/>
                </a:cubicBezTo>
                <a:cubicBezTo>
                  <a:pt x="1433394" y="2027894"/>
                  <a:pt x="1638037" y="1974463"/>
                  <a:pt x="1508166" y="2006929"/>
                </a:cubicBezTo>
                <a:cubicBezTo>
                  <a:pt x="1477428" y="2037668"/>
                  <a:pt x="1443902" y="2075853"/>
                  <a:pt x="1401289" y="2090057"/>
                </a:cubicBezTo>
                <a:lnTo>
                  <a:pt x="1365663" y="2101932"/>
                </a:lnTo>
                <a:lnTo>
                  <a:pt x="1294411" y="2149433"/>
                </a:lnTo>
                <a:cubicBezTo>
                  <a:pt x="1282536" y="2157350"/>
                  <a:pt x="1271551" y="2166801"/>
                  <a:pt x="1258785" y="2173184"/>
                </a:cubicBezTo>
                <a:cubicBezTo>
                  <a:pt x="1242951" y="2181101"/>
                  <a:pt x="1226013" y="2187115"/>
                  <a:pt x="1211283" y="2196935"/>
                </a:cubicBezTo>
                <a:cubicBezTo>
                  <a:pt x="1178347" y="2218892"/>
                  <a:pt x="1147948" y="2244436"/>
                  <a:pt x="1116281" y="2268187"/>
                </a:cubicBezTo>
                <a:cubicBezTo>
                  <a:pt x="1100447" y="2280062"/>
                  <a:pt x="1087556" y="2297554"/>
                  <a:pt x="1068779" y="2303813"/>
                </a:cubicBezTo>
                <a:lnTo>
                  <a:pt x="1033154" y="2315688"/>
                </a:lnTo>
                <a:cubicBezTo>
                  <a:pt x="1017320" y="2327563"/>
                  <a:pt x="1002837" y="2341494"/>
                  <a:pt x="985652" y="2351314"/>
                </a:cubicBezTo>
                <a:cubicBezTo>
                  <a:pt x="921445" y="2388003"/>
                  <a:pt x="977892" y="2330415"/>
                  <a:pt x="902525" y="2386940"/>
                </a:cubicBezTo>
                <a:cubicBezTo>
                  <a:pt x="884611" y="2400375"/>
                  <a:pt x="873655" y="2422020"/>
                  <a:pt x="855024" y="2434441"/>
                </a:cubicBezTo>
                <a:cubicBezTo>
                  <a:pt x="837287" y="2446266"/>
                  <a:pt x="815002" y="2449259"/>
                  <a:pt x="795647" y="2458192"/>
                </a:cubicBezTo>
                <a:cubicBezTo>
                  <a:pt x="763500" y="2473029"/>
                  <a:pt x="732312" y="2489859"/>
                  <a:pt x="700644" y="2505693"/>
                </a:cubicBezTo>
                <a:cubicBezTo>
                  <a:pt x="684810" y="2513610"/>
                  <a:pt x="667873" y="2519624"/>
                  <a:pt x="653143" y="2529444"/>
                </a:cubicBezTo>
                <a:cubicBezTo>
                  <a:pt x="596609" y="2567133"/>
                  <a:pt x="589159" y="2576354"/>
                  <a:pt x="534390" y="2600696"/>
                </a:cubicBezTo>
                <a:cubicBezTo>
                  <a:pt x="514910" y="2609354"/>
                  <a:pt x="494079" y="2614913"/>
                  <a:pt x="475013" y="2624446"/>
                </a:cubicBezTo>
                <a:cubicBezTo>
                  <a:pt x="462247" y="2630829"/>
                  <a:pt x="452153" y="2641814"/>
                  <a:pt x="439387" y="2648197"/>
                </a:cubicBezTo>
                <a:cubicBezTo>
                  <a:pt x="428191" y="2653795"/>
                  <a:pt x="415267" y="2655141"/>
                  <a:pt x="403761" y="2660072"/>
                </a:cubicBezTo>
                <a:cubicBezTo>
                  <a:pt x="387490" y="2667045"/>
                  <a:pt x="372531" y="2676850"/>
                  <a:pt x="356260" y="2683823"/>
                </a:cubicBezTo>
                <a:cubicBezTo>
                  <a:pt x="321985" y="2698512"/>
                  <a:pt x="299853" y="2698997"/>
                  <a:pt x="261257" y="2707574"/>
                </a:cubicBezTo>
                <a:cubicBezTo>
                  <a:pt x="240399" y="2712209"/>
                  <a:pt x="199491" y="2722169"/>
                  <a:pt x="178130" y="2731324"/>
                </a:cubicBezTo>
                <a:cubicBezTo>
                  <a:pt x="105747" y="2762345"/>
                  <a:pt x="152501" y="2742785"/>
                  <a:pt x="95003" y="2790701"/>
                </a:cubicBezTo>
                <a:cubicBezTo>
                  <a:pt x="84039" y="2799838"/>
                  <a:pt x="72143" y="2808069"/>
                  <a:pt x="59377" y="2814452"/>
                </a:cubicBezTo>
                <a:cubicBezTo>
                  <a:pt x="48181" y="2820050"/>
                  <a:pt x="35373" y="2821678"/>
                  <a:pt x="23751" y="2826327"/>
                </a:cubicBezTo>
                <a:cubicBezTo>
                  <a:pt x="15533" y="2829614"/>
                  <a:pt x="7917" y="2834244"/>
                  <a:pt x="0" y="2838202"/>
                </a:cubicBezTo>
              </a:path>
            </a:pathLst>
          </a:custGeom>
          <a:noFill/>
          <a:ln w="38100" algn="ctr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7" name="Text Box 10">
            <a:extLst>
              <a:ext uri="{FF2B5EF4-FFF2-40B4-BE49-F238E27FC236}">
                <a16:creationId xmlns:a16="http://schemas.microsoft.com/office/drawing/2014/main" id="{4C0845D9-2EE1-4419-A56A-7E95ADC72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181" y="3192101"/>
            <a:ext cx="214298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反射电阻为：</a:t>
            </a:r>
          </a:p>
        </p:txBody>
      </p:sp>
      <p:pic>
        <p:nvPicPr>
          <p:cNvPr id="11292" name="图片 2">
            <a:extLst>
              <a:ext uri="{FF2B5EF4-FFF2-40B4-BE49-F238E27FC236}">
                <a16:creationId xmlns:a16="http://schemas.microsoft.com/office/drawing/2014/main" id="{7AA2CFCA-77BC-41FB-9F4B-2B1A662E0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2" y="4154276"/>
            <a:ext cx="2215256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 Box 10">
            <a:extLst>
              <a:ext uri="{FF2B5EF4-FFF2-40B4-BE49-F238E27FC236}">
                <a16:creationId xmlns:a16="http://schemas.microsoft.com/office/drawing/2014/main" id="{2AFB1D78-49F9-4B2C-A3EF-F951D2F2F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730" y="4030095"/>
            <a:ext cx="214298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反射电抗为：</a:t>
            </a:r>
          </a:p>
        </p:txBody>
      </p:sp>
      <p:sp>
        <p:nvSpPr>
          <p:cNvPr id="28" name="Text Box 7">
            <a:extLst>
              <a:ext uri="{FF2B5EF4-FFF2-40B4-BE49-F238E27FC236}">
                <a16:creationId xmlns:a16="http://schemas.microsoft.com/office/drawing/2014/main" id="{2ADAA7D5-7BA0-43A5-8DE6-5B4D53985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5221288"/>
            <a:ext cx="928688" cy="5651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P30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614F823-3969-49C1-BFB5-CE0C4E4E7AE9}"/>
                  </a:ext>
                </a:extLst>
              </p:cNvPr>
              <p:cNvSpPr/>
              <p:nvPr/>
            </p:nvSpPr>
            <p:spPr>
              <a:xfrm>
                <a:off x="1512847" y="2198690"/>
                <a:ext cx="7572089" cy="91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1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24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660033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</m:e>
                          </m:acc>
                          <m:r>
                            <a:rPr lang="en-US" altLang="zh-CN" sz="24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b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b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24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660033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</m:e>
                          </m:acc>
                          <m:r>
                            <a:rPr lang="en-US" altLang="zh-CN" sz="24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) +</m:t>
                          </m:r>
                          <m:r>
                            <m:rPr>
                              <m:sty m:val="p"/>
                            </m:rPr>
                            <a:rPr lang="en-US" altLang="zh-CN" sz="2400" b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baseline="-2500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614F823-3969-49C1-BFB5-CE0C4E4E7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847" y="2198690"/>
                <a:ext cx="7572089" cy="910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EE7B0E-98E0-4B73-A177-BABD90BB357C}"/>
                  </a:ext>
                </a:extLst>
              </p:cNvPr>
              <p:cNvSpPr/>
              <p:nvPr/>
            </p:nvSpPr>
            <p:spPr>
              <a:xfrm>
                <a:off x="539552" y="1218503"/>
                <a:ext cx="7771060" cy="758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660033"/>
                            </a:solidFill>
                            <a:ea typeface="仿宋_GB2312" panose="02010609030101010101" pitchFamily="49" charset="-122"/>
                          </a:rPr>
                          <m:t>Z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b="0" i="0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0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b="0" i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  <m:r>
                          <a:rPr lang="en-US" altLang="zh-CN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b="0" i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  <m:r>
                          <a:rPr lang="en-US" altLang="zh-CN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b="0" i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b="0" i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  <m:r>
                          <a:rPr lang="en-US" altLang="zh-CN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num>
                      <m:den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baseline="30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a:rPr lang="en-US" altLang="zh-CN" b="0" i="0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660033"/>
                    </a:solidFill>
                    <a:sym typeface="Symbol" panose="05050102010706020507" pitchFamily="18" charset="2"/>
                  </a:rPr>
                  <a:t>  j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b="0" i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  <m:r>
                          <a:rPr lang="en-US" altLang="zh-CN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num>
                      <m:den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a:rPr lang="en-US" altLang="zh-CN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den>
                    </m:f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CN" b="0" i="0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0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b="0" dirty="0">
                    <a:solidFill>
                      <a:srgbClr val="660033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dirty="0">
                        <a:solidFill>
                          <a:srgbClr val="660033"/>
                        </a:solidFill>
                        <a:sym typeface="Symbol" panose="05050102010706020507" pitchFamily="18" charset="2"/>
                      </a:rPr>
                      <m:t>j</m:t>
                    </m:r>
                    <m:r>
                      <a:rPr lang="en-US" altLang="zh-CN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n-US" altLang="zh-CN" b="0" i="0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0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b="0" baseline="-250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EE7B0E-98E0-4B73-A177-BABD90BB3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218503"/>
                <a:ext cx="7771060" cy="758221"/>
              </a:xfrm>
              <a:prstGeom prst="rect">
                <a:avLst/>
              </a:prstGeom>
              <a:blipFill>
                <a:blip r:embed="rId4"/>
                <a:stretch>
                  <a:fillRect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773E2FC-0D91-4D16-9D41-AA1B71E1A75A}"/>
                  </a:ext>
                </a:extLst>
              </p:cNvPr>
              <p:cNvSpPr/>
              <p:nvPr/>
            </p:nvSpPr>
            <p:spPr>
              <a:xfrm>
                <a:off x="2812647" y="4341403"/>
                <a:ext cx="2480556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 smtClean="0">
                          <a:solidFill>
                            <a:srgbClr val="FF0000"/>
                          </a:solidFill>
                          <a:ea typeface="仿宋_GB2312" panose="02010609030101010101" pitchFamily="49" charset="-122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400" baseline="-25000" dirty="0" smtClean="0">
                          <a:solidFill>
                            <a:srgbClr val="FF0000"/>
                          </a:solidFill>
                          <a:ea typeface="仿宋_GB2312" panose="02010609030101010101" pitchFamily="49" charset="-12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2400" baseline="-25000" dirty="0" smtClean="0">
                          <a:solidFill>
                            <a:srgbClr val="FF0000"/>
                          </a:solidFill>
                          <a:ea typeface="仿宋_GB2312" panose="02010609030101010101" pitchFamily="49" charset="-122"/>
                        </a:rPr>
                        <m:t>1=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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ea typeface="仿宋_GB2312" panose="02010609030101010101" pitchFamily="49" charset="-12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 smtClean="0">
                              <a:solidFill>
                                <a:srgbClr val="FF0000"/>
                              </a:solidFill>
                              <a:ea typeface="仿宋_GB2312" panose="02010609030101010101" pitchFamily="49" charset="-122"/>
                            </a:rPr>
                            <m:t>22</m:t>
                          </m:r>
                          <m:r>
                            <m:rPr>
                              <m:nor/>
                            </m:r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 smtClean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M</m:t>
                          </m:r>
                          <m:r>
                            <a:rPr lang="en-US" altLang="zh-CN" sz="2400" b="0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>
                              <a:solidFill>
                                <a:srgbClr val="660033"/>
                              </a:solidFill>
                              <a:ea typeface="仿宋_GB2312" panose="02010609030101010101" pitchFamily="49" charset="-122"/>
                            </a:rPr>
                            <m:t>22</m:t>
                          </m:r>
                          <m:r>
                            <a:rPr lang="en-US" altLang="zh-CN" sz="2400" b="0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773E2FC-0D91-4D16-9D41-AA1B71E1A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647" y="4341403"/>
                <a:ext cx="2480556" cy="789960"/>
              </a:xfrm>
              <a:prstGeom prst="rect">
                <a:avLst/>
              </a:prstGeom>
              <a:blipFill>
                <a:blip r:embed="rId5"/>
                <a:stretch>
                  <a:fillRect b="-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2E1EA98-8DAD-4A5A-A073-A08398E29577}"/>
                  </a:ext>
                </a:extLst>
              </p:cNvPr>
              <p:cNvSpPr/>
              <p:nvPr/>
            </p:nvSpPr>
            <p:spPr>
              <a:xfrm>
                <a:off x="6012160" y="3820612"/>
                <a:ext cx="2540054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1" dirty="0" smtClean="0">
                          <a:solidFill>
                            <a:srgbClr val="0000FF"/>
                          </a:solidFill>
                          <a:ea typeface="仿宋_GB2312" panose="02010609030101010101" pitchFamily="49" charset="-122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CN" sz="2400" b="0" baseline="-25000" dirty="0" smtClean="0">
                          <a:solidFill>
                            <a:srgbClr val="0000FF"/>
                          </a:solidFill>
                          <a:ea typeface="仿宋_GB2312" panose="02010609030101010101" pitchFamily="49" charset="-12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2400" b="0" baseline="-25000" dirty="0" smtClean="0">
                          <a:solidFill>
                            <a:srgbClr val="0000FF"/>
                          </a:solidFill>
                          <a:ea typeface="仿宋_GB2312" panose="02010609030101010101" pitchFamily="49" charset="-122"/>
                        </a:rPr>
                        <m:t>1=</m:t>
                      </m:r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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22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M</m:t>
                          </m:r>
                          <m:r>
                            <a:rPr lang="en-US" altLang="zh-CN" sz="2400" b="0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22</m:t>
                          </m:r>
                          <m:r>
                            <a:rPr lang="en-US" altLang="zh-CN" sz="2400" b="0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2E1EA98-8DAD-4A5A-A073-A08398E29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820612"/>
                <a:ext cx="2540054" cy="789960"/>
              </a:xfrm>
              <a:prstGeom prst="rect">
                <a:avLst/>
              </a:prstGeom>
              <a:blipFill>
                <a:blip r:embed="rId6"/>
                <a:stretch>
                  <a:fillRect b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A981468-2E9C-4347-AFFB-4F77445D5CB8}"/>
                  </a:ext>
                </a:extLst>
              </p:cNvPr>
              <p:cNvSpPr/>
              <p:nvPr/>
            </p:nvSpPr>
            <p:spPr>
              <a:xfrm>
                <a:off x="6084168" y="3050622"/>
                <a:ext cx="2384563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altLang="zh-CN" sz="2400" b="0" i="0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2400" b="0" i="1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</a:rPr>
                        <m:t>=</m:t>
                      </m:r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M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400" b="0" baseline="-25000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22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A981468-2E9C-4347-AFFB-4F77445D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050622"/>
                <a:ext cx="2384563" cy="789960"/>
              </a:xfrm>
              <a:prstGeom prst="rect">
                <a:avLst/>
              </a:prstGeom>
              <a:blipFill>
                <a:blip r:embed="rId7"/>
                <a:stretch>
                  <a:fillRect b="-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0">
                <a:extLst>
                  <a:ext uri="{FF2B5EF4-FFF2-40B4-BE49-F238E27FC236}">
                    <a16:creationId xmlns:a16="http://schemas.microsoft.com/office/drawing/2014/main" id="{D8C9D084-A8C2-427D-A2D0-80F70CAF0D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4202" y="5221288"/>
                <a:ext cx="561422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而反射电阻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CN" sz="2400" b="0" i="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400" b="0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永远为正，代表损耗。</a:t>
                </a:r>
              </a:p>
            </p:txBody>
          </p:sp>
        </mc:Choice>
        <mc:Fallback xmlns="">
          <p:sp>
            <p:nvSpPr>
              <p:cNvPr id="4" name="Text Box 10">
                <a:extLst>
                  <a:ext uri="{FF2B5EF4-FFF2-40B4-BE49-F238E27FC236}">
                    <a16:creationId xmlns:a16="http://schemas.microsoft.com/office/drawing/2014/main" id="{D8C9D084-A8C2-427D-A2D0-80F70CAF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202" y="5221288"/>
                <a:ext cx="5614221" cy="461665"/>
              </a:xfrm>
              <a:prstGeom prst="rect">
                <a:avLst/>
              </a:prstGeom>
              <a:blipFill>
                <a:blip r:embed="rId8"/>
                <a:stretch>
                  <a:fillRect l="-1629" t="-14667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5" descr="Image3.jpg">
            <a:extLst>
              <a:ext uri="{FF2B5EF4-FFF2-40B4-BE49-F238E27FC236}">
                <a16:creationId xmlns:a16="http://schemas.microsoft.com/office/drawing/2014/main" id="{C8B2892C-5F9B-4E5C-A1A5-857B8D371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4071938"/>
            <a:ext cx="3143250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>
            <a:extLst>
              <a:ext uri="{FF2B5EF4-FFF2-40B4-BE49-F238E27FC236}">
                <a16:creationId xmlns:a16="http://schemas.microsoft.com/office/drawing/2014/main" id="{69D83276-CC01-491E-808A-AD07880409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57542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2.4.3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并联谐振电路的耦合连接   </a:t>
            </a:r>
            <a:r>
              <a:rPr lang="en-US" altLang="zh-CN" sz="2800" b="1" dirty="0">
                <a:solidFill>
                  <a:srgbClr val="FF0000"/>
                </a:solidFill>
                <a:ea typeface="仿宋_GB2312" panose="02010609030101010101" pitchFamily="49" charset="-122"/>
              </a:rPr>
              <a:t>P29</a:t>
            </a:r>
            <a:endParaRPr lang="zh-CN" altLang="en-US" sz="2800" b="1" dirty="0">
              <a:solidFill>
                <a:srgbClr val="FF0000"/>
              </a:solidFill>
              <a:ea typeface="仿宋_GB2312" panose="02010609030101010101" pitchFamily="49" charset="-122"/>
            </a:endParaRPr>
          </a:p>
        </p:txBody>
      </p:sp>
      <p:sp>
        <p:nvSpPr>
          <p:cNvPr id="12292" name="Text Box 7">
            <a:extLst>
              <a:ext uri="{FF2B5EF4-FFF2-40B4-BE49-F238E27FC236}">
                <a16:creationId xmlns:a16="http://schemas.microsoft.com/office/drawing/2014/main" id="{5F5B9F92-F68A-46F8-9BF8-F8FE9AB5F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692150"/>
            <a:ext cx="287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(2)  </a:t>
            </a:r>
            <a:r>
              <a:rPr lang="zh-CN" altLang="en-US" sz="2400" dirty="0">
                <a:solidFill>
                  <a:srgbClr val="000066"/>
                </a:solidFill>
                <a:ea typeface="仿宋_GB2312" panose="02010609030101010101" pitchFamily="49" charset="-122"/>
              </a:rPr>
              <a:t>次级等效电路：</a:t>
            </a:r>
            <a:endParaRPr lang="zh-CN" altLang="en-US" sz="2400" i="1" dirty="0">
              <a:solidFill>
                <a:srgbClr val="000066"/>
              </a:solidFill>
              <a:ea typeface="仿宋_GB2312" panose="02010609030101010101" pitchFamily="49" charset="-122"/>
            </a:endParaRPr>
          </a:p>
        </p:txBody>
      </p:sp>
      <p:sp>
        <p:nvSpPr>
          <p:cNvPr id="12293" name="Text Box 11">
            <a:extLst>
              <a:ext uri="{FF2B5EF4-FFF2-40B4-BE49-F238E27FC236}">
                <a16:creationId xmlns:a16="http://schemas.microsoft.com/office/drawing/2014/main" id="{0871144A-5EE8-4D0F-BB5B-A03445E99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3500438"/>
            <a:ext cx="4929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根据上式可以得到次级等效电路为：</a:t>
            </a:r>
            <a:endParaRPr lang="zh-CN" altLang="en-US" sz="2400" i="1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06" name="Text Box 8">
                <a:extLst>
                  <a:ext uri="{FF2B5EF4-FFF2-40B4-BE49-F238E27FC236}">
                    <a16:creationId xmlns:a16="http://schemas.microsoft.com/office/drawing/2014/main" id="{DD5198D9-31BD-4F95-98F4-920C66C72D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25" y="1299618"/>
                <a:ext cx="6765800" cy="1337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将前述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FF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altLang="zh-CN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zh-CN" sz="24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altLang="zh-CN" sz="2400" b="0" i="1" baseline="-25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𝑀</m:t>
                            </m:r>
                            <m:r>
                              <a:rPr lang="en-US" altLang="zh-CN" sz="2400" b="0" i="1" baseline="30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US" altLang="zh-CN" sz="24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  <m:r>
                              <a:rPr lang="en-US" altLang="zh-CN" sz="2400" b="0" i="1" baseline="-25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ea typeface="仿宋_GB2312" panose="02010609030101010101" pitchFamily="49" charset="-122"/>
                  </a:rPr>
                  <a:t> (2-54)</a:t>
                </a:r>
                <a:r>
                  <a:rPr lang="zh-CN" altLang="en-US" sz="24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代入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0000FF"/>
                        </a:solidFill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altLang="zh-CN" sz="2400" b="0" baseline="-25000" dirty="0">
                    <a:solidFill>
                      <a:srgbClr val="0000FF"/>
                    </a:solidFill>
                  </a:rPr>
                  <a:t>1</a:t>
                </a:r>
                <a:endParaRPr lang="zh-CN" altLang="en-US" sz="2400" dirty="0">
                  <a:solidFill>
                    <a:srgbClr val="660066"/>
                  </a:solidFill>
                  <a:ea typeface="仿宋_GB2312" panose="02010609030101010101" pitchFamily="49" charset="-122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2400" dirty="0">
                  <a:solidFill>
                    <a:srgbClr val="660066"/>
                  </a:solidFill>
                  <a:ea typeface="仿宋_GB2312" panose="02010609030101010101" pitchFamily="49" charset="-122"/>
                </a:endParaRPr>
              </a:p>
            </p:txBody>
          </p:sp>
        </mc:Choice>
        <mc:Fallback xmlns="">
          <p:sp>
            <p:nvSpPr>
              <p:cNvPr id="12306" name="Text Box 8">
                <a:extLst>
                  <a:ext uri="{FF2B5EF4-FFF2-40B4-BE49-F238E27FC236}">
                    <a16:creationId xmlns:a16="http://schemas.microsoft.com/office/drawing/2014/main" id="{DD5198D9-31BD-4F95-98F4-920C66C72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25" y="1299618"/>
                <a:ext cx="6765800" cy="1337354"/>
              </a:xfrm>
              <a:prstGeom prst="rect">
                <a:avLst/>
              </a:prstGeom>
              <a:blipFill>
                <a:blip r:embed="rId3"/>
                <a:stretch>
                  <a:fillRect l="-13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6" name="Text Box 10">
            <a:extLst>
              <a:ext uri="{FF2B5EF4-FFF2-40B4-BE49-F238E27FC236}">
                <a16:creationId xmlns:a16="http://schemas.microsoft.com/office/drawing/2014/main" id="{7F504D36-D268-44DA-8EDD-D608F8EF3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77" y="2216150"/>
            <a:ext cx="55399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则</a:t>
            </a:r>
          </a:p>
        </p:txBody>
      </p:sp>
      <p:sp>
        <p:nvSpPr>
          <p:cNvPr id="12297" name="Text Box 8">
            <a:extLst>
              <a:ext uri="{FF2B5EF4-FFF2-40B4-BE49-F238E27FC236}">
                <a16:creationId xmlns:a16="http://schemas.microsoft.com/office/drawing/2014/main" id="{DBB7EEE9-3267-4C14-9DA8-D75BC23FE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624" y="2335213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ea typeface="仿宋_GB2312" panose="02010609030101010101" pitchFamily="49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ea typeface="仿宋_GB2312" panose="02010609030101010101" pitchFamily="49" charset="-122"/>
              </a:rPr>
              <a:t>2-55</a:t>
            </a:r>
            <a:r>
              <a:rPr lang="zh-CN" altLang="en-US" sz="2400" dirty="0">
                <a:solidFill>
                  <a:srgbClr val="FF0000"/>
                </a:solidFill>
                <a:ea typeface="仿宋_GB2312" panose="02010609030101010101" pitchFamily="49" charset="-122"/>
              </a:rPr>
              <a:t>）</a:t>
            </a:r>
          </a:p>
        </p:txBody>
      </p:sp>
      <p:sp>
        <p:nvSpPr>
          <p:cNvPr id="12298" name="AutoShape 15">
            <a:extLst>
              <a:ext uri="{FF2B5EF4-FFF2-40B4-BE49-F238E27FC236}">
                <a16:creationId xmlns:a16="http://schemas.microsoft.com/office/drawing/2014/main" id="{5DD94D2C-35D4-409D-B20A-A581B5D5B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4000500"/>
            <a:ext cx="2357437" cy="500063"/>
          </a:xfrm>
          <a:prstGeom prst="wedgeRoundRectCallout">
            <a:avLst>
              <a:gd name="adj1" fmla="val -123440"/>
              <a:gd name="adj2" fmla="val -763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66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次级回路自阻抗</a:t>
            </a:r>
          </a:p>
        </p:txBody>
      </p:sp>
      <p:sp>
        <p:nvSpPr>
          <p:cNvPr id="12300" name="椭圆 18">
            <a:extLst>
              <a:ext uri="{FF2B5EF4-FFF2-40B4-BE49-F238E27FC236}">
                <a16:creationId xmlns:a16="http://schemas.microsoft.com/office/drawing/2014/main" id="{E9AA3712-059F-443D-9F2D-A427B783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4485" y="1956729"/>
            <a:ext cx="728638" cy="114300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dirty="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sp>
        <p:nvSpPr>
          <p:cNvPr id="12301" name="任意多边形 21">
            <a:extLst>
              <a:ext uri="{FF2B5EF4-FFF2-40B4-BE49-F238E27FC236}">
                <a16:creationId xmlns:a16="http://schemas.microsoft.com/office/drawing/2014/main" id="{81889584-B445-4071-904A-97F7B17FB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2990850"/>
            <a:ext cx="3827463" cy="2012950"/>
          </a:xfrm>
          <a:custGeom>
            <a:avLst/>
            <a:gdLst>
              <a:gd name="T0" fmla="*/ 3830959 w 3827417"/>
              <a:gd name="T1" fmla="*/ 0 h 2011680"/>
              <a:gd name="T2" fmla="*/ 3634863 w 3827417"/>
              <a:gd name="T3" fmla="*/ 150849 h 2011680"/>
              <a:gd name="T4" fmla="*/ 3543395 w 3827417"/>
              <a:gd name="T5" fmla="*/ 205701 h 2011680"/>
              <a:gd name="T6" fmla="*/ 3451801 w 3827417"/>
              <a:gd name="T7" fmla="*/ 260553 h 2011680"/>
              <a:gd name="T8" fmla="*/ 3334109 w 3827417"/>
              <a:gd name="T9" fmla="*/ 342835 h 2011680"/>
              <a:gd name="T10" fmla="*/ 3294921 w 3827417"/>
              <a:gd name="T11" fmla="*/ 370264 h 2011680"/>
              <a:gd name="T12" fmla="*/ 3255705 w 3827417"/>
              <a:gd name="T13" fmla="*/ 383975 h 2011680"/>
              <a:gd name="T14" fmla="*/ 3229579 w 3827417"/>
              <a:gd name="T15" fmla="*/ 425117 h 2011680"/>
              <a:gd name="T16" fmla="*/ 3190263 w 3827417"/>
              <a:gd name="T17" fmla="*/ 438827 h 2011680"/>
              <a:gd name="T18" fmla="*/ 3098795 w 3827417"/>
              <a:gd name="T19" fmla="*/ 493680 h 2011680"/>
              <a:gd name="T20" fmla="*/ 2994167 w 3827417"/>
              <a:gd name="T21" fmla="*/ 562255 h 2011680"/>
              <a:gd name="T22" fmla="*/ 2340409 w 3827417"/>
              <a:gd name="T23" fmla="*/ 575965 h 2011680"/>
              <a:gd name="T24" fmla="*/ 2157375 w 3827417"/>
              <a:gd name="T25" fmla="*/ 589679 h 2011680"/>
              <a:gd name="T26" fmla="*/ 2078920 w 3827417"/>
              <a:gd name="T27" fmla="*/ 603391 h 2011680"/>
              <a:gd name="T28" fmla="*/ 2039732 w 3827417"/>
              <a:gd name="T29" fmla="*/ 617104 h 2011680"/>
              <a:gd name="T30" fmla="*/ 1843609 w 3827417"/>
              <a:gd name="T31" fmla="*/ 630819 h 2011680"/>
              <a:gd name="T32" fmla="*/ 1752092 w 3827417"/>
              <a:gd name="T33" fmla="*/ 644534 h 2011680"/>
              <a:gd name="T34" fmla="*/ 1634398 w 3827417"/>
              <a:gd name="T35" fmla="*/ 658244 h 2011680"/>
              <a:gd name="T36" fmla="*/ 1529792 w 3827417"/>
              <a:gd name="T37" fmla="*/ 671959 h 2011680"/>
              <a:gd name="T38" fmla="*/ 1490553 w 3827417"/>
              <a:gd name="T39" fmla="*/ 685672 h 2011680"/>
              <a:gd name="T40" fmla="*/ 1359821 w 3827417"/>
              <a:gd name="T41" fmla="*/ 713097 h 2011680"/>
              <a:gd name="T42" fmla="*/ 1242128 w 3827417"/>
              <a:gd name="T43" fmla="*/ 754239 h 2011680"/>
              <a:gd name="T44" fmla="*/ 1163673 w 3827417"/>
              <a:gd name="T45" fmla="*/ 781664 h 2011680"/>
              <a:gd name="T46" fmla="*/ 1124485 w 3827417"/>
              <a:gd name="T47" fmla="*/ 795378 h 2011680"/>
              <a:gd name="T48" fmla="*/ 1019848 w 3827417"/>
              <a:gd name="T49" fmla="*/ 850226 h 2011680"/>
              <a:gd name="T50" fmla="*/ 954487 w 3827417"/>
              <a:gd name="T51" fmla="*/ 863950 h 2011680"/>
              <a:gd name="T52" fmla="*/ 915247 w 3827417"/>
              <a:gd name="T53" fmla="*/ 891367 h 2011680"/>
              <a:gd name="T54" fmla="*/ 797604 w 3827417"/>
              <a:gd name="T55" fmla="*/ 959934 h 2011680"/>
              <a:gd name="T56" fmla="*/ 706061 w 3827417"/>
              <a:gd name="T57" fmla="*/ 1028503 h 2011680"/>
              <a:gd name="T58" fmla="*/ 653759 w 3827417"/>
              <a:gd name="T59" fmla="*/ 1069640 h 2011680"/>
              <a:gd name="T60" fmla="*/ 601431 w 3827417"/>
              <a:gd name="T61" fmla="*/ 1097078 h 2011680"/>
              <a:gd name="T62" fmla="*/ 483788 w 3827417"/>
              <a:gd name="T63" fmla="*/ 1193071 h 2011680"/>
              <a:gd name="T64" fmla="*/ 405334 w 3827417"/>
              <a:gd name="T65" fmla="*/ 1247922 h 2011680"/>
              <a:gd name="T66" fmla="*/ 326880 w 3827417"/>
              <a:gd name="T67" fmla="*/ 1330205 h 2011680"/>
              <a:gd name="T68" fmla="*/ 274551 w 3827417"/>
              <a:gd name="T69" fmla="*/ 1357631 h 2011680"/>
              <a:gd name="T70" fmla="*/ 222300 w 3827417"/>
              <a:gd name="T71" fmla="*/ 1398767 h 2011680"/>
              <a:gd name="T72" fmla="*/ 183034 w 3827417"/>
              <a:gd name="T73" fmla="*/ 1426194 h 2011680"/>
              <a:gd name="T74" fmla="*/ 91517 w 3827417"/>
              <a:gd name="T75" fmla="*/ 1563325 h 2011680"/>
              <a:gd name="T76" fmla="*/ 65391 w 3827417"/>
              <a:gd name="T77" fmla="*/ 1604467 h 2011680"/>
              <a:gd name="T78" fmla="*/ 52329 w 3827417"/>
              <a:gd name="T79" fmla="*/ 1645607 h 2011680"/>
              <a:gd name="T80" fmla="*/ 26126 w 3827417"/>
              <a:gd name="T81" fmla="*/ 1686748 h 2011680"/>
              <a:gd name="T82" fmla="*/ 13063 w 3827417"/>
              <a:gd name="T83" fmla="*/ 1741597 h 2011680"/>
              <a:gd name="T84" fmla="*/ 0 w 3827417"/>
              <a:gd name="T85" fmla="*/ 1782739 h 2011680"/>
              <a:gd name="T86" fmla="*/ 13063 w 3827417"/>
              <a:gd name="T87" fmla="*/ 1974722 h 2011680"/>
              <a:gd name="T88" fmla="*/ 39189 w 3827417"/>
              <a:gd name="T89" fmla="*/ 2070713 h 2011680"/>
              <a:gd name="T90" fmla="*/ 78454 w 3827417"/>
              <a:gd name="T91" fmla="*/ 2111853 h 20116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827417"/>
              <a:gd name="T139" fmla="*/ 0 h 2011680"/>
              <a:gd name="T140" fmla="*/ 3827417 w 3827417"/>
              <a:gd name="T141" fmla="*/ 2011680 h 2011680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827417" h="2011680">
                <a:moveTo>
                  <a:pt x="3827417" y="0"/>
                </a:moveTo>
                <a:lnTo>
                  <a:pt x="3631474" y="143692"/>
                </a:lnTo>
                <a:cubicBezTo>
                  <a:pt x="3566145" y="191829"/>
                  <a:pt x="3601181" y="175561"/>
                  <a:pt x="3540034" y="195943"/>
                </a:cubicBezTo>
                <a:cubicBezTo>
                  <a:pt x="3404500" y="286302"/>
                  <a:pt x="3614296" y="148774"/>
                  <a:pt x="3448594" y="248195"/>
                </a:cubicBezTo>
                <a:cubicBezTo>
                  <a:pt x="3448552" y="248220"/>
                  <a:pt x="3350643" y="313496"/>
                  <a:pt x="3331029" y="326572"/>
                </a:cubicBezTo>
                <a:cubicBezTo>
                  <a:pt x="3317966" y="335281"/>
                  <a:pt x="3306734" y="347732"/>
                  <a:pt x="3291840" y="352697"/>
                </a:cubicBezTo>
                <a:lnTo>
                  <a:pt x="3252652" y="365760"/>
                </a:lnTo>
                <a:cubicBezTo>
                  <a:pt x="3243943" y="378823"/>
                  <a:pt x="3238785" y="395141"/>
                  <a:pt x="3226526" y="404949"/>
                </a:cubicBezTo>
                <a:cubicBezTo>
                  <a:pt x="3215774" y="413551"/>
                  <a:pt x="3199993" y="412588"/>
                  <a:pt x="3187337" y="418012"/>
                </a:cubicBezTo>
                <a:cubicBezTo>
                  <a:pt x="3140930" y="437900"/>
                  <a:pt x="3135255" y="444024"/>
                  <a:pt x="3095897" y="470263"/>
                </a:cubicBezTo>
                <a:cubicBezTo>
                  <a:pt x="3065753" y="515481"/>
                  <a:pt x="3064921" y="534106"/>
                  <a:pt x="2991394" y="535577"/>
                </a:cubicBezTo>
                <a:lnTo>
                  <a:pt x="2338252" y="548640"/>
                </a:lnTo>
                <a:cubicBezTo>
                  <a:pt x="2277292" y="552994"/>
                  <a:pt x="2216184" y="555622"/>
                  <a:pt x="2155372" y="561703"/>
                </a:cubicBezTo>
                <a:cubicBezTo>
                  <a:pt x="2129017" y="564339"/>
                  <a:pt x="2102850" y="569020"/>
                  <a:pt x="2076994" y="574766"/>
                </a:cubicBezTo>
                <a:cubicBezTo>
                  <a:pt x="2063553" y="577753"/>
                  <a:pt x="2051491" y="586308"/>
                  <a:pt x="2037806" y="587829"/>
                </a:cubicBezTo>
                <a:cubicBezTo>
                  <a:pt x="1972747" y="595058"/>
                  <a:pt x="1907177" y="596538"/>
                  <a:pt x="1841863" y="600892"/>
                </a:cubicBezTo>
                <a:lnTo>
                  <a:pt x="1750423" y="613955"/>
                </a:lnTo>
                <a:cubicBezTo>
                  <a:pt x="1711298" y="618846"/>
                  <a:pt x="1672017" y="622410"/>
                  <a:pt x="1632857" y="627017"/>
                </a:cubicBezTo>
                <a:lnTo>
                  <a:pt x="1528354" y="640080"/>
                </a:lnTo>
                <a:cubicBezTo>
                  <a:pt x="1515291" y="644434"/>
                  <a:pt x="1502583" y="650047"/>
                  <a:pt x="1489166" y="653143"/>
                </a:cubicBezTo>
                <a:cubicBezTo>
                  <a:pt x="1445898" y="663128"/>
                  <a:pt x="1358537" y="679269"/>
                  <a:pt x="1358537" y="679269"/>
                </a:cubicBezTo>
                <a:cubicBezTo>
                  <a:pt x="1286184" y="727506"/>
                  <a:pt x="1353608" y="690299"/>
                  <a:pt x="1240972" y="718457"/>
                </a:cubicBezTo>
                <a:cubicBezTo>
                  <a:pt x="1214255" y="725136"/>
                  <a:pt x="1188720" y="735874"/>
                  <a:pt x="1162594" y="744583"/>
                </a:cubicBezTo>
                <a:cubicBezTo>
                  <a:pt x="1149531" y="748937"/>
                  <a:pt x="1135722" y="751488"/>
                  <a:pt x="1123406" y="757646"/>
                </a:cubicBezTo>
                <a:cubicBezTo>
                  <a:pt x="1088572" y="775063"/>
                  <a:pt x="1057093" y="802259"/>
                  <a:pt x="1018903" y="809897"/>
                </a:cubicBezTo>
                <a:lnTo>
                  <a:pt x="953589" y="822960"/>
                </a:lnTo>
                <a:cubicBezTo>
                  <a:pt x="940526" y="831669"/>
                  <a:pt x="928031" y="841297"/>
                  <a:pt x="914400" y="849086"/>
                </a:cubicBezTo>
                <a:cubicBezTo>
                  <a:pt x="867690" y="875778"/>
                  <a:pt x="842013" y="879261"/>
                  <a:pt x="796834" y="914400"/>
                </a:cubicBezTo>
                <a:cubicBezTo>
                  <a:pt x="703850" y="986721"/>
                  <a:pt x="785278" y="953087"/>
                  <a:pt x="705394" y="979715"/>
                </a:cubicBezTo>
                <a:cubicBezTo>
                  <a:pt x="687977" y="992778"/>
                  <a:pt x="671605" y="1007364"/>
                  <a:pt x="653143" y="1018903"/>
                </a:cubicBezTo>
                <a:cubicBezTo>
                  <a:pt x="636630" y="1029224"/>
                  <a:pt x="616902" y="1033945"/>
                  <a:pt x="600892" y="1045029"/>
                </a:cubicBezTo>
                <a:cubicBezTo>
                  <a:pt x="560073" y="1073288"/>
                  <a:pt x="524635" y="1108930"/>
                  <a:pt x="483326" y="1136469"/>
                </a:cubicBezTo>
                <a:cubicBezTo>
                  <a:pt x="457200" y="1153886"/>
                  <a:pt x="427152" y="1166517"/>
                  <a:pt x="404949" y="1188720"/>
                </a:cubicBezTo>
                <a:cubicBezTo>
                  <a:pt x="378823" y="1214846"/>
                  <a:pt x="359619" y="1250574"/>
                  <a:pt x="326572" y="1267097"/>
                </a:cubicBezTo>
                <a:cubicBezTo>
                  <a:pt x="309155" y="1275806"/>
                  <a:pt x="290833" y="1282902"/>
                  <a:pt x="274320" y="1293223"/>
                </a:cubicBezTo>
                <a:cubicBezTo>
                  <a:pt x="255858" y="1304762"/>
                  <a:pt x="239785" y="1319758"/>
                  <a:pt x="222069" y="1332412"/>
                </a:cubicBezTo>
                <a:cubicBezTo>
                  <a:pt x="209294" y="1341537"/>
                  <a:pt x="195943" y="1349829"/>
                  <a:pt x="182880" y="1358537"/>
                </a:cubicBezTo>
                <a:cubicBezTo>
                  <a:pt x="124854" y="1435906"/>
                  <a:pt x="155766" y="1392677"/>
                  <a:pt x="91440" y="1489166"/>
                </a:cubicBezTo>
                <a:lnTo>
                  <a:pt x="65314" y="1528355"/>
                </a:lnTo>
                <a:cubicBezTo>
                  <a:pt x="60960" y="1541418"/>
                  <a:pt x="58410" y="1555227"/>
                  <a:pt x="52252" y="1567543"/>
                </a:cubicBezTo>
                <a:cubicBezTo>
                  <a:pt x="45231" y="1581585"/>
                  <a:pt x="32311" y="1592302"/>
                  <a:pt x="26126" y="1606732"/>
                </a:cubicBezTo>
                <a:cubicBezTo>
                  <a:pt x="19054" y="1623233"/>
                  <a:pt x="17995" y="1641721"/>
                  <a:pt x="13063" y="1658983"/>
                </a:cubicBezTo>
                <a:cubicBezTo>
                  <a:pt x="9280" y="1672223"/>
                  <a:pt x="4354" y="1685109"/>
                  <a:pt x="0" y="1698172"/>
                </a:cubicBezTo>
                <a:cubicBezTo>
                  <a:pt x="4354" y="1759132"/>
                  <a:pt x="4420" y="1820551"/>
                  <a:pt x="13063" y="1881052"/>
                </a:cubicBezTo>
                <a:cubicBezTo>
                  <a:pt x="17546" y="1912433"/>
                  <a:pt x="25012" y="1944139"/>
                  <a:pt x="39189" y="1972492"/>
                </a:cubicBezTo>
                <a:cubicBezTo>
                  <a:pt x="47451" y="1989015"/>
                  <a:pt x="78377" y="2011680"/>
                  <a:pt x="78377" y="2011680"/>
                </a:cubicBezTo>
              </a:path>
            </a:pathLst>
          </a:cu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2" name="椭圆 22">
            <a:extLst>
              <a:ext uri="{FF2B5EF4-FFF2-40B4-BE49-F238E27FC236}">
                <a16:creationId xmlns:a16="http://schemas.microsoft.com/office/drawing/2014/main" id="{B690B319-CD92-4E31-8801-0EBD571DC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4572000"/>
            <a:ext cx="1500187" cy="100012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336600"/>
              </a:solidFill>
              <a:latin typeface="宋体" panose="02010600030101010101" pitchFamily="2" charset="-122"/>
            </a:endParaRP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3190456A-2796-4264-B644-4EFE1FDEA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313" y="5929313"/>
            <a:ext cx="1665287" cy="5635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旧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P26</a:t>
            </a:r>
            <a:endParaRPr lang="zh-CN" altLang="en-US" i="1" dirty="0">
              <a:solidFill>
                <a:srgbClr val="FF0000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6225EAE-B3D5-4F04-B988-3C32B89E256E}"/>
                  </a:ext>
                </a:extLst>
              </p:cNvPr>
              <p:cNvSpPr/>
              <p:nvPr/>
            </p:nvSpPr>
            <p:spPr>
              <a:xfrm>
                <a:off x="1116037" y="2143123"/>
                <a:ext cx="6911926" cy="898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b="0" i="1" baseline="-25000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b="0" dirty="0">
                        <a:solidFill>
                          <a:srgbClr val="660066"/>
                        </a:solidFill>
                        <a:latin typeface="+mn-lt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660066"/>
                    </a:solidFill>
                    <a:latin typeface="+mn-lt"/>
                    <a:sym typeface="Symbol" panose="05050102010706020507" pitchFamily="18" charset="2"/>
                  </a:rPr>
                  <a:t>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zh-CN" b="0" i="1" smtClean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n-US" altLang="zh-CN" b="0" i="0" baseline="-2500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M</m:t>
                            </m:r>
                            <m:r>
                              <a:rPr lang="en-US" altLang="zh-CN" b="0" i="1" baseline="3000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  <m:r>
                              <a:rPr lang="en-US" altLang="zh-CN" b="0" i="1" baseline="-2500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22</m:t>
                            </m:r>
                          </m:den>
                        </m:f>
                      </m:den>
                    </m:f>
                    <m:r>
                      <m:rPr>
                        <m:nor/>
                      </m:rPr>
                      <a:rPr lang="en-US" altLang="zh-CN" b="0" dirty="0">
                        <a:solidFill>
                          <a:srgbClr val="660066"/>
                        </a:solidFill>
                        <a:latin typeface="+mn-lt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b="0" i="0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b="0" i="0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  <m:r>
                          <a:rPr lang="en-US" altLang="zh-CN" b="0" i="1" baseline="30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660066"/>
                    </a:solidFill>
                    <a:latin typeface="+mn-lt"/>
                    <a:sym typeface="Symbol" panose="05050102010706020507" pitchFamily="18" charset="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altLang="zh-CN" b="0" i="1" baseline="3000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b="0" dirty="0">
                    <a:solidFill>
                      <a:srgbClr val="660066"/>
                    </a:solidFill>
                    <a:latin typeface="+mn-lt"/>
                    <a:sym typeface="Symbol" panose="05050102010706020507" pitchFamily="18" charset="2"/>
                  </a:rPr>
                  <a:t>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a:rPr lang="en-US" altLang="zh-CN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altLang="zh-CN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n-US" altLang="zh-CN" b="0" i="0" baseline="-2500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M</m:t>
                            </m:r>
                            <m:r>
                              <a:rPr lang="en-US" altLang="zh-CN" b="0" i="1" baseline="3000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  <m:r>
                              <a:rPr lang="en-US" altLang="zh-CN" b="0" i="1" baseline="-2500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1</m:t>
                            </m:r>
                            <m:r>
                              <a:rPr lang="en-US" altLang="zh-CN" b="0" i="1" baseline="-2500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den>
                        </m:f>
                      </m:den>
                    </m:f>
                  </m:oMath>
                </a14:m>
                <a:endParaRPr lang="zh-CN" altLang="en-US" b="0" baseline="-25000" dirty="0">
                  <a:solidFill>
                    <a:srgbClr val="66006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6225EAE-B3D5-4F04-B988-3C32B89E2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37" y="2143123"/>
                <a:ext cx="6911926" cy="898579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B1E826B-9E6F-4F91-B4DB-6D792AA7CB19}"/>
                  </a:ext>
                </a:extLst>
              </p:cNvPr>
              <p:cNvSpPr/>
              <p:nvPr/>
            </p:nvSpPr>
            <p:spPr>
              <a:xfrm>
                <a:off x="996517" y="4691607"/>
                <a:ext cx="819583" cy="672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altLang="zh-CN" sz="1800" b="0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acc>
                            <m:accPr>
                              <m:chr m:val="̇"/>
                              <m:ctrlP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altLang="zh-CN" sz="18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en-US" altLang="zh-CN" sz="18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B1E826B-9E6F-4F91-B4DB-6D792AA7C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17" y="4691607"/>
                <a:ext cx="819583" cy="672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2563FED-7185-485A-AD50-EC04AD6DFC01}"/>
                  </a:ext>
                </a:extLst>
              </p:cNvPr>
              <p:cNvSpPr/>
              <p:nvPr/>
            </p:nvSpPr>
            <p:spPr>
              <a:xfrm>
                <a:off x="3950292" y="4822220"/>
                <a:ext cx="1009058" cy="5422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altLang="zh-CN" sz="1800" b="0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18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en-US" altLang="zh-CN" sz="18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2563FED-7185-485A-AD50-EC04AD6DF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292" y="4822220"/>
                <a:ext cx="1009058" cy="542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utoShape 15">
            <a:extLst>
              <a:ext uri="{FF2B5EF4-FFF2-40B4-BE49-F238E27FC236}">
                <a16:creationId xmlns:a16="http://schemas.microsoft.com/office/drawing/2014/main" id="{E2832EC7-124C-4ED1-96F5-140298ECC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696" y="4826000"/>
            <a:ext cx="3962151" cy="500063"/>
          </a:xfrm>
          <a:prstGeom prst="wedgeRoundRectCallout">
            <a:avLst>
              <a:gd name="adj1" fmla="val -60346"/>
              <a:gd name="adj2" fmla="val -10006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初级对次级回路的反射阻抗：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Z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f2</a:t>
            </a:r>
            <a:endParaRPr lang="zh-CN" altLang="en-US" sz="2000" baseline="-25000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B4C4F20-51A7-47C6-BA80-F6EED48EE952}"/>
                  </a:ext>
                </a:extLst>
              </p:cNvPr>
              <p:cNvSpPr/>
              <p:nvPr/>
            </p:nvSpPr>
            <p:spPr>
              <a:xfrm>
                <a:off x="2702944" y="3953748"/>
                <a:ext cx="554190" cy="3779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zh-CN" sz="1800" b="0" i="1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B4C4F20-51A7-47C6-BA80-F6EED48EE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944" y="3953748"/>
                <a:ext cx="554190" cy="377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73AF269D-5935-4912-8F00-CF44DB886CD4}"/>
              </a:ext>
            </a:extLst>
          </p:cNvPr>
          <p:cNvSpPr/>
          <p:nvPr/>
        </p:nvSpPr>
        <p:spPr>
          <a:xfrm>
            <a:off x="5146828" y="1369682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仿宋_GB2312" panose="02010609030101010101" pitchFamily="49" charset="-122"/>
              </a:rPr>
              <a:t>(2-55)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8D64AB3-BFFE-4E8E-82A8-F999CDAD4A15}"/>
                  </a:ext>
                </a:extLst>
              </p:cNvPr>
              <p:cNvSpPr/>
              <p:nvPr/>
            </p:nvSpPr>
            <p:spPr>
              <a:xfrm>
                <a:off x="5072063" y="5459361"/>
                <a:ext cx="2273211" cy="995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 b="0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b="0" dirty="0">
                          <a:solidFill>
                            <a:srgbClr val="0000FF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altLang="zh-CN" b="0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b="0" i="1" baseline="30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en-US" altLang="zh-CN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8D64AB3-BFFE-4E8E-82A8-F999CDAD4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63" y="5459361"/>
                <a:ext cx="2273211" cy="995465"/>
              </a:xfrm>
              <a:prstGeom prst="rect">
                <a:avLst/>
              </a:prstGeom>
              <a:blipFill>
                <a:blip r:embed="rId8"/>
                <a:stretch>
                  <a:fillRect b="-3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10">
            <a:extLst>
              <a:ext uri="{FF2B5EF4-FFF2-40B4-BE49-F238E27FC236}">
                <a16:creationId xmlns:a16="http://schemas.microsoft.com/office/drawing/2014/main" id="{A0878FAF-97D2-40B2-B8FE-08B9AF983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136" y="5826634"/>
            <a:ext cx="55399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即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5" descr="fig2-23B.jpg">
            <a:extLst>
              <a:ext uri="{FF2B5EF4-FFF2-40B4-BE49-F238E27FC236}">
                <a16:creationId xmlns:a16="http://schemas.microsoft.com/office/drawing/2014/main" id="{5AF0B7B0-EA7A-4F11-8618-61E82F1AC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09" y="2636912"/>
            <a:ext cx="336232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8CCF8259-F3EC-4823-97B9-F2288283BEE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00722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2.4.3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并联谐振电路的耦合连接    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P29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3316" name="Text Box 17">
            <a:extLst>
              <a:ext uri="{FF2B5EF4-FFF2-40B4-BE49-F238E27FC236}">
                <a16:creationId xmlns:a16="http://schemas.microsoft.com/office/drawing/2014/main" id="{69138D26-769E-413B-B627-DE0A01FF0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765175"/>
            <a:ext cx="4176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初级对次级的反射阻抗：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6" name="Rectangle 3">
                <a:extLst>
                  <a:ext uri="{FF2B5EF4-FFF2-40B4-BE49-F238E27FC236}">
                    <a16:creationId xmlns:a16="http://schemas.microsoft.com/office/drawing/2014/main" id="{398D749E-E4B1-4423-8CB1-CB6DBCF4F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76" y="4640844"/>
                <a:ext cx="8929687" cy="19885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eaLnBrk="1" hangingPunct="1">
                  <a:lnSpc>
                    <a:spcPct val="120000"/>
                  </a:lnSpc>
                  <a:defRPr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显然：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f2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和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11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相差一个负号，也是反号，电抗性质相反。</a:t>
                </a:r>
                <a:endParaRPr lang="en-US" altLang="zh-CN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marL="342900" indent="-342900" eaLnBrk="1" hangingPunct="1">
                  <a:lnSpc>
                    <a:spcPct val="120000"/>
                  </a:lnSpc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而反射电阻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CN" sz="2400" b="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400" b="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2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永远为正，代表损耗。</a:t>
                </a:r>
                <a:endPara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∴当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11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&gt; 0  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（即初级回路为感性），则 </a:t>
                </a:r>
                <a:r>
                  <a:rPr lang="en-US" altLang="zh-CN" sz="2400" i="1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f2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zh-CN" altLang="en-US" sz="2400" baseline="-250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&lt; 0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（反射为容性）；</a:t>
                </a:r>
              </a:p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        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11</a:t>
                </a:r>
                <a:r>
                  <a:rPr lang="zh-CN" altLang="en-US" sz="2400" baseline="-250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&lt; 0 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 （即初级回路为容性），则 </a:t>
                </a:r>
                <a:r>
                  <a:rPr lang="en-US" altLang="zh-CN" sz="2400" i="1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f2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</a:t>
                </a: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&gt; 0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（反射为感性）。</a:t>
                </a:r>
              </a:p>
            </p:txBody>
          </p:sp>
        </mc:Choice>
        <mc:Fallback xmlns="">
          <p:sp>
            <p:nvSpPr>
              <p:cNvPr id="61446" name="Rectangle 3">
                <a:extLst>
                  <a:ext uri="{FF2B5EF4-FFF2-40B4-BE49-F238E27FC236}">
                    <a16:creationId xmlns:a16="http://schemas.microsoft.com/office/drawing/2014/main" id="{398D749E-E4B1-4423-8CB1-CB6DBCF4F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76" y="4640844"/>
                <a:ext cx="8929687" cy="1988556"/>
              </a:xfrm>
              <a:prstGeom prst="rect">
                <a:avLst/>
              </a:prstGeom>
              <a:blipFill>
                <a:blip r:embed="rId3"/>
                <a:stretch>
                  <a:fillRect l="-1093" t="-1835" r="-355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2">
            <a:extLst>
              <a:ext uri="{FF2B5EF4-FFF2-40B4-BE49-F238E27FC236}">
                <a16:creationId xmlns:a16="http://schemas.microsoft.com/office/drawing/2014/main" id="{060DF86C-B800-4760-AB5A-0DD5A8688A0B}"/>
              </a:ext>
            </a:extLst>
          </p:cNvPr>
          <p:cNvGrpSpPr>
            <a:grpSpLocks/>
          </p:cNvGrpSpPr>
          <p:nvPr/>
        </p:nvGrpSpPr>
        <p:grpSpPr bwMode="auto">
          <a:xfrm>
            <a:off x="70576" y="2178353"/>
            <a:ext cx="4663876" cy="2193575"/>
            <a:chOff x="-862" y="2227292"/>
            <a:chExt cx="4663535" cy="2194718"/>
          </a:xfrm>
        </p:grpSpPr>
        <p:sp>
          <p:nvSpPr>
            <p:cNvPr id="13323" name="Text Box 17">
              <a:extLst>
                <a:ext uri="{FF2B5EF4-FFF2-40B4-BE49-F238E27FC236}">
                  <a16:creationId xmlns:a16="http://schemas.microsoft.com/office/drawing/2014/main" id="{C14C543D-D36A-4A2F-9547-D4091483D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01" y="2227292"/>
              <a:ext cx="4646272" cy="83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可以得到初级对次级的</a:t>
              </a:r>
              <a:r>
                <a:rPr lang="zh-CN" altLang="en-US" sz="2400" dirty="0">
                  <a:solidFill>
                    <a:srgbClr val="FF0000"/>
                  </a:solidFill>
                  <a:latin typeface="+mn-lt"/>
                  <a:ea typeface="仿宋" panose="02010609060101010101" pitchFamily="49" charset="-122"/>
                </a:rPr>
                <a:t>反射电阻</a:t>
              </a:r>
              <a:r>
                <a: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和</a:t>
              </a:r>
              <a:r>
                <a:rPr lang="zh-CN" altLang="en-US" sz="2400" dirty="0">
                  <a:solidFill>
                    <a:srgbClr val="FF0000"/>
                  </a:solidFill>
                  <a:latin typeface="+mn-lt"/>
                  <a:ea typeface="仿宋" panose="02010609060101010101" pitchFamily="49" charset="-122"/>
                </a:rPr>
                <a:t>反射电抗</a:t>
              </a:r>
              <a:r>
                <a: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：</a:t>
              </a:r>
              <a:endPara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endParaRPr>
            </a:p>
          </p:txBody>
        </p:sp>
        <p:sp>
          <p:nvSpPr>
            <p:cNvPr id="13324" name="Text Box 17">
              <a:extLst>
                <a:ext uri="{FF2B5EF4-FFF2-40B4-BE49-F238E27FC236}">
                  <a16:creationId xmlns:a16="http://schemas.microsoft.com/office/drawing/2014/main" id="{1F36B4FA-961F-4C07-9B74-F66FCB8DA0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01" y="3075193"/>
              <a:ext cx="417671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反射电阻：</a:t>
              </a:r>
            </a:p>
          </p:txBody>
        </p:sp>
        <p:sp>
          <p:nvSpPr>
            <p:cNvPr id="13325" name="Text Box 17">
              <a:extLst>
                <a:ext uri="{FF2B5EF4-FFF2-40B4-BE49-F238E27FC236}">
                  <a16:creationId xmlns:a16="http://schemas.microsoft.com/office/drawing/2014/main" id="{2BCAAA53-48BC-4652-AAFE-F7FE09A4B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62" y="3960048"/>
              <a:ext cx="417671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反射电抗：</a:t>
              </a:r>
            </a:p>
          </p:txBody>
        </p:sp>
      </p:grpSp>
      <p:sp>
        <p:nvSpPr>
          <p:cNvPr id="13319" name="Text Box 17">
            <a:extLst>
              <a:ext uri="{FF2B5EF4-FFF2-40B4-BE49-F238E27FC236}">
                <a16:creationId xmlns:a16="http://schemas.microsoft.com/office/drawing/2014/main" id="{1C6BE079-1F75-4C1A-A66F-10F2D868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48" y="2254971"/>
            <a:ext cx="3890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次级等效电路的另一种形式：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D79BD180-E193-4752-B7CB-2CFAD07E4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48" y="3858493"/>
            <a:ext cx="928688" cy="56425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P30</a:t>
            </a:r>
            <a:endParaRPr lang="zh-CN" altLang="en-US" i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606E1F-1021-4A5F-864F-C3095DA15A6F}"/>
                  </a:ext>
                </a:extLst>
              </p:cNvPr>
              <p:cNvSpPr/>
              <p:nvPr/>
            </p:nvSpPr>
            <p:spPr>
              <a:xfrm>
                <a:off x="827584" y="1195910"/>
                <a:ext cx="7704856" cy="820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b="0" dirty="0">
                        <a:solidFill>
                          <a:srgbClr val="0000FF"/>
                        </a:solidFill>
                        <a:latin typeface="+mn-lt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1" baseline="30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m:rPr>
                        <m:nor/>
                      </m:rPr>
                      <a:rPr lang="en-US" altLang="zh-CN" b="0" dirty="0">
                        <a:solidFill>
                          <a:srgbClr val="0000FF"/>
                        </a:solidFill>
                        <a:latin typeface="+mn-lt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1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1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30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30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</m:t>
                    </m:r>
                    <m:r>
                      <m:rPr>
                        <m:sty m:val="p"/>
                      </m:rPr>
                      <a:rPr lang="en-US" altLang="zh-CN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j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1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baseline="30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CN" b="0" i="1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1" baseline="-25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b="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+j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n-US" altLang="zh-CN" b="0" i="1" baseline="-25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b="0" i="1" baseline="-25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b="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7606E1F-1021-4A5F-864F-C3095DA15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95910"/>
                <a:ext cx="7704856" cy="820674"/>
              </a:xfrm>
              <a:prstGeom prst="rect">
                <a:avLst/>
              </a:prstGeom>
              <a:blipFill>
                <a:blip r:embed="rId4"/>
                <a:stretch>
                  <a:fillRect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B85F5C4-640E-41BC-97E8-7F968821B9DE}"/>
                  </a:ext>
                </a:extLst>
              </p:cNvPr>
              <p:cNvSpPr/>
              <p:nvPr/>
            </p:nvSpPr>
            <p:spPr>
              <a:xfrm>
                <a:off x="1603593" y="2762983"/>
                <a:ext cx="2259299" cy="1858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altLang="zh-CN" sz="2400" b="0" i="1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2400" b="0" i="1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acc>
                            <m:accPr>
                              <m:chr m:val="̇"/>
                              <m:ctrlP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b="0" i="1" baseline="-250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  <a:sym typeface="Symbol" panose="05050102010706020507" pitchFamily="18" charset="2"/>
                </a:endParaRPr>
              </a:p>
              <a:p>
                <a:endParaRPr lang="en-US" altLang="zh-CN" sz="2400" b="0" i="1" baseline="-250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altLang="zh-CN" sz="2400" b="0" i="1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2400" b="0" i="1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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acc>
                            <m:accPr>
                              <m:chr m:val="̇"/>
                              <m:ctrlP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30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B85F5C4-640E-41BC-97E8-7F968821B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93" y="2762983"/>
                <a:ext cx="2259299" cy="1858457"/>
              </a:xfrm>
              <a:prstGeom prst="rect">
                <a:avLst/>
              </a:prstGeom>
              <a:blipFill>
                <a:blip r:embed="rId5"/>
                <a:stretch>
                  <a:fillRect r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F8F6978-F066-416C-9414-FFA17C37802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639544" cy="381000"/>
          </a:xfrm>
        </p:spPr>
        <p:txBody>
          <a:bodyPr/>
          <a:lstStyle/>
          <a:p>
            <a:pPr algn="l" eaLnBrk="1" hangingPunct="1"/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 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耦合回路的调谐    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P30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P31</a:t>
            </a:r>
            <a:endParaRPr lang="zh-CN" altLang="en-US" sz="24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2469" name="Rectangle 3">
            <a:extLst>
              <a:ext uri="{FF2B5EF4-FFF2-40B4-BE49-F238E27FC236}">
                <a16:creationId xmlns:a16="http://schemas.microsoft.com/office/drawing/2014/main" id="{37B9F5E8-82FD-4310-B2B1-A082DDE73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3" y="836613"/>
            <a:ext cx="9012683" cy="30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FFFF00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无线电工程中，谐振使回路达到最大电流，相应的（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电流、电压同相位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）输出功率和电压达到最大。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且滤波效果最佳。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2.4.4.1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部分谐振</a:t>
            </a:r>
            <a:r>
              <a:rPr lang="zh-CN" altLang="en-US" sz="2400" dirty="0">
                <a:solidFill>
                  <a:srgbClr val="FFFF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P30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P31)</a:t>
            </a:r>
            <a:endParaRPr lang="zh-CN" altLang="en-US" sz="24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(1)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初级部分谐振：保持次级回路电抗参数和初、次级互感不变，改变初级回路的电抗参数，使得初级等效电路电流与信号源同相位，称为</a:t>
            </a:r>
            <a:r>
              <a:rPr lang="zh-CN" altLang="en-US" sz="2400" dirty="0">
                <a:solidFill>
                  <a:srgbClr val="C00000"/>
                </a:solidFill>
                <a:latin typeface="+mn-lt"/>
                <a:ea typeface="仿宋" panose="02010609060101010101" pitchFamily="49" charset="-122"/>
              </a:rPr>
              <a:t>初级部分谐振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。  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  此时，初级回路电流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达到最大值，反射电阻 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f1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获得最大功率，这意味着次级回路获得最大功率，因此 次级回路电流 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也达到最大值。</a:t>
            </a:r>
          </a:p>
        </p:txBody>
      </p:sp>
      <p:sp>
        <p:nvSpPr>
          <p:cNvPr id="14340" name="Text Box 2">
            <a:extLst>
              <a:ext uri="{FF2B5EF4-FFF2-40B4-BE49-F238E27FC236}">
                <a16:creationId xmlns:a16="http://schemas.microsoft.com/office/drawing/2014/main" id="{3032D72A-095C-4425-B6D9-831D3AE80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4113664"/>
            <a:ext cx="6072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谐振条件：初级等效总电抗为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0 </a:t>
            </a:r>
            <a:r>
              <a:rPr lang="en-US" altLang="zh-CN" sz="2400" dirty="0">
                <a:solidFill>
                  <a:srgbClr val="FFFF00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X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11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+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X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f1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=0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</a:p>
        </p:txBody>
      </p:sp>
      <p:sp>
        <p:nvSpPr>
          <p:cNvPr id="14341" name="Text Box 3">
            <a:extLst>
              <a:ext uri="{FF2B5EF4-FFF2-40B4-BE49-F238E27FC236}">
                <a16:creationId xmlns:a16="http://schemas.microsoft.com/office/drawing/2014/main" id="{22360684-2606-461B-9530-766060B7B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4781693"/>
            <a:ext cx="3349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这时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初级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回路电流为：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2" name="Text Box 3">
                <a:extLst>
                  <a:ext uri="{FF2B5EF4-FFF2-40B4-BE49-F238E27FC236}">
                    <a16:creationId xmlns:a16="http://schemas.microsoft.com/office/drawing/2014/main" id="{8A747BAE-23A6-44D2-A485-5BCC997907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691" y="5166339"/>
                <a:ext cx="6286500" cy="667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这时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次级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回路电流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CN" sz="2400" b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sz="24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acc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为：</a:t>
                </a:r>
              </a:p>
            </p:txBody>
          </p:sp>
        </mc:Choice>
        <mc:Fallback xmlns="">
          <p:sp>
            <p:nvSpPr>
              <p:cNvPr id="14342" name="Text Box 3">
                <a:extLst>
                  <a:ext uri="{FF2B5EF4-FFF2-40B4-BE49-F238E27FC236}">
                    <a16:creationId xmlns:a16="http://schemas.microsoft.com/office/drawing/2014/main" id="{8A747BAE-23A6-44D2-A485-5BCC99790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691" y="5166339"/>
                <a:ext cx="6286500" cy="667940"/>
              </a:xfrm>
              <a:prstGeom prst="rect">
                <a:avLst/>
              </a:prstGeom>
              <a:blipFill>
                <a:blip r:embed="rId3"/>
                <a:stretch>
                  <a:fillRect l="-1453" b="-27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5" name="Text Box 8">
            <a:extLst>
              <a:ext uri="{FF2B5EF4-FFF2-40B4-BE49-F238E27FC236}">
                <a16:creationId xmlns:a16="http://schemas.microsoft.com/office/drawing/2014/main" id="{3F3D4811-73C4-43FB-B940-D4DE81FD2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4831982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2-63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4450F4-D240-4C26-A38D-4527221617F4}"/>
                  </a:ext>
                </a:extLst>
              </p:cNvPr>
              <p:cNvSpPr/>
              <p:nvPr/>
            </p:nvSpPr>
            <p:spPr>
              <a:xfrm>
                <a:off x="3115813" y="4617209"/>
                <a:ext cx="2259299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baseline="-250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24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4450F4-D240-4C26-A38D-452722161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13" y="4617209"/>
                <a:ext cx="2259299" cy="789960"/>
              </a:xfrm>
              <a:prstGeom prst="rect">
                <a:avLst/>
              </a:prstGeom>
              <a:blipFill>
                <a:blip r:embed="rId4"/>
                <a:stretch>
                  <a:fillRect r="-9164" b="-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B3DB53-BEFA-4FD1-97B1-D495BBF20A1B}"/>
                  </a:ext>
                </a:extLst>
              </p:cNvPr>
              <p:cNvSpPr/>
              <p:nvPr/>
            </p:nvSpPr>
            <p:spPr>
              <a:xfrm>
                <a:off x="2339752" y="5812605"/>
                <a:ext cx="6624736" cy="890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4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𝑍</m:t>
                              </m:r>
                            </m:e>
                          </m:acc>
                          <m:r>
                            <a:rPr lang="en-US" altLang="zh-CN" sz="2400" b="0" i="1" baseline="-25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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b="0" i="1" baseline="-2500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altLang="zh-CN" sz="2400" b="0" i="1" baseline="30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baseline="-2500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altLang="zh-CN" sz="2400" b="0" i="1" baseline="30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B3DB53-BEFA-4FD1-97B1-D495BBF20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812605"/>
                <a:ext cx="6624736" cy="890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5" descr="fig2-23B.jpg">
            <a:extLst>
              <a:ext uri="{FF2B5EF4-FFF2-40B4-BE49-F238E27FC236}">
                <a16:creationId xmlns:a16="http://schemas.microsoft.com/office/drawing/2014/main" id="{403EA416-93E8-4A04-9437-4954BF185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309574"/>
            <a:ext cx="2728357" cy="178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E5868338-1B21-4435-9BB6-D83B71D55C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2.4.4.1 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部分谐振  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P31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572" name="Rectangle 3">
                <a:extLst>
                  <a:ext uri="{FF2B5EF4-FFF2-40B4-BE49-F238E27FC236}">
                    <a16:creationId xmlns:a16="http://schemas.microsoft.com/office/drawing/2014/main" id="{37B1955A-91AD-4C05-AA45-A53438C27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45" y="528457"/>
                <a:ext cx="8591872" cy="2165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(2)  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次级部分谐振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：保持初级回路电抗参数和初、次级互感不变，改变次级回路的电抗参数，使得次级等效电路电流与感应电压同相位，称为</a:t>
                </a:r>
                <a:r>
                  <a:rPr lang="zh-CN" altLang="en-US" sz="24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次级部分谐振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。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(P32)</a:t>
                </a:r>
                <a:endParaRPr lang="zh-CN" altLang="en-US" sz="2400" dirty="0">
                  <a:solidFill>
                    <a:srgbClr val="FF0000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             此时，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达到最大值。</a:t>
                </a:r>
              </a:p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谐振条件：次级等效总电抗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=0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：</a:t>
                </a:r>
                <a:r>
                  <a:rPr lang="en-US" altLang="zh-CN" sz="2400" i="1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22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+</a:t>
                </a:r>
                <a:r>
                  <a:rPr lang="en-US" altLang="zh-CN" sz="2400" i="1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f2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 = 0</a:t>
                </a:r>
                <a:endPara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:endPara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6572" name="Rectangle 3">
                <a:extLst>
                  <a:ext uri="{FF2B5EF4-FFF2-40B4-BE49-F238E27FC236}">
                    <a16:creationId xmlns:a16="http://schemas.microsoft.com/office/drawing/2014/main" id="{37B1955A-91AD-4C05-AA45-A53438C27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2445" y="528457"/>
                <a:ext cx="8591872" cy="2165119"/>
              </a:xfrm>
              <a:prstGeom prst="rect">
                <a:avLst/>
              </a:prstGeom>
              <a:blipFill>
                <a:blip r:embed="rId4"/>
                <a:stretch>
                  <a:fillRect l="-1064" t="-3099" b="-788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4" name="Text Box 2">
            <a:extLst>
              <a:ext uri="{FF2B5EF4-FFF2-40B4-BE49-F238E27FC236}">
                <a16:creationId xmlns:a16="http://schemas.microsoft.com/office/drawing/2014/main" id="{102D506D-8FC3-437F-B389-7DC3FD213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" y="4011347"/>
            <a:ext cx="886618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注意，关于两个部分谐振（初级部分谐振或次级部分谐振）：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①初、次级部分谐振都能使次级回路的电流 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2max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达到最大值，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但电流数值不同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②只有初级或次级等效电路对信源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ω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谐振时，才能发生初级或次级部分谐振。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就初、次级回路本身对 </a:t>
            </a:r>
            <a:r>
              <a:rPr lang="zh-CN" altLang="en-US" sz="2400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400" baseline="-25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是失谐的</a:t>
            </a:r>
            <a:r>
              <a:rPr lang="zh-CN" altLang="en-US" sz="24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（因为回路本身是不包括反射阻抗的）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C8DDBE8-9A5C-4E93-A766-1D5E465E0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93576"/>
            <a:ext cx="253355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cs typeface="+mj-cs"/>
              </a:rPr>
              <a:t>次级回路电流为：</a:t>
            </a:r>
          </a:p>
        </p:txBody>
      </p:sp>
      <p:cxnSp>
        <p:nvCxnSpPr>
          <p:cNvPr id="15366" name="直接箭头连接符 11">
            <a:extLst>
              <a:ext uri="{FF2B5EF4-FFF2-40B4-BE49-F238E27FC236}">
                <a16:creationId xmlns:a16="http://schemas.microsoft.com/office/drawing/2014/main" id="{9ED5647C-A7A8-4DAC-9CC3-32FC82334A94}"/>
              </a:ext>
            </a:extLst>
          </p:cNvPr>
          <p:cNvCxnSpPr>
            <a:cxnSpLocks noChangeShapeType="1"/>
            <a:stCxn id="14" idx="1"/>
          </p:cNvCxnSpPr>
          <p:nvPr/>
        </p:nvCxnSpPr>
        <p:spPr bwMode="auto">
          <a:xfrm flipH="1">
            <a:off x="3729127" y="2932443"/>
            <a:ext cx="879884" cy="279661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C88B173F-BEAD-4F5D-95B7-1EFFE4E96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011" y="2675019"/>
            <a:ext cx="2418396" cy="514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16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是初级等效到次级的电压源，参考图</a:t>
            </a:r>
            <a:r>
              <a:rPr lang="en-US" altLang="zh-CN" sz="16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2-23(b)</a:t>
            </a:r>
            <a:endParaRPr lang="zh-CN" altLang="en-US" sz="16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15369" name="任意多边形 14">
            <a:extLst>
              <a:ext uri="{FF2B5EF4-FFF2-40B4-BE49-F238E27FC236}">
                <a16:creationId xmlns:a16="http://schemas.microsoft.com/office/drawing/2014/main" id="{0FA1121D-5E11-4B1B-A48E-D0DF14DFF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585" y="2993433"/>
            <a:ext cx="1769406" cy="1196975"/>
          </a:xfrm>
          <a:custGeom>
            <a:avLst/>
            <a:gdLst>
              <a:gd name="T0" fmla="*/ 248281 w 1325253"/>
              <a:gd name="T1" fmla="*/ 70367 h 1196262"/>
              <a:gd name="T2" fmla="*/ 620536 w 1325253"/>
              <a:gd name="T3" fmla="*/ 57867 h 1196262"/>
              <a:gd name="T4" fmla="*/ 1327834 w 1325253"/>
              <a:gd name="T5" fmla="*/ 82851 h 1196262"/>
              <a:gd name="T6" fmla="*/ 1315426 w 1325253"/>
              <a:gd name="T7" fmla="*/ 457553 h 1196262"/>
              <a:gd name="T8" fmla="*/ 1278200 w 1325253"/>
              <a:gd name="T9" fmla="*/ 482532 h 1196262"/>
              <a:gd name="T10" fmla="*/ 1191340 w 1325253"/>
              <a:gd name="T11" fmla="*/ 495023 h 1196262"/>
              <a:gd name="T12" fmla="*/ 1116888 w 1325253"/>
              <a:gd name="T13" fmla="*/ 544983 h 1196262"/>
              <a:gd name="T14" fmla="*/ 1042434 w 1325253"/>
              <a:gd name="T15" fmla="*/ 569963 h 1196262"/>
              <a:gd name="T16" fmla="*/ 446817 w 1325253"/>
              <a:gd name="T17" fmla="*/ 594942 h 1196262"/>
              <a:gd name="T18" fmla="*/ 434406 w 1325253"/>
              <a:gd name="T19" fmla="*/ 632412 h 1196262"/>
              <a:gd name="T20" fmla="*/ 397178 w 1325253"/>
              <a:gd name="T21" fmla="*/ 657393 h 1196262"/>
              <a:gd name="T22" fmla="*/ 372367 w 1325253"/>
              <a:gd name="T23" fmla="*/ 732332 h 1196262"/>
              <a:gd name="T24" fmla="*/ 359959 w 1325253"/>
              <a:gd name="T25" fmla="*/ 1069563 h 1196262"/>
              <a:gd name="T26" fmla="*/ 347549 w 1325253"/>
              <a:gd name="T27" fmla="*/ 1107033 h 1196262"/>
              <a:gd name="T28" fmla="*/ 273095 w 1325253"/>
              <a:gd name="T29" fmla="*/ 1144503 h 1196262"/>
              <a:gd name="T30" fmla="*/ 12512 w 1325253"/>
              <a:gd name="T31" fmla="*/ 1094543 h 1196262"/>
              <a:gd name="T32" fmla="*/ 24923 w 1325253"/>
              <a:gd name="T33" fmla="*/ 1019603 h 1196262"/>
              <a:gd name="T34" fmla="*/ 24923 w 1325253"/>
              <a:gd name="T35" fmla="*/ 607433 h 1196262"/>
              <a:gd name="T36" fmla="*/ 49744 w 1325253"/>
              <a:gd name="T37" fmla="*/ 482532 h 1196262"/>
              <a:gd name="T38" fmla="*/ 86959 w 1325253"/>
              <a:gd name="T39" fmla="*/ 320162 h 1196262"/>
              <a:gd name="T40" fmla="*/ 99370 w 1325253"/>
              <a:gd name="T41" fmla="*/ 282692 h 1196262"/>
              <a:gd name="T42" fmla="*/ 173818 w 1325253"/>
              <a:gd name="T43" fmla="*/ 220242 h 1196262"/>
              <a:gd name="T44" fmla="*/ 211048 w 1325253"/>
              <a:gd name="T45" fmla="*/ 170282 h 1196262"/>
              <a:gd name="T46" fmla="*/ 260690 w 1325253"/>
              <a:gd name="T47" fmla="*/ 107834 h 1196262"/>
              <a:gd name="T48" fmla="*/ 285499 w 1325253"/>
              <a:gd name="T49" fmla="*/ 70367 h 1196262"/>
              <a:gd name="T50" fmla="*/ 322727 w 1325253"/>
              <a:gd name="T51" fmla="*/ 45385 h 119626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325253"/>
              <a:gd name="T79" fmla="*/ 0 h 1196262"/>
              <a:gd name="T80" fmla="*/ 1325253 w 1325253"/>
              <a:gd name="T81" fmla="*/ 1196262 h 1196262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325253" h="1196262">
                <a:moveTo>
                  <a:pt x="247237" y="69612"/>
                </a:moveTo>
                <a:cubicBezTo>
                  <a:pt x="370804" y="65493"/>
                  <a:pt x="494303" y="57255"/>
                  <a:pt x="617939" y="57255"/>
                </a:cubicBezTo>
                <a:cubicBezTo>
                  <a:pt x="1260433" y="57255"/>
                  <a:pt x="1076373" y="0"/>
                  <a:pt x="1322274" y="81969"/>
                </a:cubicBezTo>
                <a:cubicBezTo>
                  <a:pt x="1318155" y="205537"/>
                  <a:pt x="1325253" y="329990"/>
                  <a:pt x="1309918" y="452672"/>
                </a:cubicBezTo>
                <a:cubicBezTo>
                  <a:pt x="1308076" y="467408"/>
                  <a:pt x="1287072" y="473118"/>
                  <a:pt x="1272847" y="477385"/>
                </a:cubicBezTo>
                <a:cubicBezTo>
                  <a:pt x="1244950" y="485754"/>
                  <a:pt x="1215182" y="485623"/>
                  <a:pt x="1186350" y="489742"/>
                </a:cubicBezTo>
                <a:cubicBezTo>
                  <a:pt x="1063705" y="530625"/>
                  <a:pt x="1251059" y="462032"/>
                  <a:pt x="1112210" y="539169"/>
                </a:cubicBezTo>
                <a:cubicBezTo>
                  <a:pt x="1089438" y="551820"/>
                  <a:pt x="1062783" y="555644"/>
                  <a:pt x="1038069" y="563882"/>
                </a:cubicBezTo>
                <a:cubicBezTo>
                  <a:pt x="825108" y="634868"/>
                  <a:pt x="1014138" y="575947"/>
                  <a:pt x="444945" y="588596"/>
                </a:cubicBezTo>
                <a:cubicBezTo>
                  <a:pt x="440826" y="600953"/>
                  <a:pt x="440725" y="615495"/>
                  <a:pt x="432588" y="625666"/>
                </a:cubicBezTo>
                <a:cubicBezTo>
                  <a:pt x="423311" y="637263"/>
                  <a:pt x="403389" y="637786"/>
                  <a:pt x="395518" y="650380"/>
                </a:cubicBezTo>
                <a:cubicBezTo>
                  <a:pt x="381711" y="672471"/>
                  <a:pt x="370804" y="724520"/>
                  <a:pt x="370804" y="724520"/>
                </a:cubicBezTo>
                <a:cubicBezTo>
                  <a:pt x="366685" y="835731"/>
                  <a:pt x="365850" y="947112"/>
                  <a:pt x="358447" y="1058153"/>
                </a:cubicBezTo>
                <a:cubicBezTo>
                  <a:pt x="357581" y="1071149"/>
                  <a:pt x="354228" y="1085052"/>
                  <a:pt x="346091" y="1095223"/>
                </a:cubicBezTo>
                <a:cubicBezTo>
                  <a:pt x="328671" y="1116998"/>
                  <a:pt x="296369" y="1124153"/>
                  <a:pt x="271950" y="1132293"/>
                </a:cubicBezTo>
                <a:cubicBezTo>
                  <a:pt x="255230" y="1131457"/>
                  <a:pt x="12458" y="1196262"/>
                  <a:pt x="12458" y="1082866"/>
                </a:cubicBezTo>
                <a:cubicBezTo>
                  <a:pt x="12458" y="1057812"/>
                  <a:pt x="20696" y="1033439"/>
                  <a:pt x="24815" y="1008726"/>
                </a:cubicBezTo>
                <a:cubicBezTo>
                  <a:pt x="0" y="835024"/>
                  <a:pt x="1409" y="881826"/>
                  <a:pt x="24815" y="600953"/>
                </a:cubicBezTo>
                <a:cubicBezTo>
                  <a:pt x="28303" y="559093"/>
                  <a:pt x="45348" y="519182"/>
                  <a:pt x="49528" y="477385"/>
                </a:cubicBezTo>
                <a:cubicBezTo>
                  <a:pt x="71668" y="255992"/>
                  <a:pt x="35944" y="418056"/>
                  <a:pt x="86599" y="316747"/>
                </a:cubicBezTo>
                <a:cubicBezTo>
                  <a:pt x="92424" y="305097"/>
                  <a:pt x="91731" y="290515"/>
                  <a:pt x="98956" y="279677"/>
                </a:cubicBezTo>
                <a:cubicBezTo>
                  <a:pt x="139442" y="218949"/>
                  <a:pt x="127507" y="263482"/>
                  <a:pt x="173096" y="217893"/>
                </a:cubicBezTo>
                <a:cubicBezTo>
                  <a:pt x="187658" y="203330"/>
                  <a:pt x="197809" y="184942"/>
                  <a:pt x="210166" y="168466"/>
                </a:cubicBezTo>
                <a:cubicBezTo>
                  <a:pt x="234222" y="96299"/>
                  <a:pt x="203701" y="162574"/>
                  <a:pt x="259593" y="106682"/>
                </a:cubicBezTo>
                <a:cubicBezTo>
                  <a:pt x="270094" y="96181"/>
                  <a:pt x="272710" y="78889"/>
                  <a:pt x="284307" y="69612"/>
                </a:cubicBezTo>
                <a:cubicBezTo>
                  <a:pt x="325284" y="36830"/>
                  <a:pt x="321377" y="76327"/>
                  <a:pt x="321377" y="44899"/>
                </a:cubicBezTo>
              </a:path>
            </a:pathLst>
          </a:custGeom>
          <a:noFill/>
          <a:ln w="1905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5370" name="Text Box 8">
            <a:extLst>
              <a:ext uri="{FF2B5EF4-FFF2-40B4-BE49-F238E27FC236}">
                <a16:creationId xmlns:a16="http://schemas.microsoft.com/office/drawing/2014/main" id="{9354DF75-99BA-40A9-8EBF-DE3AE1408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112" y="3397895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2-64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B64568C-D175-482A-BF26-4C4CA5255BFE}"/>
                  </a:ext>
                </a:extLst>
              </p:cNvPr>
              <p:cNvSpPr/>
              <p:nvPr/>
            </p:nvSpPr>
            <p:spPr>
              <a:xfrm>
                <a:off x="860698" y="3120462"/>
                <a:ext cx="7344816" cy="890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0" baseline="-2500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400" b="0" i="0" baseline="-2500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en-US" altLang="zh-CN" sz="2400" b="0" i="1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22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2400" b="0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400" b="0" baseline="-2500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i="0" baseline="-25000" smtClean="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baseline="3000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𝑋</m:t>
                              </m:r>
                              <m:r>
                                <a:rPr lang="en-US" altLang="zh-CN" sz="2400" b="0" baseline="-2500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i="0" baseline="-25000" smtClean="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baseline="3000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baseline="-25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B64568C-D175-482A-BF26-4C4CA5255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98" y="3120462"/>
                <a:ext cx="7344816" cy="890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7">
            <a:extLst>
              <a:ext uri="{FF2B5EF4-FFF2-40B4-BE49-F238E27FC236}">
                <a16:creationId xmlns:a16="http://schemas.microsoft.com/office/drawing/2014/main" id="{0E7DCF91-30A8-4950-A8DF-173E4C7ED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518" y="2287106"/>
            <a:ext cx="928688" cy="4294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P30</a:t>
            </a:r>
            <a:endParaRPr lang="zh-CN" altLang="en-US" sz="2000" i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9E9AF8E-4980-4A52-9D18-6980EA399B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2.4.4.1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部分谐振 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(P31)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F358D7D-D03E-4DAB-848A-3C3BEDFC2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981075"/>
            <a:ext cx="2462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初级谐振频率为：              </a:t>
            </a:r>
          </a:p>
        </p:txBody>
      </p:sp>
      <p:sp>
        <p:nvSpPr>
          <p:cNvPr id="17416" name="Rectangle 3">
            <a:extLst>
              <a:ext uri="{FF2B5EF4-FFF2-40B4-BE49-F238E27FC236}">
                <a16:creationId xmlns:a16="http://schemas.microsoft.com/office/drawing/2014/main" id="{3FF611F5-813B-40F1-A355-6E7128F60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1766888"/>
            <a:ext cx="2462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次级谐振频率为：              </a:t>
            </a:r>
          </a:p>
        </p:txBody>
      </p:sp>
      <p:sp>
        <p:nvSpPr>
          <p:cNvPr id="17417" name="Rectangle 3">
            <a:extLst>
              <a:ext uri="{FF2B5EF4-FFF2-40B4-BE49-F238E27FC236}">
                <a16:creationId xmlns:a16="http://schemas.microsoft.com/office/drawing/2014/main" id="{F0BEFCE6-1456-4AF3-ADFE-10840AD04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4451350"/>
            <a:ext cx="642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若</a:t>
            </a:r>
          </a:p>
        </p:txBody>
      </p:sp>
      <p:sp>
        <p:nvSpPr>
          <p:cNvPr id="17418" name="Rectangle 3">
            <a:extLst>
              <a:ext uri="{FF2B5EF4-FFF2-40B4-BE49-F238E27FC236}">
                <a16:creationId xmlns:a16="http://schemas.microsoft.com/office/drawing/2014/main" id="{14294ABC-A920-45B9-A769-A4E8DF691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4503738"/>
            <a:ext cx="442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则初、次级都是感性失谐；</a:t>
            </a:r>
          </a:p>
        </p:txBody>
      </p:sp>
      <p:sp>
        <p:nvSpPr>
          <p:cNvPr id="17419" name="Rectangle 3">
            <a:extLst>
              <a:ext uri="{FF2B5EF4-FFF2-40B4-BE49-F238E27FC236}">
                <a16:creationId xmlns:a16="http://schemas.microsoft.com/office/drawing/2014/main" id="{30053FC3-A704-4047-A28E-9EB7365F6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5718175"/>
            <a:ext cx="642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若</a:t>
            </a:r>
          </a:p>
        </p:txBody>
      </p:sp>
      <p:sp>
        <p:nvSpPr>
          <p:cNvPr id="17420" name="Rectangle 3">
            <a:extLst>
              <a:ext uri="{FF2B5EF4-FFF2-40B4-BE49-F238E27FC236}">
                <a16:creationId xmlns:a16="http://schemas.microsoft.com/office/drawing/2014/main" id="{0EEC6859-0995-430B-87AC-0FE7620CD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5710307"/>
            <a:ext cx="442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则初、次级都是容性失谐；</a:t>
            </a:r>
          </a:p>
        </p:txBody>
      </p:sp>
      <p:sp>
        <p:nvSpPr>
          <p:cNvPr id="17421" name="Rectangle 3">
            <a:extLst>
              <a:ext uri="{FF2B5EF4-FFF2-40B4-BE49-F238E27FC236}">
                <a16:creationId xmlns:a16="http://schemas.microsoft.com/office/drawing/2014/main" id="{AEC83F9E-2793-402C-9630-2346D2814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2714625"/>
            <a:ext cx="7500938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6223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这里的谐振频率不是部分谐振频率。</a:t>
            </a:r>
            <a:endParaRPr lang="en-US" altLang="zh-CN" sz="24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因为部分谐振频率永远 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=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信号源的频率</a:t>
            </a:r>
            <a:r>
              <a:rPr lang="en-US" altLang="zh-CN" sz="48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ω</a:t>
            </a:r>
            <a:r>
              <a:rPr lang="en-US" altLang="zh-CN" sz="48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996D2A0-B0C1-43BD-BAA0-80F30444F9FB}"/>
                  </a:ext>
                </a:extLst>
              </p:cNvPr>
              <p:cNvSpPr/>
              <p:nvPr/>
            </p:nvSpPr>
            <p:spPr>
              <a:xfrm>
                <a:off x="2347913" y="754729"/>
                <a:ext cx="2762298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400" b="0" i="0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𝐿</m:t>
                              </m:r>
                              <m:r>
                                <a:rPr lang="en-US" altLang="zh-CN" sz="24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𝐶</m:t>
                              </m:r>
                              <m:r>
                                <a:rPr lang="en-US" altLang="zh-CN" sz="24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baseline="-25000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996D2A0-B0C1-43BD-BAA0-80F30444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13" y="754729"/>
                <a:ext cx="2762298" cy="8552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ACF809F-46CF-4B27-A043-C27DC398FCA1}"/>
                  </a:ext>
                </a:extLst>
              </p:cNvPr>
              <p:cNvSpPr/>
              <p:nvPr/>
            </p:nvSpPr>
            <p:spPr>
              <a:xfrm>
                <a:off x="2317304" y="1598794"/>
                <a:ext cx="2762298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400" b="0" i="0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02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𝐿</m:t>
                              </m:r>
                              <m:r>
                                <a:rPr lang="en-US" altLang="zh-CN" sz="24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𝐶</m:t>
                              </m:r>
                              <m:r>
                                <a:rPr lang="en-US" altLang="zh-CN" sz="2400" b="0" i="1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baseline="-25000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ACF809F-46CF-4B27-A043-C27DC398F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04" y="1598794"/>
                <a:ext cx="2762298" cy="855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BFD70F3-8BE4-447D-B728-967B84DA67C6}"/>
              </a:ext>
            </a:extLst>
          </p:cNvPr>
          <p:cNvGrpSpPr/>
          <p:nvPr/>
        </p:nvGrpSpPr>
        <p:grpSpPr>
          <a:xfrm>
            <a:off x="1000125" y="4224709"/>
            <a:ext cx="1612558" cy="1189881"/>
            <a:chOff x="6773933" y="4375522"/>
            <a:chExt cx="1612558" cy="1189881"/>
          </a:xfrm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2CE1B048-311F-4CE0-A203-8D229CF3A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2782" y="4375522"/>
              <a:ext cx="1453709" cy="1189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ω</a:t>
              </a:r>
              <a:r>
                <a:rPr lang="en-US" altLang="zh-CN" sz="28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0 </a:t>
              </a:r>
              <a:r>
                <a:rPr lang="en-US" altLang="zh-CN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&gt;</a:t>
              </a:r>
              <a:r>
                <a:rPr lang="en-US" altLang="zh-CN" sz="28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 ω</a:t>
              </a:r>
              <a:r>
                <a:rPr lang="en-US" altLang="zh-CN" sz="28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01</a:t>
              </a:r>
            </a:p>
            <a:p>
              <a:pPr eaLnBrk="1" hangingPunct="1">
                <a:buNone/>
              </a:pPr>
              <a:r>
                <a:rPr lang="en-US" altLang="zh-CN" sz="28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ω</a:t>
              </a:r>
              <a:r>
                <a:rPr lang="en-US" altLang="zh-CN" sz="28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0 </a:t>
              </a:r>
              <a:r>
                <a:rPr lang="en-US" altLang="zh-CN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&gt;</a:t>
              </a:r>
              <a:r>
                <a:rPr lang="en-US" altLang="zh-CN" sz="28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 ω</a:t>
              </a:r>
              <a:r>
                <a:rPr lang="en-US" altLang="zh-CN" sz="28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02</a:t>
              </a:r>
            </a:p>
            <a:p>
              <a:pPr eaLnBrk="1" hangingPunct="1">
                <a:buFontTx/>
                <a:buNone/>
              </a:pPr>
              <a:endParaRPr lang="en-US" altLang="zh-CN" sz="28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endParaRPr>
            </a:p>
            <a:p>
              <a:pPr eaLnBrk="1" hangingPunct="1">
                <a:buFontTx/>
                <a:buNone/>
              </a:pPr>
              <a:r>
                <a:rPr lang="zh-CN" altLang="en-US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              </a:t>
              </a:r>
            </a:p>
          </p:txBody>
        </p:sp>
        <p:sp>
          <p:nvSpPr>
            <p:cNvPr id="2" name="左大括号 1">
              <a:extLst>
                <a:ext uri="{FF2B5EF4-FFF2-40B4-BE49-F238E27FC236}">
                  <a16:creationId xmlns:a16="http://schemas.microsoft.com/office/drawing/2014/main" id="{34CEDB2E-F9EC-47B2-8CF7-18D19067B61B}"/>
                </a:ext>
              </a:extLst>
            </p:cNvPr>
            <p:cNvSpPr/>
            <p:nvPr/>
          </p:nvSpPr>
          <p:spPr bwMode="auto">
            <a:xfrm>
              <a:off x="6773933" y="4556670"/>
              <a:ext cx="198334" cy="769764"/>
            </a:xfrm>
            <a:prstGeom prst="leftBrace">
              <a:avLst/>
            </a:prstGeom>
            <a:noFill/>
            <a:ln w="28575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6600"/>
                </a:solidFill>
                <a:effectLst/>
                <a:latin typeface="+mn-lt"/>
                <a:ea typeface="仿宋" panose="02010609060101010101" pitchFamily="49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6D6AE96-9423-4015-9E62-B3CB4F4FA5B7}"/>
              </a:ext>
            </a:extLst>
          </p:cNvPr>
          <p:cNvGrpSpPr/>
          <p:nvPr/>
        </p:nvGrpSpPr>
        <p:grpSpPr>
          <a:xfrm>
            <a:off x="1000125" y="5414590"/>
            <a:ext cx="1612558" cy="1189881"/>
            <a:chOff x="6773933" y="4375522"/>
            <a:chExt cx="1612558" cy="1189881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9EA4C143-A77E-4A1D-9926-E5CA7A4AA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2782" y="4375522"/>
              <a:ext cx="1453709" cy="1189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ω</a:t>
              </a:r>
              <a:r>
                <a:rPr lang="en-US" altLang="zh-CN" sz="28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0 </a:t>
              </a:r>
              <a:r>
                <a:rPr lang="en-US" altLang="zh-CN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&lt;</a:t>
              </a:r>
              <a:r>
                <a:rPr lang="en-US" altLang="zh-CN" sz="28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 ω</a:t>
              </a:r>
              <a:r>
                <a:rPr lang="en-US" altLang="zh-CN" sz="28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01</a:t>
              </a:r>
            </a:p>
            <a:p>
              <a:pPr eaLnBrk="1" hangingPunct="1">
                <a:buNone/>
              </a:pPr>
              <a:r>
                <a:rPr lang="en-US" altLang="zh-CN" sz="28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ω</a:t>
              </a:r>
              <a:r>
                <a:rPr lang="en-US" altLang="zh-CN" sz="28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0 </a:t>
              </a:r>
              <a:r>
                <a:rPr lang="en-US" altLang="zh-CN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&lt;</a:t>
              </a:r>
              <a:r>
                <a:rPr lang="en-US" altLang="zh-CN" sz="28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 ω</a:t>
              </a:r>
              <a:r>
                <a:rPr lang="en-US" altLang="zh-CN" sz="28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02</a:t>
              </a:r>
            </a:p>
            <a:p>
              <a:pPr eaLnBrk="1" hangingPunct="1">
                <a:buFontTx/>
                <a:buNone/>
              </a:pPr>
              <a:endParaRPr lang="en-US" altLang="zh-CN" sz="28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endParaRPr>
            </a:p>
            <a:p>
              <a:pPr eaLnBrk="1" hangingPunct="1">
                <a:buFontTx/>
                <a:buNone/>
              </a:pPr>
              <a:r>
                <a:rPr lang="zh-CN" altLang="en-US" sz="28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              </a:t>
              </a:r>
            </a:p>
          </p:txBody>
        </p:sp>
        <p:sp>
          <p:nvSpPr>
            <p:cNvPr id="21" name="左大括号 20">
              <a:extLst>
                <a:ext uri="{FF2B5EF4-FFF2-40B4-BE49-F238E27FC236}">
                  <a16:creationId xmlns:a16="http://schemas.microsoft.com/office/drawing/2014/main" id="{AD14ABC4-A3B3-4C1A-972E-46483F1C4E2F}"/>
                </a:ext>
              </a:extLst>
            </p:cNvPr>
            <p:cNvSpPr/>
            <p:nvPr/>
          </p:nvSpPr>
          <p:spPr bwMode="auto">
            <a:xfrm>
              <a:off x="6773933" y="4556670"/>
              <a:ext cx="198334" cy="769764"/>
            </a:xfrm>
            <a:prstGeom prst="leftBrace">
              <a:avLst/>
            </a:prstGeom>
            <a:noFill/>
            <a:ln w="28575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6600"/>
                </a:solidFill>
                <a:effectLst/>
                <a:latin typeface="+mn-lt"/>
                <a:ea typeface="仿宋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A3592DD9-2B09-4410-9DCA-BCF3BD554C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843713" cy="381000"/>
          </a:xfrm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2.4.4.2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复谐振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P32)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92" name="Rectangle 3">
                <a:extLst>
                  <a:ext uri="{FF2B5EF4-FFF2-40B4-BE49-F238E27FC236}">
                    <a16:creationId xmlns:a16="http://schemas.microsoft.com/office/drawing/2014/main" id="{D4285282-D286-413C-8C6E-08B8157C6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96" y="609599"/>
                <a:ext cx="9001124" cy="417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复谐振（与部分谐振的区别：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这里初、次互感可以改变</a:t>
                </a: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）</a:t>
                </a:r>
              </a:p>
              <a:p>
                <a:pPr>
                  <a:buFontTx/>
                  <a:buNone/>
                </a:pPr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(1) </a:t>
                </a: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初级复谐振：是指次级电抗不变，改变初级电抗及互感， </a:t>
                </a:r>
              </a:p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  使初级等效电路谐振并且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匹配</a:t>
                </a: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，达到初级复谐振。  </a:t>
                </a:r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(</a:t>
                </a:r>
                <a:r>
                  <a:rPr lang="en-US" altLang="zh-CN" sz="2400" dirty="0">
                    <a:solidFill>
                      <a:srgbClr val="00B050"/>
                    </a:solidFill>
                    <a:ea typeface="仿宋" panose="02010609060101010101" pitchFamily="49" charset="-122"/>
                  </a:rPr>
                  <a:t>P31    </a:t>
                </a:r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P32)</a:t>
                </a:r>
                <a:endParaRPr lang="zh-CN" altLang="en-US" sz="24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           </a:t>
                </a:r>
                <a:r>
                  <a:rPr lang="zh-CN" altLang="en-US" sz="2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条件：</a:t>
                </a: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  </a:t>
                </a:r>
                <a:r>
                  <a:rPr lang="en-US" altLang="zh-CN" sz="24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11</a:t>
                </a:r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+</a:t>
                </a:r>
                <a:r>
                  <a:rPr lang="en-US" altLang="zh-CN" sz="24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f1</a:t>
                </a:r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=0</a:t>
                </a: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     </a:t>
                </a:r>
                <a:r>
                  <a:rPr lang="zh-CN" altLang="en-US" sz="2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初级部分谐振条件</a:t>
                </a: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                          </a:t>
                </a:r>
              </a:p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                        </a:t>
                </a:r>
                <a:r>
                  <a:rPr lang="en-US" altLang="zh-CN" sz="24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R</a:t>
                </a:r>
                <a:r>
                  <a:rPr lang="en-US" altLang="zh-CN" sz="24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11</a:t>
                </a:r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=</a:t>
                </a:r>
                <a:r>
                  <a:rPr lang="en-US" altLang="zh-CN" sz="24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R</a:t>
                </a:r>
                <a:r>
                  <a:rPr lang="en-US" altLang="zh-CN" sz="24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f1</a:t>
                </a: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        </a:t>
                </a:r>
                <a:r>
                  <a:rPr lang="zh-CN" altLang="en-US" sz="2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匹配条件</a:t>
                </a:r>
              </a:p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  </a:t>
                </a:r>
                <a:endParaRPr lang="en-US" altLang="zh-CN" sz="24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>
                  <a:buFontTx/>
                  <a:buNone/>
                </a:pPr>
                <a:endParaRPr lang="zh-CN" altLang="en-US" sz="24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由反射电阻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CN" sz="2400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f</m:t>
                    </m:r>
                    <m:r>
                      <a:rPr lang="en-US" altLang="zh-CN" sz="2400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altLang="zh-CN" sz="24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M</m:t>
                        </m:r>
                        <m:r>
                          <a:rPr lang="en-US" altLang="zh-CN" sz="2400" b="0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r>
                          <a:rPr lang="en-US" altLang="zh-CN" sz="24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sz="2400" b="0" i="1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  <m:r>
                          <a:rPr lang="en-US" altLang="zh-CN" sz="24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sz="2400" b="0" i="0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sz="2400" b="0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a:rPr lang="en-US" altLang="zh-CN" sz="2400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sz="2400" b="0" i="0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sz="2400" b="0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可得</a:t>
                </a:r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:</a:t>
                </a:r>
              </a:p>
            </p:txBody>
          </p:sp>
        </mc:Choice>
        <mc:Fallback xmlns="">
          <p:sp>
            <p:nvSpPr>
              <p:cNvPr id="67592" name="Rectangle 3">
                <a:extLst>
                  <a:ext uri="{FF2B5EF4-FFF2-40B4-BE49-F238E27FC236}">
                    <a16:creationId xmlns:a16="http://schemas.microsoft.com/office/drawing/2014/main" id="{D4285282-D286-413C-8C6E-08B8157C6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609599"/>
                <a:ext cx="9001124" cy="4176713"/>
              </a:xfrm>
              <a:prstGeom prst="rect">
                <a:avLst/>
              </a:prstGeom>
              <a:blipFill>
                <a:blip r:embed="rId2"/>
                <a:stretch>
                  <a:fillRect l="-1084" t="-1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593" name="AutoShape 5">
            <a:extLst>
              <a:ext uri="{FF2B5EF4-FFF2-40B4-BE49-F238E27FC236}">
                <a16:creationId xmlns:a16="http://schemas.microsoft.com/office/drawing/2014/main" id="{0C7D14B6-8DA9-4BA0-9A73-AD60F4AE0868}"/>
              </a:ext>
            </a:extLst>
          </p:cNvPr>
          <p:cNvSpPr>
            <a:spLocks/>
          </p:cNvSpPr>
          <p:nvPr/>
        </p:nvSpPr>
        <p:spPr bwMode="auto">
          <a:xfrm>
            <a:off x="1785938" y="2071688"/>
            <a:ext cx="100012" cy="463550"/>
          </a:xfrm>
          <a:prstGeom prst="leftBrace">
            <a:avLst>
              <a:gd name="adj1" fmla="val 38625"/>
              <a:gd name="adj2" fmla="val 50000"/>
            </a:avLst>
          </a:prstGeom>
          <a:noFill/>
          <a:ln w="222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 i="1"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45" name="Rectangle 3">
                <a:extLst>
                  <a:ext uri="{FF2B5EF4-FFF2-40B4-BE49-F238E27FC236}">
                    <a16:creationId xmlns:a16="http://schemas.microsoft.com/office/drawing/2014/main" id="{581796C6-69D1-4070-A12C-3EA1546EA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59" y="4505815"/>
                <a:ext cx="3204989" cy="45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这时，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i="1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达到最大。</a:t>
                </a:r>
                <a:endParaRPr lang="zh-CN" altLang="en-US" sz="2400" b="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445" name="Rectangle 3">
                <a:extLst>
                  <a:ext uri="{FF2B5EF4-FFF2-40B4-BE49-F238E27FC236}">
                    <a16:creationId xmlns:a16="http://schemas.microsoft.com/office/drawing/2014/main" id="{581796C6-69D1-4070-A12C-3EA1546EA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259" y="4505815"/>
                <a:ext cx="3204989" cy="452438"/>
              </a:xfrm>
              <a:prstGeom prst="rect">
                <a:avLst/>
              </a:prstGeom>
              <a:blipFill>
                <a:blip r:embed="rId3"/>
                <a:stretch>
                  <a:fillRect l="-3048" t="-13514" b="-297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43" name="直接连接符 12">
            <a:extLst>
              <a:ext uri="{FF2B5EF4-FFF2-40B4-BE49-F238E27FC236}">
                <a16:creationId xmlns:a16="http://schemas.microsoft.com/office/drawing/2014/main" id="{AF090688-DC5C-496E-8604-FC3366923B3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076056" y="4929750"/>
            <a:ext cx="642938" cy="642938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400C2AAC-E91F-419D-99E4-3592427FE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359" y="2879119"/>
            <a:ext cx="48657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+mj-cs"/>
              </a:rPr>
              <a:t>复谐振</a:t>
            </a:r>
            <a:r>
              <a:rPr lang="en-US" altLang="zh-CN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+mj-cs"/>
              </a:rPr>
              <a:t>=</a:t>
            </a:r>
            <a:r>
              <a:rPr lang="zh-CN" altLang="en-US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+mj-cs"/>
              </a:rPr>
              <a:t>部分谐振</a:t>
            </a:r>
            <a:r>
              <a:rPr lang="en-US" altLang="zh-CN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+mj-cs"/>
              </a:rPr>
              <a:t>+</a:t>
            </a:r>
            <a:r>
              <a:rPr lang="zh-CN" altLang="en-US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+mj-cs"/>
              </a:rPr>
              <a:t>阻抗匹配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BF054A3-21D5-4842-B57D-619044999269}"/>
                  </a:ext>
                </a:extLst>
              </p:cNvPr>
              <p:cNvSpPr/>
              <p:nvPr/>
            </p:nvSpPr>
            <p:spPr>
              <a:xfrm>
                <a:off x="4356370" y="3641119"/>
                <a:ext cx="4464496" cy="819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altLang="zh-CN" sz="16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M</m:t>
                      </m:r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f</m:t>
                              </m:r>
                              <m:r>
                                <a:rPr lang="en-US" altLang="zh-CN" sz="16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16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baseline="30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𝑋</m:t>
                              </m:r>
                              <m:r>
                                <a:rPr lang="en-US" altLang="zh-CN" sz="16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baseline="30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16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1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rad>
                      <m:r>
                        <a:rPr lang="en-US" altLang="zh-CN" sz="16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6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16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16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(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16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baseline="30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𝑋</m:t>
                              </m:r>
                              <m:r>
                                <a:rPr lang="en-US" altLang="zh-CN" sz="16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baseline="30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16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16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1600" baseline="-25000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BF054A3-21D5-4842-B57D-619044999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370" y="3641119"/>
                <a:ext cx="4464496" cy="819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6919921-71F5-41BF-B8A7-117898F50A90}"/>
                  </a:ext>
                </a:extLst>
              </p:cNvPr>
              <p:cNvSpPr/>
              <p:nvPr/>
            </p:nvSpPr>
            <p:spPr>
              <a:xfrm>
                <a:off x="737855" y="4735408"/>
                <a:ext cx="8263270" cy="1911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000" b="0" i="0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|=</m:t>
                      </m:r>
                      <m:r>
                        <a:rPr lang="en-US" altLang="zh-CN" sz="20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̇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0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0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|=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𝐼</m:t>
                          </m:r>
                          <m: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𝑍</m:t>
                          </m:r>
                          <m: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0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000" b="0" i="1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0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0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baseline="30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baseline="30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e>
                      </m:rad>
                      <m:r>
                        <a:rPr lang="en-US" altLang="zh-CN" sz="20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0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22</m:t>
                              </m:r>
                              <m:r>
                                <a:rPr lang="en-US" altLang="zh-CN" sz="2000" b="0" baseline="30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𝑋</m:t>
                              </m:r>
                              <m:r>
                                <a:rPr lang="en-US" altLang="zh-CN" sz="20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22</m:t>
                              </m:r>
                              <m:r>
                                <a:rPr lang="en-US" altLang="zh-CN" sz="2000" b="0" baseline="30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0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11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zh-CN" sz="2000" b="0" i="1" baseline="3000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0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000" b="0" i="1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0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0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11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0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0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0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000" b="0" i="1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baseline="-25000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6919921-71F5-41BF-B8A7-117898F5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55" y="4735408"/>
                <a:ext cx="8263270" cy="1911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2">
            <a:extLst>
              <a:ext uri="{FF2B5EF4-FFF2-40B4-BE49-F238E27FC236}">
                <a16:creationId xmlns:a16="http://schemas.microsoft.com/office/drawing/2014/main" id="{B9C0527A-78E9-49DA-BE4F-DD61F5EDF8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88618" y="5257583"/>
            <a:ext cx="549287" cy="433343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/>
      <p:bldP spid="6759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29BCCED-EB1E-44F0-8D54-5A81903CB9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251913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2.4.4.2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复谐振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567" name="Rectangle 3">
                <a:extLst>
                  <a:ext uri="{FF2B5EF4-FFF2-40B4-BE49-F238E27FC236}">
                    <a16:creationId xmlns:a16="http://schemas.microsoft.com/office/drawing/2014/main" id="{2F051BD6-B4E1-470A-AE54-34C8E2846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20" y="1196975"/>
                <a:ext cx="8820150" cy="446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(2)  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次级复谐振：保持初级电抗不变，改变次级电抗及互感，使次级等效电路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谐振并且匹配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，达到次级复谐振状态。</a:t>
                </a: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(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P29</a:t>
                </a: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)</a:t>
                </a:r>
                <a:endParaRPr lang="zh-CN" altLang="en-US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条件： </a:t>
                </a:r>
                <a:r>
                  <a:rPr lang="en-US" altLang="zh-CN" sz="2400" i="1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22</a:t>
                </a: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+</a:t>
                </a:r>
                <a:r>
                  <a:rPr lang="en-US" altLang="zh-CN" sz="2400" i="1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X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f2</a:t>
                </a: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=0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        次级部分谐振条件                                                                   </a:t>
                </a:r>
              </a:p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              </a:t>
                </a:r>
                <a:r>
                  <a:rPr lang="en-US" altLang="zh-CN" sz="2400" i="1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R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22</a:t>
                </a: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=</a:t>
                </a:r>
                <a:r>
                  <a:rPr lang="en-US" altLang="zh-CN" sz="2400" i="1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R</a:t>
                </a:r>
                <a:r>
                  <a:rPr lang="en-US" altLang="zh-CN" sz="2400" baseline="-250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f2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                  匹配条件</a:t>
                </a:r>
              </a:p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</a:t>
                </a:r>
              </a:p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同理可得，次级电路的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最大值为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s</m:t>
                        </m:r>
                      </m:num>
                      <m:den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𝑅</m:t>
                            </m:r>
                            <m:r>
                              <a:rPr lang="en-US" altLang="zh-CN" b="0" baseline="-2500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11</m:t>
                            </m:r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𝑅</m:t>
                            </m:r>
                            <m:r>
                              <a:rPr lang="en-US" altLang="zh-CN" b="0" i="1" baseline="-2500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22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  （</a:t>
                </a:r>
                <a:r>
                  <a:rPr lang="en-US" altLang="zh-CN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2-65</a:t>
                </a:r>
                <a:r>
                  <a:rPr lang="zh-CN" altLang="en-US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）</a:t>
                </a:r>
                <a:endParaRPr lang="zh-CN" altLang="en-US" dirty="0">
                  <a:latin typeface="+mn-lt"/>
                  <a:ea typeface="仿宋" panose="02010609060101010101" pitchFamily="49" charset="-122"/>
                </a:endParaRPr>
              </a:p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zh-CN" altLang="en-US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 </a:t>
                </a:r>
              </a:p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          可见，</a:t>
                </a:r>
                <a:r>
                  <a:rPr lang="zh-CN" altLang="en-US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耦合电路不论发生初级或次级复谐振，其次级回路都达到最大值，且电流数值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相等。</a:t>
                </a:r>
              </a:p>
            </p:txBody>
          </p:sp>
        </mc:Choice>
        <mc:Fallback xmlns="">
          <p:sp>
            <p:nvSpPr>
              <p:cNvPr id="66567" name="Rectangle 3">
                <a:extLst>
                  <a:ext uri="{FF2B5EF4-FFF2-40B4-BE49-F238E27FC236}">
                    <a16:creationId xmlns:a16="http://schemas.microsoft.com/office/drawing/2014/main" id="{2F051BD6-B4E1-470A-AE54-34C8E2846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96975"/>
                <a:ext cx="8820150" cy="4464050"/>
              </a:xfrm>
              <a:prstGeom prst="rect">
                <a:avLst/>
              </a:prstGeom>
              <a:blipFill>
                <a:blip r:embed="rId2"/>
                <a:stretch>
                  <a:fillRect l="-1037" t="-1501" r="-1451" b="-10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2" name="AutoShape 5">
            <a:extLst>
              <a:ext uri="{FF2B5EF4-FFF2-40B4-BE49-F238E27FC236}">
                <a16:creationId xmlns:a16="http://schemas.microsoft.com/office/drawing/2014/main" id="{BE2BAE88-6047-42E4-A66B-C2DB5DB2A142}"/>
              </a:ext>
            </a:extLst>
          </p:cNvPr>
          <p:cNvSpPr>
            <a:spLocks/>
          </p:cNvSpPr>
          <p:nvPr/>
        </p:nvSpPr>
        <p:spPr bwMode="auto">
          <a:xfrm>
            <a:off x="1169988" y="2204815"/>
            <a:ext cx="144463" cy="576263"/>
          </a:xfrm>
          <a:prstGeom prst="leftBrace">
            <a:avLst>
              <a:gd name="adj1" fmla="val 33242"/>
              <a:gd name="adj2" fmla="val 50000"/>
            </a:avLst>
          </a:prstGeom>
          <a:noFill/>
          <a:ln w="2222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 i="1"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697CA1D-52AB-4265-9C04-2FF04B23EF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0000FF"/>
                </a:solidFill>
                <a:ea typeface="仿宋_GB2312" panose="02010609030101010101" pitchFamily="49" charset="-122"/>
              </a:rPr>
              <a:t>2.1.1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电感线圈的高频特性</a:t>
            </a:r>
          </a:p>
        </p:txBody>
      </p:sp>
      <p:sp>
        <p:nvSpPr>
          <p:cNvPr id="9219" name="Rectangle 6">
            <a:extLst>
              <a:ext uri="{FF2B5EF4-FFF2-40B4-BE49-F238E27FC236}">
                <a16:creationId xmlns:a16="http://schemas.microsoft.com/office/drawing/2014/main" id="{E5C5F4CD-4926-4B9E-9A63-AB5476AAF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620713"/>
            <a:ext cx="62150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为了方便分析，把它变成并联</a:t>
            </a:r>
            <a:r>
              <a:rPr lang="en-US" altLang="zh-CN" sz="20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(</a:t>
            </a:r>
            <a:r>
              <a:rPr lang="en-US" altLang="zh-CN" sz="2000">
                <a:solidFill>
                  <a:srgbClr val="0000FF"/>
                </a:solidFill>
              </a:rPr>
              <a:t>Parallel</a:t>
            </a:r>
            <a:r>
              <a:rPr lang="en-US" altLang="zh-CN" sz="20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)</a:t>
            </a:r>
            <a:r>
              <a:rPr lang="zh-CN" altLang="en-US" sz="200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形式：</a:t>
            </a:r>
          </a:p>
        </p:txBody>
      </p:sp>
      <p:pic>
        <p:nvPicPr>
          <p:cNvPr id="9220" name="Picture 8">
            <a:extLst>
              <a:ext uri="{FF2B5EF4-FFF2-40B4-BE49-F238E27FC236}">
                <a16:creationId xmlns:a16="http://schemas.microsoft.com/office/drawing/2014/main" id="{CE3CA1A1-BA54-48CF-B369-E1F1311AE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836613"/>
            <a:ext cx="32575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9">
            <a:extLst>
              <a:ext uri="{FF2B5EF4-FFF2-40B4-BE49-F238E27FC236}">
                <a16:creationId xmlns:a16="http://schemas.microsoft.com/office/drawing/2014/main" id="{BCDECE5B-4DF1-474A-8EB2-9C11722C4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060575"/>
            <a:ext cx="720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ea typeface="华文仿宋" panose="02010600040101010101" pitchFamily="2" charset="-122"/>
              </a:rPr>
              <a:t>等效的要求：</a:t>
            </a:r>
            <a:r>
              <a:rPr lang="en-US" altLang="zh-CN" sz="2800" dirty="0">
                <a:solidFill>
                  <a:srgbClr val="0000FF"/>
                </a:solidFill>
                <a:ea typeface="华文仿宋" panose="02010600040101010101" pitchFamily="2" charset="-122"/>
              </a:rPr>
              <a:t>1-2</a:t>
            </a:r>
            <a:r>
              <a:rPr lang="zh-CN" altLang="en-US" sz="2800" dirty="0">
                <a:solidFill>
                  <a:srgbClr val="0000FF"/>
                </a:solidFill>
                <a:ea typeface="华文仿宋" panose="02010600040101010101" pitchFamily="2" charset="-122"/>
              </a:rPr>
              <a:t>的导纳 ＝</a:t>
            </a:r>
            <a:r>
              <a:rPr lang="en-US" altLang="zh-CN" sz="2800" dirty="0">
                <a:solidFill>
                  <a:srgbClr val="0000FF"/>
                </a:solidFill>
                <a:ea typeface="华文仿宋" panose="02010600040101010101" pitchFamily="2" charset="-122"/>
              </a:rPr>
              <a:t>1’-2’ </a:t>
            </a:r>
            <a:r>
              <a:rPr lang="zh-CN" altLang="en-US" sz="2800" dirty="0">
                <a:solidFill>
                  <a:srgbClr val="0000FF"/>
                </a:solidFill>
                <a:ea typeface="华文仿宋" panose="02010600040101010101" pitchFamily="2" charset="-122"/>
              </a:rPr>
              <a:t>的导纳：</a:t>
            </a:r>
          </a:p>
        </p:txBody>
      </p:sp>
      <p:pic>
        <p:nvPicPr>
          <p:cNvPr id="9222" name="Picture 12">
            <a:extLst>
              <a:ext uri="{FF2B5EF4-FFF2-40B4-BE49-F238E27FC236}">
                <a16:creationId xmlns:a16="http://schemas.microsoft.com/office/drawing/2014/main" id="{8A32C4C7-6051-4548-8504-25C884EA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052513"/>
            <a:ext cx="3438525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3" name="组合 29">
            <a:extLst>
              <a:ext uri="{FF2B5EF4-FFF2-40B4-BE49-F238E27FC236}">
                <a16:creationId xmlns:a16="http://schemas.microsoft.com/office/drawing/2014/main" id="{0D3C322C-7E43-4BCA-BDCB-A401CA6C0DEA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2571750"/>
            <a:ext cx="7786688" cy="1217613"/>
            <a:chOff x="142875" y="2286002"/>
            <a:chExt cx="7786688" cy="1217612"/>
          </a:xfrm>
        </p:grpSpPr>
        <p:graphicFrame>
          <p:nvGraphicFramePr>
            <p:cNvPr id="9240" name="Object 7">
              <a:extLst>
                <a:ext uri="{FF2B5EF4-FFF2-40B4-BE49-F238E27FC236}">
                  <a16:creationId xmlns:a16="http://schemas.microsoft.com/office/drawing/2014/main" id="{AA1A9ECC-A449-4E26-B5D4-2EB5A2BBDA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7313" y="2562227"/>
            <a:ext cx="2520950" cy="822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8" name="公式" r:id="rId5" imgW="1269449" imgH="444307" progId="Equation.3">
                    <p:embed/>
                  </p:oleObj>
                </mc:Choice>
                <mc:Fallback>
                  <p:oleObj name="公式" r:id="rId5" imgW="1269449" imgH="444307" progId="Equation.3">
                    <p:embed/>
                    <p:pic>
                      <p:nvPicPr>
                        <p:cNvPr id="0" name="Picture 3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313" y="2562227"/>
                          <a:ext cx="2520950" cy="82232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41" name="Group 18">
              <a:extLst>
                <a:ext uri="{FF2B5EF4-FFF2-40B4-BE49-F238E27FC236}">
                  <a16:creationId xmlns:a16="http://schemas.microsoft.com/office/drawing/2014/main" id="{39958EEE-8B34-427D-9A42-0A946E0357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875" y="2490789"/>
              <a:ext cx="3492500" cy="1012825"/>
              <a:chOff x="90" y="1615"/>
              <a:chExt cx="2200" cy="638"/>
            </a:xfrm>
          </p:grpSpPr>
          <p:sp>
            <p:nvSpPr>
              <p:cNvPr id="9245" name="AutoShape 10">
                <a:extLst>
                  <a:ext uri="{FF2B5EF4-FFF2-40B4-BE49-F238E27FC236}">
                    <a16:creationId xmlns:a16="http://schemas.microsoft.com/office/drawing/2014/main" id="{08E4AECD-35B9-4988-B0AD-64F96EF38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" y="1660"/>
                <a:ext cx="979" cy="318"/>
              </a:xfrm>
              <a:prstGeom prst="wedgeRoundRectCallout">
                <a:avLst>
                  <a:gd name="adj1" fmla="val 126713"/>
                  <a:gd name="adj2" fmla="val -30819"/>
                  <a:gd name="adj3" fmla="val 16667"/>
                </a:avLst>
              </a:prstGeom>
              <a:noFill/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200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串联 </a:t>
                </a:r>
                <a:r>
                  <a:rPr lang="en-US" altLang="zh-CN" sz="200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1-2</a:t>
                </a:r>
                <a:endParaRPr lang="zh-CN" altLang="en-US" sz="2000">
                  <a:solidFill>
                    <a:srgbClr val="0000FF"/>
                  </a:solidFill>
                  <a:ea typeface="华文仿宋" panose="02010600040101010101" pitchFamily="2" charset="-122"/>
                </a:endParaRPr>
              </a:p>
            </p:txBody>
          </p:sp>
          <p:sp>
            <p:nvSpPr>
              <p:cNvPr id="9246" name="Oval 13">
                <a:extLst>
                  <a:ext uri="{FF2B5EF4-FFF2-40B4-BE49-F238E27FC236}">
                    <a16:creationId xmlns:a16="http://schemas.microsoft.com/office/drawing/2014/main" id="{8D7ADC2A-768B-4E0D-9534-C5B75A202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" y="1615"/>
                <a:ext cx="771" cy="63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9242" name="Group 19">
              <a:extLst>
                <a:ext uri="{FF2B5EF4-FFF2-40B4-BE49-F238E27FC236}">
                  <a16:creationId xmlns:a16="http://schemas.microsoft.com/office/drawing/2014/main" id="{49A94CBF-22E6-4B8D-9486-6C41C47B39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4925" y="2286002"/>
              <a:ext cx="4084638" cy="1181101"/>
              <a:chOff x="2530" y="1524"/>
              <a:chExt cx="2573" cy="744"/>
            </a:xfrm>
          </p:grpSpPr>
          <p:sp>
            <p:nvSpPr>
              <p:cNvPr id="9243" name="AutoShape 11">
                <a:extLst>
                  <a:ext uri="{FF2B5EF4-FFF2-40B4-BE49-F238E27FC236}">
                    <a16:creationId xmlns:a16="http://schemas.microsoft.com/office/drawing/2014/main" id="{0B279857-F368-4ADB-97FF-BE9E1D658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9" y="1524"/>
                <a:ext cx="1044" cy="272"/>
              </a:xfrm>
              <a:prstGeom prst="wedgeRoundRectCallout">
                <a:avLst>
                  <a:gd name="adj1" fmla="val -118296"/>
                  <a:gd name="adj2" fmla="val 88602"/>
                  <a:gd name="adj3" fmla="val 16667"/>
                </a:avLst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20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并联 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华文仿宋" panose="02010600040101010101" pitchFamily="2" charset="-122"/>
                  </a:rPr>
                  <a:t>1’-2’</a:t>
                </a:r>
                <a:endParaRPr lang="zh-CN" altLang="en-US" sz="2000" dirty="0">
                  <a:solidFill>
                    <a:srgbClr val="0000FF"/>
                  </a:solidFill>
                  <a:ea typeface="华文仿宋" panose="02010600040101010101" pitchFamily="2" charset="-122"/>
                </a:endParaRPr>
              </a:p>
            </p:txBody>
          </p:sp>
          <p:sp>
            <p:nvSpPr>
              <p:cNvPr id="9244" name="Oval 14">
                <a:extLst>
                  <a:ext uri="{FF2B5EF4-FFF2-40B4-BE49-F238E27FC236}">
                    <a16:creationId xmlns:a16="http://schemas.microsoft.com/office/drawing/2014/main" id="{58C087B9-C768-4224-A33C-6F8225E52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0" y="1616"/>
                <a:ext cx="971" cy="65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9224" name="AutoShape 15">
            <a:extLst>
              <a:ext uri="{FF2B5EF4-FFF2-40B4-BE49-F238E27FC236}">
                <a16:creationId xmlns:a16="http://schemas.microsoft.com/office/drawing/2014/main" id="{B37C5DC9-D704-4BFA-98D9-6CE62DCC5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3" y="1341438"/>
            <a:ext cx="719137" cy="360362"/>
          </a:xfrm>
          <a:prstGeom prst="rightArrow">
            <a:avLst>
              <a:gd name="adj1" fmla="val 50000"/>
              <a:gd name="adj2" fmla="val 49890"/>
            </a:avLst>
          </a:prstGeom>
          <a:noFill/>
          <a:ln w="31750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>
              <a:solidFill>
                <a:srgbClr val="0000FF"/>
              </a:solidFill>
            </a:endParaRPr>
          </a:p>
        </p:txBody>
      </p:sp>
      <p:sp>
        <p:nvSpPr>
          <p:cNvPr id="9238" name="Text Box 24">
            <a:extLst>
              <a:ext uri="{FF2B5EF4-FFF2-40B4-BE49-F238E27FC236}">
                <a16:creationId xmlns:a16="http://schemas.microsoft.com/office/drawing/2014/main" id="{36FA1631-B4A9-4013-B62D-7E4E4FAE9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054819"/>
            <a:ext cx="34369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由实部相等：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39" name="Text Box 25">
                <a:extLst>
                  <a:ext uri="{FF2B5EF4-FFF2-40B4-BE49-F238E27FC236}">
                    <a16:creationId xmlns:a16="http://schemas.microsoft.com/office/drawing/2014/main" id="{9C77CDC8-0F4F-4EAF-A3A5-6F5F528C8D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8392" y="5015240"/>
                <a:ext cx="547273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Bookman Old Style" panose="02050604050505020204" pitchFamily="18" charset="0"/>
                    <a:ea typeface="华文仿宋" panose="02010600040101010101" pitchFamily="2" charset="-122"/>
                  </a:rPr>
                  <a:t>解得：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+mn-lt"/>
                    <a:ea typeface="华文仿宋" panose="02010600040101010101" pitchFamily="2" charset="-122"/>
                  </a:rPr>
                  <a:t>R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华文仿宋" panose="02010600040101010101" pitchFamily="2" charset="-122"/>
                  </a:rPr>
                  <a:t>=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+mn-lt"/>
                    <a:ea typeface="华文仿宋" panose="02010600040101010101" pitchFamily="2" charset="-122"/>
                  </a:rPr>
                  <a:t>r 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华文仿宋" panose="02010600040101010101" pitchFamily="2" charset="-122"/>
                  </a:rPr>
                  <a:t>(1+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+mn-lt"/>
                    <a:ea typeface="华文仿宋" panose="02010600040101010101" pitchFamily="2" charset="-122"/>
                  </a:rPr>
                  <a:t>Q</a:t>
                </a:r>
                <a:r>
                  <a:rPr lang="en-US" altLang="zh-CN" sz="2800" baseline="30000" dirty="0">
                    <a:solidFill>
                      <a:srgbClr val="0000FF"/>
                    </a:solidFill>
                    <a:latin typeface="+mn-lt"/>
                    <a:ea typeface="华文仿宋" panose="02010600040101010101" pitchFamily="2" charset="-122"/>
                  </a:rPr>
                  <a:t>2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华文仿宋" panose="02010600040101010101" pitchFamily="2" charset="-122"/>
                  </a:rPr>
                  <a:t>)  </a:t>
                </a:r>
                <a:r>
                  <a:rPr lang="en-US" altLang="zh-CN" sz="2800" b="0" dirty="0">
                    <a:solidFill>
                      <a:srgbClr val="0000FF"/>
                    </a:solidFill>
                    <a:latin typeface="+mn-lt"/>
                    <a:ea typeface="华文仿宋" panose="02010600040101010101" pitchFamily="2" charset="-122"/>
                  </a:rPr>
                  <a:t>   </a:t>
                </a:r>
                <a:r>
                  <a:rPr lang="en-US" altLang="zh-CN" sz="2000" b="0" dirty="0">
                    <a:solidFill>
                      <a:srgbClr val="0000FF"/>
                    </a:solidFill>
                    <a:latin typeface="+mn-lt"/>
                    <a:ea typeface="华文仿宋" panose="02010600040101010101" pitchFamily="2" charset="-122"/>
                  </a:rPr>
                  <a:t>  </a:t>
                </a:r>
                <a:r>
                  <a:rPr lang="zh-CN" altLang="en-US" sz="2000" dirty="0">
                    <a:solidFill>
                      <a:srgbClr val="660033"/>
                    </a:solidFill>
                    <a:latin typeface="+mn-lt"/>
                    <a:ea typeface="华文仿宋" panose="02010600040101010101" pitchFamily="2" charset="-122"/>
                  </a:rPr>
                  <a:t>其中：</a:t>
                </a:r>
                <a:r>
                  <a:rPr lang="en-US" altLang="zh-CN" sz="2800" i="1" dirty="0">
                    <a:solidFill>
                      <a:srgbClr val="660033"/>
                    </a:solidFill>
                    <a:latin typeface="+mn-lt"/>
                    <a:ea typeface="华文仿宋" panose="02010600040101010101" pitchFamily="2" charset="-122"/>
                  </a:rPr>
                  <a:t>Q</a:t>
                </a:r>
                <a:r>
                  <a:rPr lang="en-US" altLang="zh-CN" sz="2800" dirty="0">
                    <a:solidFill>
                      <a:srgbClr val="660033"/>
                    </a:solidFill>
                    <a:latin typeface="+mn-lt"/>
                    <a:ea typeface="华文仿宋" panose="02010600040101010101" pitchFamily="2" charset="-122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i="1" dirty="0">
                        <a:solidFill>
                          <a:srgbClr val="660033"/>
                        </a:solidFill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</m:t>
                    </m:r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660033"/>
                        </a:solidFill>
                        <a:ea typeface="华文仿宋" panose="02010600040101010101" pitchFamily="2" charset="-122"/>
                        <a:sym typeface="Symbol" panose="05050102010706020507" pitchFamily="18" charset="2"/>
                      </a:rPr>
                      <m:t>L</m:t>
                    </m:r>
                  </m:oMath>
                </a14:m>
                <a:r>
                  <a:rPr lang="en-US" altLang="zh-CN" sz="2800" i="1" dirty="0">
                    <a:solidFill>
                      <a:srgbClr val="660033"/>
                    </a:solidFill>
                    <a:latin typeface="+mn-lt"/>
                    <a:ea typeface="华文仿宋" panose="02010600040101010101" pitchFamily="2" charset="-122"/>
                  </a:rPr>
                  <a:t> /</a:t>
                </a:r>
                <a:r>
                  <a:rPr lang="en-US" altLang="zh-CN" sz="2800" dirty="0">
                    <a:solidFill>
                      <a:srgbClr val="660033"/>
                    </a:solidFill>
                    <a:latin typeface="+mn-lt"/>
                    <a:ea typeface="华文仿宋" panose="02010600040101010101" pitchFamily="2" charset="-122"/>
                  </a:rPr>
                  <a:t> </a:t>
                </a:r>
                <a:r>
                  <a:rPr lang="en-US" altLang="zh-CN" sz="2800" i="1" dirty="0">
                    <a:solidFill>
                      <a:srgbClr val="660033"/>
                    </a:solidFill>
                    <a:latin typeface="+mn-lt"/>
                    <a:ea typeface="华文仿宋" panose="02010600040101010101" pitchFamily="2" charset="-122"/>
                  </a:rPr>
                  <a:t>r</a:t>
                </a:r>
                <a:r>
                  <a:rPr lang="en-US" altLang="zh-CN" sz="2800" dirty="0">
                    <a:solidFill>
                      <a:srgbClr val="660033"/>
                    </a:solidFill>
                    <a:latin typeface="+mn-lt"/>
                    <a:ea typeface="华文仿宋" panose="02010600040101010101" pitchFamily="2" charset="-122"/>
                  </a:rPr>
                  <a:t> </a:t>
                </a:r>
                <a:r>
                  <a:rPr lang="en-US" altLang="zh-CN" sz="2000" dirty="0">
                    <a:solidFill>
                      <a:srgbClr val="660033"/>
                    </a:solidFill>
                    <a:latin typeface="+mn-lt"/>
                    <a:ea typeface="华文仿宋" panose="02010600040101010101" pitchFamily="2" charset="-122"/>
                  </a:rPr>
                  <a:t> </a:t>
                </a:r>
                <a:endParaRPr lang="zh-CN" altLang="en-US" sz="2000" dirty="0">
                  <a:solidFill>
                    <a:srgbClr val="0000FF"/>
                  </a:solidFill>
                  <a:latin typeface="Bookman Old Style" panose="02050604050505020204" pitchFamily="18" charset="0"/>
                  <a:ea typeface="华文仿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239" name="Text Box 25">
                <a:extLst>
                  <a:ext uri="{FF2B5EF4-FFF2-40B4-BE49-F238E27FC236}">
                    <a16:creationId xmlns:a16="http://schemas.microsoft.com/office/drawing/2014/main" id="{9C77CDC8-0F4F-4EAF-A3A5-6F5F528C8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8392" y="5015240"/>
                <a:ext cx="5472733" cy="523220"/>
              </a:xfrm>
              <a:prstGeom prst="rect">
                <a:avLst/>
              </a:prstGeom>
              <a:blipFill>
                <a:blip r:embed="rId7"/>
                <a:stretch>
                  <a:fillRect l="-1225" t="-12791" r="-334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26" name="组合 26">
            <a:extLst>
              <a:ext uri="{FF2B5EF4-FFF2-40B4-BE49-F238E27FC236}">
                <a16:creationId xmlns:a16="http://schemas.microsoft.com/office/drawing/2014/main" id="{214AD540-93A0-450D-9D4D-69600716F060}"/>
              </a:ext>
            </a:extLst>
          </p:cNvPr>
          <p:cNvGrpSpPr>
            <a:grpSpLocks/>
          </p:cNvGrpSpPr>
          <p:nvPr/>
        </p:nvGrpSpPr>
        <p:grpSpPr bwMode="auto">
          <a:xfrm>
            <a:off x="225425" y="5947647"/>
            <a:ext cx="4896268" cy="403225"/>
            <a:chOff x="179388" y="5654675"/>
            <a:chExt cx="4895850" cy="403225"/>
          </a:xfrm>
        </p:grpSpPr>
        <p:sp>
          <p:nvSpPr>
            <p:cNvPr id="9234" name="Text Box 26">
              <a:extLst>
                <a:ext uri="{FF2B5EF4-FFF2-40B4-BE49-F238E27FC236}">
                  <a16:creationId xmlns:a16="http://schemas.microsoft.com/office/drawing/2014/main" id="{11A715CC-413B-46A9-9237-895C74DA9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5661025"/>
              <a:ext cx="18002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 dirty="0">
                  <a:solidFill>
                    <a:srgbClr val="0000FF"/>
                  </a:solidFill>
                  <a:latin typeface="Bookman Old Style" panose="02050604050505020204" pitchFamily="18" charset="0"/>
                  <a:ea typeface="华文仿宋" panose="02010600040101010101" pitchFamily="2" charset="-122"/>
                </a:rPr>
                <a:t>由虚部相等：</a:t>
              </a:r>
            </a:p>
          </p:txBody>
        </p:sp>
        <p:sp>
          <p:nvSpPr>
            <p:cNvPr id="9235" name="Text Box 27">
              <a:extLst>
                <a:ext uri="{FF2B5EF4-FFF2-40B4-BE49-F238E27FC236}">
                  <a16:creationId xmlns:a16="http://schemas.microsoft.com/office/drawing/2014/main" id="{0EAEABA5-3444-45B0-AC62-BB493F69D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7175" y="5654675"/>
              <a:ext cx="10080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0000FF"/>
                  </a:solidFill>
                  <a:latin typeface="Bookman Old Style" panose="02050604050505020204" pitchFamily="18" charset="0"/>
                  <a:ea typeface="华文仿宋" panose="02010600040101010101" pitchFamily="2" charset="-122"/>
                </a:rPr>
                <a:t>解得：</a:t>
              </a:r>
            </a:p>
          </p:txBody>
        </p:sp>
      </p:grpSp>
      <p:grpSp>
        <p:nvGrpSpPr>
          <p:cNvPr id="9227" name="组合 28">
            <a:extLst>
              <a:ext uri="{FF2B5EF4-FFF2-40B4-BE49-F238E27FC236}">
                <a16:creationId xmlns:a16="http://schemas.microsoft.com/office/drawing/2014/main" id="{17BBB766-76FB-4BB9-A4CB-275C6272863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4017959"/>
            <a:ext cx="4030663" cy="431799"/>
            <a:chOff x="107950" y="3717925"/>
            <a:chExt cx="4030663" cy="431800"/>
          </a:xfrm>
        </p:grpSpPr>
        <p:sp>
          <p:nvSpPr>
            <p:cNvPr id="9229" name="Text Box 17">
              <a:extLst>
                <a:ext uri="{FF2B5EF4-FFF2-40B4-BE49-F238E27FC236}">
                  <a16:creationId xmlns:a16="http://schemas.microsoft.com/office/drawing/2014/main" id="{733F855B-75DB-4A67-9572-D323AF6B6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50" y="3717925"/>
              <a:ext cx="10795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0000FF"/>
                  </a:solidFill>
                  <a:ea typeface="华文仿宋" panose="02010600040101010101" pitchFamily="2" charset="-122"/>
                </a:rPr>
                <a:t>即：</a:t>
              </a:r>
            </a:p>
          </p:txBody>
        </p:sp>
        <p:sp>
          <p:nvSpPr>
            <p:cNvPr id="9230" name="AutoShape 28">
              <a:extLst>
                <a:ext uri="{FF2B5EF4-FFF2-40B4-BE49-F238E27FC236}">
                  <a16:creationId xmlns:a16="http://schemas.microsoft.com/office/drawing/2014/main" id="{3423673C-9805-414A-A07F-6ACD808F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475" y="3789363"/>
              <a:ext cx="719138" cy="360362"/>
            </a:xfrm>
            <a:prstGeom prst="rightArrow">
              <a:avLst>
                <a:gd name="adj1" fmla="val 50000"/>
                <a:gd name="adj2" fmla="val 49890"/>
              </a:avLst>
            </a:prstGeom>
            <a:noFill/>
            <a:ln w="31750">
              <a:solidFill>
                <a:srgbClr val="66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FCA7EC8-C9EA-4549-8AE2-A3AEC84FE726}"/>
                  </a:ext>
                </a:extLst>
              </p:cNvPr>
              <p:cNvSpPr txBox="1"/>
              <p:nvPr/>
            </p:nvSpPr>
            <p:spPr>
              <a:xfrm>
                <a:off x="670692" y="3910012"/>
                <a:ext cx="2454326" cy="712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r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L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FF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 smtClean="0">
                                <a:solidFill>
                                  <a:srgbClr val="0000FF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b="0" i="1" dirty="0">
                                    <a:solidFill>
                                      <a:srgbClr val="0000FF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0000FF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660033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R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FF"/>
                            </a:solidFill>
                            <a:ea typeface="华文仿宋" panose="02010600040101010101" pitchFamily="2" charset="-122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CN" sz="2400" b="0" i="0" baseline="-2500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p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FCA7EC8-C9EA-4549-8AE2-A3AEC84FE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92" y="3910012"/>
                <a:ext cx="2454326" cy="712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4685EBA-9C1F-46BE-A9AA-3B094D04EFF2}"/>
                  </a:ext>
                </a:extLst>
              </p:cNvPr>
              <p:cNvSpPr txBox="1"/>
              <p:nvPr/>
            </p:nvSpPr>
            <p:spPr>
              <a:xfrm>
                <a:off x="4338638" y="3886348"/>
                <a:ext cx="4381264" cy="707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r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 smtClean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j</m:t>
                    </m:r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sym typeface="Symbol" panose="05050102010706020507" pitchFamily="18" charset="2"/>
                  </a:rPr>
                  <a:t>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L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R</m:t>
                        </m:r>
                      </m:den>
                    </m:f>
                    <m:r>
                      <a:rPr lang="en-US" altLang="zh-CN" sz="2400" b="0" i="1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j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66"/>
                        </a:solidFill>
                        <a:sym typeface="Symbol" panose="05050102010706020507" pitchFamily="18" charset="2"/>
                      </a:rPr>
                      <m:t>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CN" sz="2400" b="0" i="0" baseline="-25000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p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4685EBA-9C1F-46BE-A9AA-3B094D04E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38" y="3886348"/>
                <a:ext cx="4381264" cy="707951"/>
              </a:xfrm>
              <a:prstGeom prst="rect">
                <a:avLst/>
              </a:prstGeom>
              <a:blipFill>
                <a:blip r:embed="rId9"/>
                <a:stretch>
                  <a:fillRect l="-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C7CBA9C-193B-4734-8165-729A07ED6588}"/>
                  </a:ext>
                </a:extLst>
              </p:cNvPr>
              <p:cNvSpPr txBox="1"/>
              <p:nvPr/>
            </p:nvSpPr>
            <p:spPr>
              <a:xfrm>
                <a:off x="1649137" y="4956763"/>
                <a:ext cx="1528816" cy="640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r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 smtClean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R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C7CBA9C-193B-4734-8165-729A07ED6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137" y="4956763"/>
                <a:ext cx="1528816" cy="640175"/>
              </a:xfrm>
              <a:prstGeom prst="rect">
                <a:avLst/>
              </a:prstGeom>
              <a:blipFill>
                <a:blip r:embed="rId10"/>
                <a:stretch>
                  <a:fillRect l="-400" b="-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E91C8F1-3D58-45E2-959F-8CC2F1B8A81F}"/>
                  </a:ext>
                </a:extLst>
              </p:cNvPr>
              <p:cNvSpPr txBox="1"/>
              <p:nvPr/>
            </p:nvSpPr>
            <p:spPr>
              <a:xfrm>
                <a:off x="1850335" y="5789530"/>
                <a:ext cx="1818959" cy="707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L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30000" dirty="0">
                                <a:solidFill>
                                  <a:srgbClr val="660066"/>
                                </a:solidFill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华文仿宋" panose="02010600040101010101" pitchFamily="2" charset="-122"/>
                                <a:sym typeface="Symbol" panose="05050102010706020507" pitchFamily="18" charset="2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b="0" i="1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66"/>
                                    </a:solidFill>
                                    <a:ea typeface="华文仿宋" panose="02010600040101010101" pitchFamily="2" charset="-122"/>
                                    <a:sym typeface="Symbol" panose="05050102010706020507" pitchFamily="18" charset="2"/>
                                  </a:rPr>
                                  <m:t>L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1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66"/>
                            </a:solidFill>
                            <a:ea typeface="华文仿宋" panose="02010600040101010101" pitchFamily="2" charset="-122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CN" sz="2400" b="0" i="0" baseline="-25000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p</m:t>
                        </m:r>
                      </m:den>
                    </m:f>
                  </m:oMath>
                </a14:m>
                <a:endParaRPr lang="zh-CN" altLang="en-US" sz="2400" b="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E91C8F1-3D58-45E2-959F-8CC2F1B8A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335" y="5789530"/>
                <a:ext cx="1818959" cy="707951"/>
              </a:xfrm>
              <a:prstGeom prst="rect">
                <a:avLst/>
              </a:prstGeom>
              <a:blipFill>
                <a:blip r:embed="rId11"/>
                <a:stretch>
                  <a:fillRect l="-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A0AED63-AAD8-4FC6-B839-2E73C943E5C6}"/>
                  </a:ext>
                </a:extLst>
              </p:cNvPr>
              <p:cNvSpPr txBox="1"/>
              <p:nvPr/>
            </p:nvSpPr>
            <p:spPr>
              <a:xfrm>
                <a:off x="4932040" y="5728583"/>
                <a:ext cx="195835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660066"/>
                          </a:solidFill>
                          <a:ea typeface="华文仿宋" panose="02010600040101010101" pitchFamily="2" charset="-122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 sz="2400" b="0" baseline="-25000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华文仿宋" panose="02010600040101010101" pitchFamily="2" charset="-122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660066"/>
                          </a:solidFill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660066"/>
                          </a:solidFill>
                          <a:ea typeface="华文仿宋" panose="02010600040101010101" pitchFamily="2" charset="-122"/>
                          <a:sym typeface="Symbol" panose="05050102010706020507" pitchFamily="18" charset="2"/>
                        </a:rPr>
                        <m:t>L</m:t>
                      </m:r>
                      <m:d>
                        <m:dPr>
                          <m:ctrlPr>
                            <a:rPr lang="en-US" altLang="zh-CN" sz="2400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400" b="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华文仿宋" panose="02010600040101010101" pitchFamily="2" charset="-122"/>
                              <a:sym typeface="Symbol" panose="05050102010706020507" pitchFamily="18" charset="2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sz="2400" b="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2400" b="0" dirty="0">
                                  <a:solidFill>
                                    <a:srgbClr val="660066"/>
                                  </a:solidFill>
                                  <a:ea typeface="华文仿宋" panose="02010600040101010101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dirty="0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  <a:ea typeface="华文仿宋" panose="02010600040101010101" pitchFamily="2" charset="-122"/>
                                </a:rPr>
                                <m:t>𝑄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baseline="30000" dirty="0">
                                  <a:solidFill>
                                    <a:srgbClr val="660066"/>
                                  </a:solidFill>
                                  <a:ea typeface="华文仿宋" panose="02010600040101010101" pitchFamily="2" charset="-122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b="0" dirty="0">
                  <a:solidFill>
                    <a:srgbClr val="660066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A0AED63-AAD8-4FC6-B839-2E73C943E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728583"/>
                <a:ext cx="1958357" cy="8298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B307DCB-4196-4405-B4C2-625670246F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marL="342900" indent="-342900" algn="l">
              <a:spcBef>
                <a:spcPct val="2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2.4.4.3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全谐振 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    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P32)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976C59D-E174-4654-9279-4842D3BE0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726" y="1522204"/>
            <a:ext cx="5341968" cy="45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条件：初、次级电抗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=0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，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X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11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=0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，</a:t>
            </a: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X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22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=0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，则有</a:t>
            </a:r>
          </a:p>
        </p:txBody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3A1D81BF-3F63-413C-901A-02D2B4822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" y="720725"/>
            <a:ext cx="87122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34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单独调节初、次级回路的电抗，使两个回路都与激励源频率谐振，达到全谐振状态。  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此时，初级回路和次级谐振回路的谐振频率相等。</a:t>
            </a:r>
            <a:endParaRPr lang="zh-CN" altLang="en-US" sz="2000" b="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0486" name="Rectangle 3">
            <a:extLst>
              <a:ext uri="{FF2B5EF4-FFF2-40B4-BE49-F238E27FC236}">
                <a16:creationId xmlns:a16="http://schemas.microsoft.com/office/drawing/2014/main" id="{816B9F26-34DE-4689-AECC-035475FFA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39" y="3207784"/>
            <a:ext cx="15843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反射电阻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0487" name="Rectangle 3">
            <a:extLst>
              <a:ext uri="{FF2B5EF4-FFF2-40B4-BE49-F238E27FC236}">
                <a16:creationId xmlns:a16="http://schemas.microsoft.com/office/drawing/2014/main" id="{89B26571-2CD9-4431-8D22-5AE6EBA0C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839" y="3207784"/>
            <a:ext cx="15843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反射电抗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0488" name="Rectangle 3">
            <a:extLst>
              <a:ext uri="{FF2B5EF4-FFF2-40B4-BE49-F238E27FC236}">
                <a16:creationId xmlns:a16="http://schemas.microsoft.com/office/drawing/2014/main" id="{7CC67C4D-534D-48E3-8E51-1A00F5706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89363"/>
            <a:ext cx="9144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说明：全谐振时，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次级对初级只反射电阻，不反射电抗。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如下图：</a:t>
            </a:r>
          </a:p>
        </p:txBody>
      </p:sp>
      <p:sp>
        <p:nvSpPr>
          <p:cNvPr id="20489" name="Rectangle 3">
            <a:extLst>
              <a:ext uri="{FF2B5EF4-FFF2-40B4-BE49-F238E27FC236}">
                <a16:creationId xmlns:a16="http://schemas.microsoft.com/office/drawing/2014/main" id="{8109AF2D-BCCB-4752-8A46-93F79F241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4643438"/>
            <a:ext cx="1214438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所以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B3DC9E73-E758-4BCC-AA0A-EA331382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000750"/>
            <a:ext cx="1368425" cy="55989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旧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P30</a:t>
            </a:r>
            <a:endParaRPr lang="zh-CN" altLang="en-US" i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88461BE-64FA-4DDA-B9DD-6C48ED6E30F4}"/>
                  </a:ext>
                </a:extLst>
              </p:cNvPr>
              <p:cNvSpPr/>
              <p:nvPr/>
            </p:nvSpPr>
            <p:spPr>
              <a:xfrm>
                <a:off x="907726" y="3032296"/>
                <a:ext cx="3728112" cy="723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altLang="zh-CN" sz="20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f</m:t>
                      </m:r>
                      <m:r>
                        <a:rPr lang="en-US" altLang="zh-CN" sz="2000" b="0" i="0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2000" b="0" i="0" baseline="30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22</m:t>
                          </m:r>
                          <m:r>
                            <a:rPr lang="en-US" altLang="zh-CN" sz="2000" b="0" baseline="30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a:rPr lang="en-US" altLang="zh-CN" sz="20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22</m:t>
                          </m:r>
                          <m:r>
                            <a:rPr lang="en-US" altLang="zh-CN" sz="2000" b="0" baseline="30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2000" b="0" baseline="30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0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0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000" baseline="-25000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88461BE-64FA-4DDA-B9DD-6C48ED6E3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26" y="3032296"/>
                <a:ext cx="3728112" cy="723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6670386-53E3-4AAA-B95B-E01250E1C770}"/>
                  </a:ext>
                </a:extLst>
              </p:cNvPr>
              <p:cNvSpPr/>
              <p:nvPr/>
            </p:nvSpPr>
            <p:spPr>
              <a:xfrm>
                <a:off x="5607057" y="2993442"/>
                <a:ext cx="3350871" cy="78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𝑋</m:t>
                      </m:r>
                      <m:r>
                        <m:rPr>
                          <m:sty m:val="p"/>
                        </m:rPr>
                        <a:rPr lang="en-US" altLang="zh-CN" sz="24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f</m:t>
                      </m:r>
                      <m:r>
                        <a:rPr lang="en-US" altLang="zh-CN" sz="2400" b="0" i="0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2400" b="0" i="0" baseline="30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baseline="30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baseline="30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baseline="-25000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6670386-53E3-4AAA-B95B-E01250E1C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7" y="2993442"/>
                <a:ext cx="3350871" cy="789960"/>
              </a:xfrm>
              <a:prstGeom prst="rect">
                <a:avLst/>
              </a:prstGeom>
              <a:blipFill>
                <a:blip r:embed="rId3"/>
                <a:stretch>
                  <a:fillRect b="-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EE2A6DC-308B-4FD6-87A2-0E961275DD17}"/>
                  </a:ext>
                </a:extLst>
              </p:cNvPr>
              <p:cNvSpPr/>
              <p:nvPr/>
            </p:nvSpPr>
            <p:spPr>
              <a:xfrm>
                <a:off x="1379365" y="4552464"/>
                <a:ext cx="3979709" cy="1793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0" baseline="-2500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zh-CN" sz="2400" baseline="-25000" dirty="0">
                  <a:latin typeface="+mn-lt"/>
                  <a:ea typeface="仿宋" panose="02010609060101010101" pitchFamily="49" charset="-122"/>
                </a:endParaRPr>
              </a:p>
              <a:p>
                <a:endParaRPr lang="en-US" altLang="zh-CN" sz="2400" baseline="-25000" dirty="0">
                  <a:latin typeface="+mn-lt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𝐼</m:t>
                          </m:r>
                          <m: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𝑍</m:t>
                          </m:r>
                          <m: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a:rPr lang="en-US" altLang="zh-CN" sz="2400" b="0" i="1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baseline="-25000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EE2A6DC-308B-4FD6-87A2-0E961275D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65" y="4552464"/>
                <a:ext cx="3979709" cy="17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3">
            <a:extLst>
              <a:ext uri="{FF2B5EF4-FFF2-40B4-BE49-F238E27FC236}">
                <a16:creationId xmlns:a16="http://schemas.microsoft.com/office/drawing/2014/main" id="{188D1812-1E61-4F9E-8E8F-DBC40805C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015" y="1501876"/>
            <a:ext cx="2435845" cy="83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Z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11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11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+j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X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11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=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11</a:t>
            </a:r>
          </a:p>
          <a:p>
            <a:pPr>
              <a:buFontTx/>
              <a:buNone/>
            </a:pP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Z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22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22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+j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X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22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=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22</a:t>
            </a:r>
          </a:p>
          <a:p>
            <a:pPr>
              <a:buFontTx/>
              <a:buNone/>
            </a:pP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</a:t>
            </a:r>
            <a:endParaRPr lang="zh-CN" altLang="en-US" sz="20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589A731-E842-4AD8-B2DB-C4F139648DA6}"/>
              </a:ext>
            </a:extLst>
          </p:cNvPr>
          <p:cNvGrpSpPr/>
          <p:nvPr/>
        </p:nvGrpSpPr>
        <p:grpSpPr>
          <a:xfrm>
            <a:off x="5220072" y="4221163"/>
            <a:ext cx="3373582" cy="2526715"/>
            <a:chOff x="4788024" y="4186669"/>
            <a:chExt cx="3373582" cy="252671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4810128-0066-4932-BAF6-532691A25617}"/>
                </a:ext>
              </a:extLst>
            </p:cNvPr>
            <p:cNvGrpSpPr/>
            <p:nvPr/>
          </p:nvGrpSpPr>
          <p:grpSpPr>
            <a:xfrm>
              <a:off x="4788024" y="4355946"/>
              <a:ext cx="3373582" cy="2357437"/>
              <a:chOff x="4722701" y="4286250"/>
              <a:chExt cx="3373582" cy="2357437"/>
            </a:xfrm>
          </p:grpSpPr>
          <p:pic>
            <p:nvPicPr>
              <p:cNvPr id="20490" name="图片 17" descr="Image1.jpg">
                <a:extLst>
                  <a:ext uri="{FF2B5EF4-FFF2-40B4-BE49-F238E27FC236}">
                    <a16:creationId xmlns:a16="http://schemas.microsoft.com/office/drawing/2014/main" id="{8F844A05-ECA2-4873-B9B4-546D1FB9D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063" y="4286250"/>
                <a:ext cx="2776537" cy="2357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矩形 1">
                    <a:extLst>
                      <a:ext uri="{FF2B5EF4-FFF2-40B4-BE49-F238E27FC236}">
                        <a16:creationId xmlns:a16="http://schemas.microsoft.com/office/drawing/2014/main" id="{6EAF30CA-6CED-419F-97E4-F48CA5220AAA}"/>
                      </a:ext>
                    </a:extLst>
                  </p:cNvPr>
                  <p:cNvSpPr/>
                  <p:nvPr/>
                </p:nvSpPr>
                <p:spPr>
                  <a:xfrm>
                    <a:off x="4722701" y="5064859"/>
                    <a:ext cx="482824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000" b="0" baseline="-2500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99"/>
                      </a:solidFill>
                      <a:latin typeface="+mn-lt"/>
                      <a:ea typeface="仿宋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2" name="矩形 1">
                    <a:extLst>
                      <a:ext uri="{FF2B5EF4-FFF2-40B4-BE49-F238E27FC236}">
                        <a16:creationId xmlns:a16="http://schemas.microsoft.com/office/drawing/2014/main" id="{6EAF30CA-6CED-419F-97E4-F48CA5220A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2701" y="5064859"/>
                    <a:ext cx="482824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A5AF3F98-D7BE-42EA-995E-4BBC56C01C77}"/>
                      </a:ext>
                    </a:extLst>
                  </p:cNvPr>
                  <p:cNvSpPr/>
                  <p:nvPr/>
                </p:nvSpPr>
                <p:spPr>
                  <a:xfrm>
                    <a:off x="7538117" y="5137151"/>
                    <a:ext cx="558166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b="0" i="1" smtClean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000" b="0" baseline="-2500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a:rPr lang="en-US" altLang="zh-CN" sz="2000" b="0" baseline="-2500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99"/>
                      </a:solidFill>
                      <a:latin typeface="+mn-lt"/>
                      <a:ea typeface="仿宋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A5AF3F98-D7BE-42EA-995E-4BBC56C01C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8117" y="5137151"/>
                    <a:ext cx="558166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07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C8ABB83-735B-42FD-A362-2B50866DE74B}"/>
                </a:ext>
              </a:extLst>
            </p:cNvPr>
            <p:cNvSpPr/>
            <p:nvPr/>
          </p:nvSpPr>
          <p:spPr>
            <a:xfrm>
              <a:off x="6362518" y="4186669"/>
              <a:ext cx="45121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zh-CN" sz="1600" i="1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rPr>
                <a:t>R</a:t>
              </a:r>
              <a:r>
                <a:rPr lang="en-US" altLang="zh-CN" sz="1600" baseline="-25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rPr>
                <a:t>11</a:t>
              </a:r>
              <a:endParaRPr lang="zh-CN" altLang="en-US" sz="1600" dirty="0">
                <a:latin typeface="+mn-lt"/>
                <a:ea typeface="仿宋" panose="02010609060101010101" pitchFamily="49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0">
                <a:extLst>
                  <a:ext uri="{FF2B5EF4-FFF2-40B4-BE49-F238E27FC236}">
                    <a16:creationId xmlns:a16="http://schemas.microsoft.com/office/drawing/2014/main" id="{EA440E2B-2DDE-40C1-A0D2-7A12B47B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560" y="2251511"/>
                <a:ext cx="5385097" cy="76142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此时激励频率为：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00FF"/>
                        </a:solidFill>
                        <a:latin typeface="+mn-lt"/>
                        <a:ea typeface="仿宋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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0000FF"/>
                        </a:solidFill>
                        <a:latin typeface="+mn-lt"/>
                        <a:ea typeface="仿宋" panose="02010609060101010101" pitchFamily="49" charset="-122"/>
                      </a:rPr>
                      <m:t>0</m:t>
                    </m:r>
                    <m:r>
                      <a:rPr lang="en-US" altLang="zh-CN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FF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L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FF"/>
                                </a:solidFill>
                                <a:latin typeface="+mn-lt"/>
                                <a:ea typeface="仿宋" panose="0201060906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C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e>
                        </m:rad>
                      </m:den>
                    </m:f>
                    <m:r>
                      <a:rPr lang="en-US" altLang="zh-CN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FF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L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0000FF"/>
                                </a:solidFill>
                                <a:latin typeface="+mn-lt"/>
                                <a:ea typeface="仿宋" panose="0201060906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C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zh-CN" altLang="en-US" sz="2400" b="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Rectangle 10">
                <a:extLst>
                  <a:ext uri="{FF2B5EF4-FFF2-40B4-BE49-F238E27FC236}">
                    <a16:creationId xmlns:a16="http://schemas.microsoft.com/office/drawing/2014/main" id="{EA440E2B-2DDE-40C1-A0D2-7A12B47B3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2251511"/>
                <a:ext cx="5385097" cy="761427"/>
              </a:xfrm>
              <a:prstGeom prst="rect">
                <a:avLst/>
              </a:prstGeom>
              <a:blipFill>
                <a:blip r:embed="rId8"/>
                <a:stretch>
                  <a:fillRect l="-1697"/>
                </a:stretch>
              </a:blipFill>
              <a:ln w="190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3">
            <a:extLst>
              <a:ext uri="{FF2B5EF4-FFF2-40B4-BE49-F238E27FC236}">
                <a16:creationId xmlns:a16="http://schemas.microsoft.com/office/drawing/2014/main" id="{238061CB-7606-4077-B9C3-D89B084F5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809625"/>
            <a:ext cx="284494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最佳全谐振   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82CF2C9C-5968-4C6E-80C8-83453285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4" y="1423796"/>
            <a:ext cx="9001125" cy="135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全谐振的基础上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+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初次级匹配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, 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此时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耦合因数</a:t>
            </a:r>
            <a:r>
              <a:rPr lang="zh-CN" altLang="en-US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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=1 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临界耦合全谐振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 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R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11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=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R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f1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R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22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=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R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f2</a:t>
            </a:r>
            <a:endParaRPr lang="zh-CN" altLang="en-US" sz="2400" baseline="-25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08F0D16-DEBB-451A-B719-5ACDA1598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5181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algn="l">
              <a:spcBef>
                <a:spcPct val="20000"/>
              </a:spcBef>
            </a:pPr>
            <a:r>
              <a:rPr lang="en-US" altLang="zh-CN" sz="28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2.4.4.3 </a:t>
            </a:r>
            <a:r>
              <a:rPr lang="zh-CN" altLang="en-US" sz="28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全谐振 </a:t>
            </a:r>
            <a:r>
              <a:rPr lang="zh-CN" altLang="en-US" sz="28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P31       </a:t>
            </a:r>
            <a:r>
              <a:rPr lang="en-US" altLang="zh-CN" sz="2800" b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P32)</a:t>
            </a:r>
            <a:endParaRPr lang="zh-CN" altLang="en-US" sz="2800" b="1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AD213871-1214-47AA-9B10-8B054807D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080" y="3002569"/>
                <a:ext cx="8810302" cy="852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或</a:t>
                </a:r>
                <a:r>
                  <a:rPr lang="en-US" altLang="zh-CN" sz="24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             R</a:t>
                </a:r>
                <a:r>
                  <a:rPr lang="en-US" altLang="zh-CN" sz="24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f1</a:t>
                </a:r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  <a:sym typeface="Symbol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1" smtClean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CN" altLang="en-US" sz="24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zh-CN" sz="2400" b="1" dirty="0" smtClean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)</m:t>
                        </m:r>
                        <m:r>
                          <a:rPr lang="en-US" altLang="zh-CN" sz="2400" b="1" i="1" baseline="30000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  <a:sym typeface="Symbol"/>
                          </a:rPr>
                          <m:t>𝟐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="1" i="0" baseline="-25000" dirty="0" smtClean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22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=</a:t>
                </a:r>
                <a:r>
                  <a:rPr lang="en-US" altLang="zh-CN" sz="24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R</a:t>
                </a:r>
                <a:r>
                  <a:rPr lang="en-US" altLang="zh-CN" sz="24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11                    </a:t>
                </a:r>
                <a:r>
                  <a:rPr lang="en-US" altLang="zh-CN" sz="24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R</a:t>
                </a:r>
                <a:r>
                  <a:rPr lang="en-US" altLang="zh-CN" sz="24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f2</a:t>
                </a:r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  <a:sym typeface="Symbol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CN" altLang="en-US" sz="24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)</m:t>
                        </m:r>
                        <m:r>
                          <a:rPr lang="en-US" altLang="zh-CN" sz="2400" i="1" baseline="30000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itchFamily="49" charset="-122"/>
                            <a:sym typeface="Symbol"/>
                          </a:rPr>
                          <m:t>𝟐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aseline="-25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/>
                          </a:rPr>
                          <m:t>11</m:t>
                        </m:r>
                      </m:den>
                    </m:f>
                    <m:r>
                      <a:rPr lang="en-US" altLang="zh-CN" sz="2400" i="1" baseline="-25000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itchFamily="49" charset="-122"/>
                        <a:sym typeface="Symbol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=</a:t>
                </a:r>
                <a:r>
                  <a:rPr lang="en-US" altLang="zh-CN" sz="24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R</a:t>
                </a:r>
                <a:r>
                  <a:rPr lang="en-US" altLang="zh-CN" sz="24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22                     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（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2-66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）</a:t>
                </a:r>
                <a:endParaRPr lang="en-US" altLang="zh-CN" sz="2400" baseline="-25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  <a:sym typeface="Symbol"/>
                </a:endParaRPr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AD213871-1214-47AA-9B10-8B054807D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080" y="3002569"/>
                <a:ext cx="8810302" cy="852862"/>
              </a:xfrm>
              <a:prstGeom prst="rect">
                <a:avLst/>
              </a:prstGeom>
              <a:blipFill>
                <a:blip r:embed="rId2"/>
                <a:stretch>
                  <a:fillRect l="-110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91DA1812-DB4F-4CBC-97AE-F75AC7BCD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74" y="4094584"/>
                <a:ext cx="8715375" cy="13169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此时次级电流最大值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zh-CN" altLang="en-US" sz="24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为</a:t>
                </a:r>
                <a:endParaRPr lang="en-US" altLang="zh-CN" sz="24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  <a:sym typeface="Symbol"/>
                </a:endParaRPr>
              </a:p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:r>
                  <a:rPr lang="en-US" altLang="zh-CN" sz="24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                                                </a:t>
                </a:r>
                <a:r>
                  <a:rPr lang="en-US" altLang="zh-CN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b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n-US" altLang="zh-CN" b="0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s</m:t>
                        </m:r>
                      </m:num>
                      <m:den>
                        <m: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𝑅</m:t>
                            </m:r>
                            <m:r>
                              <a:rPr lang="en-US" altLang="zh-CN" b="0" baseline="-2500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11</m:t>
                            </m:r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CN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𝑅</m:t>
                            </m:r>
                            <m:r>
                              <a:rPr lang="en-US" altLang="zh-CN" b="0" i="1" baseline="-2500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22</m:t>
                            </m:r>
                          </m:e>
                        </m:rad>
                      </m:den>
                    </m:f>
                  </m:oMath>
                </a14:m>
                <a:endParaRPr lang="en-US" altLang="zh-CN" sz="2400" baseline="-25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  <a:sym typeface="Symbol"/>
                </a:endParaRPr>
              </a:p>
            </p:txBody>
          </p:sp>
        </mc:Choice>
        <mc:Fallback xmlns="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91DA1812-DB4F-4CBC-97AE-F75AC7BCD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974" y="4094584"/>
                <a:ext cx="8715375" cy="1316980"/>
              </a:xfrm>
              <a:prstGeom prst="rect">
                <a:avLst/>
              </a:prstGeom>
              <a:blipFill>
                <a:blip r:embed="rId3"/>
                <a:stretch>
                  <a:fillRect l="-1119" t="-463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580A05E-AB26-4893-89E8-ACCF9A50ED96}"/>
                  </a:ext>
                </a:extLst>
              </p:cNvPr>
              <p:cNvSpPr/>
              <p:nvPr/>
            </p:nvSpPr>
            <p:spPr>
              <a:xfrm>
                <a:off x="4707157" y="223520"/>
                <a:ext cx="2898041" cy="852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400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400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i="0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sz="2400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400" b="0" i="1" baseline="-25000" smtClean="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baseline="-25000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580A05E-AB26-4893-89E8-ACCF9A50E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157" y="223520"/>
                <a:ext cx="2898041" cy="852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219AE69B-3327-4A30-AD88-98E629EAA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752" y="5797202"/>
                <a:ext cx="8604448" cy="502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上式与式</a:t>
                </a:r>
                <a:r>
                  <a:rPr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(2-65)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比较：显然最佳全谐振的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CC33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>
                            <a:solidFill>
                              <a:srgbClr val="CC33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altLang="zh-CN" sz="2400" b="0" baseline="-2500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baseline="-25000">
                        <a:solidFill>
                          <a:srgbClr val="CC3300"/>
                        </a:solidFill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与复谐振的相同。</a:t>
                </a:r>
              </a:p>
            </p:txBody>
          </p:sp>
        </mc:Choice>
        <mc:Fallback xmlns=""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219AE69B-3327-4A30-AD88-98E629EAA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752" y="5797202"/>
                <a:ext cx="8604448" cy="502345"/>
              </a:xfrm>
              <a:prstGeom prst="rect">
                <a:avLst/>
              </a:prstGeom>
              <a:blipFill>
                <a:blip r:embed="rId5"/>
                <a:stretch>
                  <a:fillRect l="-1134" t="-12195" r="-1063" b="-219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6783E3DD-FD23-4020-B47A-C76C3FA99D7E}"/>
              </a:ext>
            </a:extLst>
          </p:cNvPr>
          <p:cNvSpPr/>
          <p:nvPr/>
        </p:nvSpPr>
        <p:spPr>
          <a:xfrm>
            <a:off x="7464530" y="419100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2-65</a:t>
            </a:r>
            <a:r>
              <a:rPr lang="zh-CN" altLang="en-US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）</a:t>
            </a:r>
            <a:endParaRPr lang="zh-CN" altLang="en-US" dirty="0">
              <a:latin typeface="+mn-lt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97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3">
            <a:extLst>
              <a:ext uri="{FF2B5EF4-FFF2-40B4-BE49-F238E27FC236}">
                <a16:creationId xmlns:a16="http://schemas.microsoft.com/office/drawing/2014/main" id="{238061CB-7606-4077-B9C3-D89B084F5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809625"/>
            <a:ext cx="284494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部分谐振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208F0D16-DEBB-451A-B719-5ACDA1598F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228600"/>
                <a:ext cx="5279504" cy="495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marL="342900" indent="-342900" algn="l">
                  <a:spcBef>
                    <a:spcPct val="20000"/>
                  </a:spcBef>
                </a:pPr>
                <a:r>
                  <a:rPr lang="zh-CN" altLang="en-US" sz="2800" b="1" kern="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总结三种谐振谐振的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800" b="0" i="1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800" b="0" i="1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endParaRPr lang="zh-CN" altLang="en-US" sz="2800" b="1" kern="0" dirty="0">
                  <a:solidFill>
                    <a:srgbClr val="FF00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208F0D16-DEBB-451A-B719-5ACDA1598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228600"/>
                <a:ext cx="5279504" cy="495318"/>
              </a:xfrm>
              <a:prstGeom prst="rect">
                <a:avLst/>
              </a:prstGeom>
              <a:blipFill>
                <a:blip r:embed="rId2"/>
                <a:stretch>
                  <a:fillRect l="-2425" t="-19753" b="-33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91DA1812-DB4F-4CBC-97AE-F75AC7BCD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640" y="5608620"/>
                <a:ext cx="3265914" cy="1068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11</m:t>
                              </m:r>
                              <m: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b="0" i="1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sz="2400" baseline="-25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  <a:sym typeface="Symbol"/>
                </a:endParaRPr>
              </a:p>
            </p:txBody>
          </p:sp>
        </mc:Choice>
        <mc:Fallback xmlns="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91DA1812-DB4F-4CBC-97AE-F75AC7BCD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6640" y="5608620"/>
                <a:ext cx="3265914" cy="1068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6783E3DD-FD23-4020-B47A-C76C3FA99D7E}"/>
              </a:ext>
            </a:extLst>
          </p:cNvPr>
          <p:cNvSpPr/>
          <p:nvPr/>
        </p:nvSpPr>
        <p:spPr>
          <a:xfrm>
            <a:off x="7929654" y="2619967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次级</a:t>
            </a:r>
            <a:endParaRPr lang="zh-CN" altLang="en-US" dirty="0"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8BF5A86-8EBA-491D-BC3A-0FE386A024FE}"/>
                  </a:ext>
                </a:extLst>
              </p:cNvPr>
              <p:cNvSpPr/>
              <p:nvPr/>
            </p:nvSpPr>
            <p:spPr>
              <a:xfrm>
                <a:off x="1187624" y="1323957"/>
                <a:ext cx="5978688" cy="890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400" b="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400" b="0" i="1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𝑍</m:t>
                              </m:r>
                            </m:e>
                          </m:acc>
                          <m:r>
                            <a:rPr lang="en-US" altLang="zh-CN" sz="2400" b="0" i="1" baseline="-25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sz="2400" b="0" dirty="0">
                          <a:solidFill>
                            <a:srgbClr val="0000FF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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baseline="-25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b="0" i="1" baseline="-2500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altLang="zh-CN" sz="2400" b="0" i="1" baseline="30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baseline="-2500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r>
                                <a:rPr lang="en-US" altLang="zh-CN" sz="2400" b="0" i="1" baseline="300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b="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58BF5A86-8EBA-491D-BC3A-0FE386A02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323957"/>
                <a:ext cx="5978688" cy="890885"/>
              </a:xfrm>
              <a:prstGeom prst="rect">
                <a:avLst/>
              </a:prstGeom>
              <a:blipFill>
                <a:blip r:embed="rId4"/>
                <a:stretch>
                  <a:fillRect r="-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147EC1-42AD-491B-A384-95D8B338E48D}"/>
                  </a:ext>
                </a:extLst>
              </p:cNvPr>
              <p:cNvSpPr/>
              <p:nvPr/>
            </p:nvSpPr>
            <p:spPr>
              <a:xfrm>
                <a:off x="504560" y="2436135"/>
                <a:ext cx="7344816" cy="890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sz="2400" b="0" i="0" baseline="-2500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sz="2400" b="0" i="0" baseline="-2500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400" b="0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  <m:r>
                            <a:rPr lang="en-US" altLang="zh-CN" sz="2400" b="0" i="1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22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2400" b="0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M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0" baseline="-25000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𝑅</m:t>
                          </m:r>
                          <m:r>
                            <m:rPr>
                              <m:sty m:val="p"/>
                            </m:rP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a:rPr lang="en-US" altLang="zh-CN" sz="2400" b="0" baseline="-2500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  <m:r>
                            <a:rPr lang="en-US" altLang="zh-CN" sz="24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sz="2400" b="0" baseline="-2500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i="0" baseline="-25000" smtClean="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baseline="3000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  <m: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𝑋</m:t>
                              </m:r>
                              <m:r>
                                <a:rPr lang="en-US" altLang="zh-CN" sz="2400" b="0" baseline="-2500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i="0" baseline="-25000" smtClean="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  <m:r>
                                <a:rPr lang="en-US" altLang="zh-CN" sz="2400" b="0" baseline="30000">
                                  <a:solidFill>
                                    <a:srgbClr val="CC330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baseline="-25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147EC1-42AD-491B-A384-95D8B338E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60" y="2436135"/>
                <a:ext cx="7344816" cy="890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C1DCA633-450C-4046-80CA-9B77D7859733}"/>
              </a:ext>
            </a:extLst>
          </p:cNvPr>
          <p:cNvSpPr/>
          <p:nvPr/>
        </p:nvSpPr>
        <p:spPr>
          <a:xfrm>
            <a:off x="7503367" y="153880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初级</a:t>
            </a:r>
            <a:endParaRPr lang="zh-CN" altLang="en-US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36CB0D-373D-462B-A41C-3BE0D5D50CCB}"/>
              </a:ext>
            </a:extLst>
          </p:cNvPr>
          <p:cNvSpPr txBox="1"/>
          <p:nvPr/>
        </p:nvSpPr>
        <p:spPr>
          <a:xfrm>
            <a:off x="757392" y="5881464"/>
            <a:ext cx="2232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最佳全谐振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1DDEC85C-303C-4085-B5C3-99E23EB18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3928" y="3962745"/>
                <a:ext cx="3265914" cy="1068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altLang="zh-CN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altLang="zh-CN" b="0" baseline="-2500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altLang="zh-CN" b="0" baseline="-25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s</m:t>
                          </m:r>
                        </m:num>
                        <m:den>
                          <m: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b="0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11</m:t>
                              </m:r>
                              <m: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  <m:r>
                                <a:rPr lang="en-US" altLang="zh-CN" b="0" i="1" baseline="-25000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sz="2400" baseline="-2500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  <a:sym typeface="Symbol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1DDEC85C-303C-4085-B5C3-99E23EB18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928" y="3962745"/>
                <a:ext cx="3265914" cy="10689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7BEE837-C5C8-4342-B0AF-636A1A8BF9AD}"/>
              </a:ext>
            </a:extLst>
          </p:cNvPr>
          <p:cNvSpPr txBox="1"/>
          <p:nvPr/>
        </p:nvSpPr>
        <p:spPr>
          <a:xfrm>
            <a:off x="1259632" y="4149080"/>
            <a:ext cx="3096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初次级复谐振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135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">
            <a:extLst>
              <a:ext uri="{FF2B5EF4-FFF2-40B4-BE49-F238E27FC236}">
                <a16:creationId xmlns:a16="http://schemas.microsoft.com/office/drawing/2014/main" id="{4F68D3EA-B282-4036-9DA0-2A1C5DE7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88" y="3786188"/>
            <a:ext cx="2655887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21" name="Rectangle 3">
            <a:extLst>
              <a:ext uri="{FF2B5EF4-FFF2-40B4-BE49-F238E27FC236}">
                <a16:creationId xmlns:a16="http://schemas.microsoft.com/office/drawing/2014/main" id="{10CA45A7-E49A-4A0A-9E1D-11D25517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28" y="3887785"/>
            <a:ext cx="5715000" cy="184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631825" eaLnBrk="1" hangingPunct="1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根据耦合因数</a:t>
            </a:r>
            <a:r>
              <a:rPr lang="zh-CN" altLang="en-US" sz="20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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大小，全谐振分临界耦合、强耦合、弱耦合</a:t>
            </a:r>
            <a:endParaRPr lang="en-US" altLang="zh-CN" sz="2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marL="457200" indent="-457200" eaLnBrk="1" hangingPunct="1">
              <a:spcBef>
                <a:spcPct val="20000"/>
              </a:spcBef>
              <a:buFontTx/>
              <a:buAutoNum type="arabicParenBoth"/>
              <a:defRPr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全谐振临界耦合 </a:t>
            </a:r>
            <a:r>
              <a:rPr lang="zh-CN" altLang="en-US" sz="20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  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= 1</a:t>
            </a:r>
          </a:p>
          <a:p>
            <a:pPr marL="457200" indent="-457200" eaLnBrk="1" hangingPunct="1">
              <a:spcBef>
                <a:spcPct val="20000"/>
              </a:spcBef>
              <a:buFontTx/>
              <a:buAutoNum type="arabicParenBoth"/>
              <a:defRPr/>
            </a:pP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全谐振强耦合 </a:t>
            </a:r>
            <a:r>
              <a:rPr lang="zh-CN" altLang="en-US" sz="20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  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&gt; 1</a:t>
            </a:r>
            <a:endParaRPr lang="zh-CN" altLang="en-US" sz="20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 marL="457200" indent="-457200" eaLnBrk="1" hangingPunct="1">
              <a:spcBef>
                <a:spcPct val="20000"/>
              </a:spcBef>
              <a:buFontTx/>
              <a:buAutoNum type="arabicParenBoth"/>
              <a:defRPr/>
            </a:pP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全谐振弱耦合 </a:t>
            </a:r>
            <a:r>
              <a:rPr lang="zh-CN" altLang="en-US" sz="20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  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&lt; 1</a:t>
            </a:r>
            <a:endParaRPr lang="zh-CN" altLang="en-US" sz="20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1510" name="Rectangle 3">
            <a:extLst>
              <a:ext uri="{FF2B5EF4-FFF2-40B4-BE49-F238E27FC236}">
                <a16:creationId xmlns:a16="http://schemas.microsoft.com/office/drawing/2014/main" id="{238061CB-7606-4077-B9C3-D89B084F5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6" y="809625"/>
            <a:ext cx="6768776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定义耦合因数</a:t>
            </a:r>
            <a:r>
              <a:rPr lang="zh-CN" altLang="en-US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 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=KQ</a:t>
            </a:r>
            <a:r>
              <a:rPr lang="zh-CN" altLang="en-US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，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实际上如下式的定义：</a:t>
            </a:r>
            <a:endParaRPr lang="zh-CN" altLang="en-US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82CF2C9C-5968-4C6E-80C8-83453285A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18" y="2172052"/>
            <a:ext cx="8658883" cy="866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zh-CN" altLang="en-US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/>
              </a:rPr>
              <a:t>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表示初级次级之间耦合的强弱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其中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K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为耦合系数，表示初级、次级回路之间耦合的松紧程度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:</a:t>
            </a:r>
            <a:endParaRPr lang="zh-CN" altLang="en-US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1512" name="Rectangle 3">
            <a:extLst>
              <a:ext uri="{FF2B5EF4-FFF2-40B4-BE49-F238E27FC236}">
                <a16:creationId xmlns:a16="http://schemas.microsoft.com/office/drawing/2014/main" id="{5C1DD4E0-67F1-4A06-98B6-E12E8F92B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045" y="5775550"/>
            <a:ext cx="57864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三种情况对应的谐振曲线如 右图：</a:t>
            </a:r>
            <a:endParaRPr lang="zh-CN" altLang="en-US" sz="2000" b="0" i="1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0B800179-B1F5-4C44-BE32-92EA7A4D5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804" y="3471292"/>
            <a:ext cx="1537445" cy="56425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P32 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P33</a:t>
            </a:r>
            <a:endParaRPr lang="zh-CN" altLang="en-US" i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08F0D16-DEBB-451A-B719-5ACDA1598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28600"/>
            <a:ext cx="87358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algn="l">
              <a:spcBef>
                <a:spcPct val="2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2.4.4.4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（全谐振）耦合回路的通频带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P32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P33</a:t>
            </a:r>
            <a:endParaRPr lang="zh-CN" altLang="en-US" sz="2800" b="1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B60FC3-FB40-4AF1-A592-A3B3F98A1576}"/>
                  </a:ext>
                </a:extLst>
              </p:cNvPr>
              <p:cNvSpPr txBox="1"/>
              <p:nvPr/>
            </p:nvSpPr>
            <p:spPr>
              <a:xfrm>
                <a:off x="1504529" y="3062688"/>
                <a:ext cx="1656184" cy="7755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1" dirty="0" smtClean="0">
                        <a:solidFill>
                          <a:srgbClr val="660066"/>
                        </a:solidFill>
                        <a:latin typeface="+mn-lt"/>
                        <a:ea typeface="仿宋" panose="02010609060101010101" pitchFamily="49" charset="-122"/>
                      </a:rPr>
                      <m:t>K</m:t>
                    </m:r>
                  </m:oMath>
                </a14:m>
                <a:r>
                  <a:rPr lang="en-US" altLang="zh-CN" b="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M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altLang="zh-CN" b="0" i="1" dirty="0">
                                <a:solidFill>
                                  <a:srgbClr val="66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zh-CN" b="0" baseline="-25000" dirty="0" smtClean="0">
                                <a:solidFill>
                                  <a:srgbClr val="66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zh-CN" b="0" i="1" dirty="0">
                                <a:solidFill>
                                  <a:srgbClr val="66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zh-CN" b="0" baseline="-25000" dirty="0">
                                <a:solidFill>
                                  <a:srgbClr val="66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zh-CN" altLang="en-US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B60FC3-FB40-4AF1-A592-A3B3F98A1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29" y="3062688"/>
                <a:ext cx="1656184" cy="775597"/>
              </a:xfrm>
              <a:prstGeom prst="rect">
                <a:avLst/>
              </a:prstGeom>
              <a:blipFill>
                <a:blip r:embed="rId3"/>
                <a:stretch>
                  <a:fillRect l="-738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EFE156-8C36-45BD-92D7-0AD4A89B1EAE}"/>
                  </a:ext>
                </a:extLst>
              </p:cNvPr>
              <p:cNvSpPr txBox="1"/>
              <p:nvPr/>
            </p:nvSpPr>
            <p:spPr>
              <a:xfrm>
                <a:off x="712949" y="1358917"/>
                <a:ext cx="6477030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0" i="1" dirty="0" smtClean="0">
                        <a:solidFill>
                          <a:srgbClr val="002060"/>
                        </a:solidFill>
                        <a:latin typeface="+mn-lt"/>
                        <a:ea typeface="仿宋" panose="02010609060101010101" pitchFamily="49" charset="-122"/>
                        <a:sym typeface="Symbol"/>
                      </a:rPr>
                      <m:t></m:t>
                    </m:r>
                    <m:r>
                      <a:rPr lang="en-US" altLang="zh-CN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M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r</m:t>
                        </m:r>
                      </m:den>
                    </m:f>
                    <m:r>
                      <a:rPr lang="en-US" altLang="zh-CN" b="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仿宋_GB2312" pitchFamily="49" charset="-122"/>
                      </a:rPr>
                      <m:t> </m:t>
                    </m:r>
                  </m:oMath>
                </a14:m>
                <a:r>
                  <a:rPr lang="en-US" altLang="zh-CN" b="0" dirty="0">
                    <a:solidFill>
                      <a:srgbClr val="002060"/>
                    </a:solidFill>
                    <a:latin typeface="+mn-lt"/>
                    <a:ea typeface="仿宋" panose="02010609060101010101" pitchFamily="49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M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r</m:t>
                        </m:r>
                      </m:den>
                    </m:f>
                    <m:r>
                      <a:rPr lang="en-US" altLang="zh-CN" b="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仿宋_GB2312" pitchFamily="49" charset="-122"/>
                      </a:rPr>
                      <m:t> </m:t>
                    </m:r>
                  </m:oMath>
                </a14:m>
                <a:r>
                  <a:rPr lang="en-US" altLang="zh-CN" b="0" dirty="0">
                    <a:solidFill>
                      <a:srgbClr val="002060"/>
                    </a:solidFill>
                    <a:latin typeface="+mn-lt"/>
                    <a:ea typeface="仿宋" panose="02010609060101010101" pitchFamily="49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LM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rL</m:t>
                        </m:r>
                      </m:den>
                    </m:f>
                    <m:r>
                      <a:rPr lang="en-US" altLang="zh-CN" b="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仿宋_GB2312" pitchFamily="49" charset="-122"/>
                      </a:rPr>
                      <m:t> </m:t>
                    </m:r>
                  </m:oMath>
                </a14:m>
                <a:r>
                  <a:rPr lang="en-US" altLang="zh-CN" b="0" dirty="0">
                    <a:solidFill>
                      <a:srgbClr val="002060"/>
                    </a:solidFill>
                    <a:latin typeface="+mn-lt"/>
                    <a:ea typeface="仿宋" panose="02010609060101010101" pitchFamily="49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r</m:t>
                        </m:r>
                      </m:den>
                    </m:f>
                    <m:f>
                      <m:fPr>
                        <m:ctrlPr>
                          <a:rPr lang="en-US" altLang="zh-CN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M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</m:den>
                    </m:f>
                    <m:r>
                      <a:rPr lang="en-US" altLang="zh-CN" b="0" i="1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仿宋_GB2312" pitchFamily="49" charset="-122"/>
                      </a:rPr>
                      <m:t> </m:t>
                    </m:r>
                  </m:oMath>
                </a14:m>
                <a:r>
                  <a:rPr lang="en-US" altLang="zh-CN" b="0" dirty="0">
                    <a:solidFill>
                      <a:srgbClr val="002060"/>
                    </a:solidFill>
                    <a:latin typeface="+mn-lt"/>
                    <a:ea typeface="仿宋" panose="02010609060101010101" pitchFamily="49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r</m:t>
                        </m:r>
                      </m:den>
                    </m:f>
                    <m:f>
                      <m:fPr>
                        <m:ctrlPr>
                          <a:rPr lang="en-US" altLang="zh-CN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M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altLang="zh-CN" b="0" i="1" dirty="0">
                                <a:solidFill>
                                  <a:srgbClr val="002060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zh-CN" b="0" baseline="-25000" dirty="0" smtClean="0">
                                <a:solidFill>
                                  <a:srgbClr val="002060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zh-CN" b="0" i="1" dirty="0">
                                <a:solidFill>
                                  <a:srgbClr val="002060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zh-CN" b="0" baseline="-25000" dirty="0">
                                <a:solidFill>
                                  <a:srgbClr val="002060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b="0" dirty="0">
                    <a:solidFill>
                      <a:srgbClr val="002060"/>
                    </a:solidFill>
                    <a:latin typeface="+mn-lt"/>
                    <a:ea typeface="仿宋" panose="02010609060101010101" pitchFamily="49" charset="-122"/>
                  </a:rPr>
                  <a:t>=</a:t>
                </a:r>
                <a:r>
                  <a:rPr lang="en-US" altLang="zh-CN" b="0" i="1" dirty="0">
                    <a:solidFill>
                      <a:srgbClr val="002060"/>
                    </a:solidFill>
                    <a:latin typeface="+mn-lt"/>
                    <a:ea typeface="仿宋" panose="02010609060101010101" pitchFamily="49" charset="-122"/>
                  </a:rPr>
                  <a:t>Q</a:t>
                </a:r>
                <a:r>
                  <a:rPr lang="en-US" altLang="zh-CN" b="0" baseline="-25000" dirty="0">
                    <a:solidFill>
                      <a:srgbClr val="002060"/>
                    </a:solidFill>
                    <a:latin typeface="+mn-lt"/>
                    <a:ea typeface="仿宋" panose="02010609060101010101" pitchFamily="49" charset="-122"/>
                  </a:rPr>
                  <a:t>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1" dirty="0">
                        <a:solidFill>
                          <a:srgbClr val="002060"/>
                        </a:solidFill>
                        <a:latin typeface="+mn-lt"/>
                        <a:ea typeface="仿宋" panose="02010609060101010101" pitchFamily="49" charset="-122"/>
                      </a:rPr>
                      <m:t>K</m:t>
                    </m:r>
                  </m:oMath>
                </a14:m>
                <a:endParaRPr lang="zh-CN" altLang="en-US" b="0" dirty="0">
                  <a:solidFill>
                    <a:srgbClr val="00206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EFE156-8C36-45BD-92D7-0AD4A89B1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9" y="1358917"/>
                <a:ext cx="6477030" cy="775597"/>
              </a:xfrm>
              <a:prstGeom prst="rect">
                <a:avLst/>
              </a:prstGeom>
              <a:blipFill>
                <a:blip r:embed="rId4"/>
                <a:stretch>
                  <a:fillRect b="-6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F311283-EF66-42D9-A676-8238CCC91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0610" y="3277934"/>
            <a:ext cx="57149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342900" indent="-342900" algn="l">
              <a:spcBef>
                <a:spcPct val="20000"/>
              </a:spcBef>
            </a:pPr>
            <a:r>
              <a:rPr lang="zh-CN" altLang="en-US" sz="24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即（</a:t>
            </a:r>
            <a:r>
              <a:rPr lang="en-US" altLang="zh-CN" sz="24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2-50</a:t>
            </a:r>
            <a:r>
              <a:rPr lang="zh-CN" altLang="en-US" sz="24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  （互感耦合或变压器耦合）</a:t>
            </a:r>
            <a:endParaRPr lang="zh-CN" altLang="en-US" sz="2400" b="1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CAE6F8-D57E-4A23-9BE1-87F58C4C3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95" y="4184446"/>
            <a:ext cx="2395872" cy="2561212"/>
          </a:xfrm>
          <a:prstGeom prst="rect">
            <a:avLst/>
          </a:prstGeom>
        </p:spPr>
      </p:pic>
      <p:sp>
        <p:nvSpPr>
          <p:cNvPr id="22530" name="Rectangle 2">
            <a:extLst>
              <a:ext uri="{FF2B5EF4-FFF2-40B4-BE49-F238E27FC236}">
                <a16:creationId xmlns:a16="http://schemas.microsoft.com/office/drawing/2014/main" id="{F81C398A-074E-4CA8-AD9F-D8B3ECCDBEE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29615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2.4.4.4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（全谐振）耦合回路的通频带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P32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P33    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840AD3-121B-4FB5-8A89-EB700BB4C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541338"/>
            <a:ext cx="542925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cs typeface="+mj-cs"/>
              </a:rPr>
              <a:t>根据耦合因数</a:t>
            </a:r>
            <a:r>
              <a:rPr lang="zh-CN" altLang="en-US" sz="2400" i="1" kern="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/>
              </a:rPr>
              <a:t></a:t>
            </a:r>
            <a:r>
              <a:rPr lang="zh-CN" altLang="en-US" sz="2400" kern="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cs typeface="+mj-cs"/>
              </a:rPr>
              <a:t>不同，分</a:t>
            </a:r>
            <a:r>
              <a:rPr lang="en-US" altLang="zh-CN" sz="2400" kern="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cs typeface="+mj-cs"/>
              </a:rPr>
              <a:t>5</a:t>
            </a:r>
            <a:r>
              <a:rPr lang="zh-CN" altLang="en-US" sz="2400" kern="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cs typeface="+mj-cs"/>
              </a:rPr>
              <a:t>种情况：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3350ABB-AC64-4642-ADBF-7B2290BDF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16000"/>
            <a:ext cx="5357813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（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1</a:t>
            </a: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）全谐振临界耦合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(critical coupling)</a:t>
            </a:r>
            <a:r>
              <a:rPr lang="zh-CN" altLang="en-US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 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= 1</a:t>
            </a:r>
            <a:endParaRPr lang="zh-CN" altLang="en-US" sz="20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4BBB5E-D4DA-4E61-8409-4B3E1C3BA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614344"/>
            <a:ext cx="5857875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（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2</a:t>
            </a: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）全谐振弱耦合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(under coupling) </a:t>
            </a:r>
            <a:r>
              <a:rPr lang="zh-CN" altLang="en-US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 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&lt;&lt;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 1</a:t>
            </a:r>
            <a:endParaRPr lang="zh-CN" altLang="en-US" sz="20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57C122B-818C-47E8-9726-1030675E7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06" y="2265386"/>
            <a:ext cx="5267598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（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3</a:t>
            </a: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）全谐振强耦合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(over coupling)</a:t>
            </a:r>
            <a:r>
              <a:rPr lang="zh-CN" altLang="en-US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  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 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= 2.41</a:t>
            </a:r>
            <a:endParaRPr lang="zh-CN" altLang="en-US" sz="20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71B4C53-4E26-4474-87E0-A46A30B69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657" y="3210603"/>
            <a:ext cx="45720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（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4</a:t>
            </a: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）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1&lt;</a:t>
            </a:r>
            <a:r>
              <a:rPr lang="zh-CN" altLang="en-US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 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&lt;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 2.41  </a:t>
            </a: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时的带宽</a:t>
            </a:r>
            <a:endParaRPr lang="zh-CN" altLang="en-US" sz="20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4C9F64F-8158-4B6F-98B5-5718EF452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3741702"/>
            <a:ext cx="6141389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（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5</a:t>
            </a: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）全谐振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 </a:t>
            </a:r>
            <a:r>
              <a:rPr lang="zh-CN" altLang="en-US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  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&gt; 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 1  </a:t>
            </a: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  <a:sym typeface="Symbol"/>
              </a:rPr>
              <a:t>的峰值点（相对失谐值为自变量）</a:t>
            </a:r>
            <a:endParaRPr lang="zh-CN" altLang="en-US" sz="20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22537" name="矩形 10">
            <a:extLst>
              <a:ext uri="{FF2B5EF4-FFF2-40B4-BE49-F238E27FC236}">
                <a16:creationId xmlns:a16="http://schemas.microsoft.com/office/drawing/2014/main" id="{B23DBF34-1798-4504-B005-C2820F323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95" y="5703082"/>
            <a:ext cx="59477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有关详细的分析过程请参考：张肃文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. 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高频电子线路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第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5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版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).  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北京：高等教育出版社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,  2009.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P40-P42</a:t>
            </a:r>
            <a:endParaRPr lang="zh-CN" altLang="en-US" sz="20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2543" name="Text Box 8">
            <a:extLst>
              <a:ext uri="{FF2B5EF4-FFF2-40B4-BE49-F238E27FC236}">
                <a16:creationId xmlns:a16="http://schemas.microsoft.com/office/drawing/2014/main" id="{D96CD2E7-61AA-4022-A2F3-1125217A9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779" y="1068707"/>
            <a:ext cx="14366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2-72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</p:txBody>
      </p:sp>
      <p:sp>
        <p:nvSpPr>
          <p:cNvPr id="22544" name="Text Box 8">
            <a:extLst>
              <a:ext uri="{FF2B5EF4-FFF2-40B4-BE49-F238E27FC236}">
                <a16:creationId xmlns:a16="http://schemas.microsoft.com/office/drawing/2014/main" id="{7D7FADA7-B4D6-4E9D-BC17-3FCFCF4C4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764" y="3280297"/>
            <a:ext cx="1436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2-71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153F879-1095-4234-A838-5FAF8B05CFA0}"/>
                  </a:ext>
                </a:extLst>
              </p:cNvPr>
              <p:cNvSpPr txBox="1"/>
              <p:nvPr/>
            </p:nvSpPr>
            <p:spPr>
              <a:xfrm>
                <a:off x="5400482" y="1602118"/>
                <a:ext cx="1926104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dirty="0" smtClean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/>
                        </a:rPr>
                        <m:t>(2</m:t>
                      </m:r>
                      <m:r>
                        <a:rPr lang="en-US" altLang="zh-CN" sz="2000" b="0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</m:t>
                      </m:r>
                      <m:r>
                        <a:rPr lang="en-US" altLang="zh-CN" sz="2000" b="0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𝑓</m:t>
                      </m:r>
                      <m:r>
                        <m:rPr>
                          <m:nor/>
                        </m:rPr>
                        <a:rPr lang="en-US" altLang="zh-CN" sz="2000" b="0" kern="0" baseline="-2500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0.7</m:t>
                      </m:r>
                      <m:r>
                        <m:rPr>
                          <m:nor/>
                        </m:rPr>
                        <a:rPr lang="en-US" altLang="zh-CN" sz="2000" b="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/>
                        </a:rPr>
                        <m:t>)</m:t>
                      </m:r>
                      <m:r>
                        <a:rPr lang="en-US" altLang="zh-CN" sz="2000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000" b="0" kern="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0.64</m:t>
                      </m:r>
                      <m:f>
                        <m:fPr>
                          <m:ctrlPr>
                            <a:rPr lang="en-US" altLang="zh-CN" sz="2000" b="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altLang="zh-CN" sz="2000" b="0" kern="0" baseline="-2500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153F879-1095-4234-A838-5FAF8B05C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482" y="1602118"/>
                <a:ext cx="1926104" cy="637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21233D-B90E-439A-AE7D-2B48D90CDA68}"/>
                  </a:ext>
                </a:extLst>
              </p:cNvPr>
              <p:cNvSpPr txBox="1"/>
              <p:nvPr/>
            </p:nvSpPr>
            <p:spPr>
              <a:xfrm>
                <a:off x="5376565" y="2247449"/>
                <a:ext cx="1797863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000" b="0" dirty="0" smtClean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/>
                        </a:rPr>
                        <m:t>2</m:t>
                      </m:r>
                      <m:r>
                        <a:rPr lang="en-US" altLang="zh-CN" sz="2000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</m:t>
                      </m:r>
                      <m:r>
                        <a:rPr lang="en-US" altLang="zh-CN" sz="2000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𝑓</m:t>
                      </m:r>
                      <m:r>
                        <m:rPr>
                          <m:nor/>
                        </m:rPr>
                        <a:rPr lang="en-US" altLang="zh-CN" sz="2000" b="0" kern="0" baseline="-2500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0.7</m:t>
                      </m:r>
                      <m:r>
                        <m:rPr>
                          <m:nor/>
                        </m:rPr>
                        <a:rPr lang="en-US" altLang="zh-CN" sz="2000" b="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/>
                        </a:rPr>
                        <m:t>)</m:t>
                      </m:r>
                      <m:r>
                        <a:rPr lang="en-US" altLang="zh-CN" sz="2000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000" b="0" i="0" kern="0" dirty="0" smtClean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3</m:t>
                      </m:r>
                      <m:r>
                        <m:rPr>
                          <m:nor/>
                        </m:rPr>
                        <a:rPr lang="en-US" altLang="zh-CN" sz="2000" b="0" kern="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2000" b="0" i="0" kern="0" dirty="0" smtClean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1</m:t>
                      </m:r>
                      <m:f>
                        <m:fPr>
                          <m:ctrlPr>
                            <a:rPr lang="en-US" altLang="zh-CN" sz="2000" b="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altLang="zh-CN" sz="2000" b="0" kern="0" baseline="-2500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021233D-B90E-439A-AE7D-2B48D90CD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65" y="2247449"/>
                <a:ext cx="1797863" cy="637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E92B773-517E-4D92-BBB6-DB3A95330CF4}"/>
                  </a:ext>
                </a:extLst>
              </p:cNvPr>
              <p:cNvSpPr txBox="1"/>
              <p:nvPr/>
            </p:nvSpPr>
            <p:spPr>
              <a:xfrm>
                <a:off x="5400482" y="995670"/>
                <a:ext cx="1773947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dirty="0" smtClean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/>
                        </a:rPr>
                        <m:t>(2</m:t>
                      </m:r>
                      <m:r>
                        <a:rPr lang="en-US" altLang="zh-CN" sz="2000" b="0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</m:t>
                      </m:r>
                      <m:r>
                        <a:rPr lang="en-US" altLang="zh-CN" sz="2000" b="0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𝑓</m:t>
                      </m:r>
                      <m:r>
                        <m:rPr>
                          <m:nor/>
                        </m:rPr>
                        <a:rPr lang="en-US" altLang="zh-CN" sz="2000" b="0" kern="0" baseline="-2500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0.7</m:t>
                      </m:r>
                      <m:r>
                        <m:rPr>
                          <m:nor/>
                        </m:rPr>
                        <a:rPr lang="en-US" altLang="zh-CN" sz="2000" b="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/>
                        </a:rPr>
                        <m:t>)</m:t>
                      </m:r>
                      <m:r>
                        <a:rPr lang="en-US" altLang="zh-CN" sz="2000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2</m:t>
                          </m:r>
                        </m:e>
                      </m:rad>
                      <m:f>
                        <m:fPr>
                          <m:ctrl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altLang="zh-CN" sz="2000" b="0" kern="0" baseline="-2500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E92B773-517E-4D92-BBB6-DB3A95330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482" y="995670"/>
                <a:ext cx="1773947" cy="6372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B203D64-C41D-4440-BB4B-F8F5C53BBCE4}"/>
                  </a:ext>
                </a:extLst>
              </p:cNvPr>
              <p:cNvSpPr txBox="1"/>
              <p:nvPr/>
            </p:nvSpPr>
            <p:spPr>
              <a:xfrm>
                <a:off x="3586890" y="3192666"/>
                <a:ext cx="2785250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0" dirty="0" smtClean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/>
                        </a:rPr>
                        <m:t>(2</m:t>
                      </m:r>
                      <m:r>
                        <a:rPr lang="en-US" altLang="zh-CN" sz="2000" b="0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</m:t>
                      </m:r>
                      <m:r>
                        <a:rPr lang="en-US" altLang="zh-CN" sz="2000" b="0" i="1" dirty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𝑓</m:t>
                      </m:r>
                      <m:r>
                        <m:rPr>
                          <m:nor/>
                        </m:rPr>
                        <a:rPr lang="en-US" altLang="zh-CN" sz="2000" b="0" kern="0" baseline="-2500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0.7</m:t>
                      </m:r>
                      <m:r>
                        <m:rPr>
                          <m:nor/>
                        </m:rPr>
                        <a:rPr lang="en-US" altLang="zh-CN" sz="2000" b="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/>
                        </a:rPr>
                        <m:t>)</m:t>
                      </m:r>
                      <m:r>
                        <a:rPr lang="en-US" altLang="zh-CN" sz="2000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zh-CN" altLang="en-US" sz="2000" i="1" kern="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</m:t>
                          </m:r>
                          <m:r>
                            <m:rPr>
                              <m:nor/>
                            </m:rPr>
                            <a:rPr lang="en-US" altLang="zh-CN" sz="2000" b="0" i="0" kern="0" baseline="30000" dirty="0" smtClean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000" b="0" i="0" kern="0" dirty="0" smtClean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CN" altLang="en-US" sz="2000" i="1" kern="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</m:t>
                          </m:r>
                          <m:r>
                            <a:rPr lang="en-US" altLang="zh-CN" sz="2000" b="0" i="1" kern="0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  <a:sym typeface="Symbol"/>
                            </a:rPr>
                            <m:t>−1</m:t>
                          </m:r>
                        </m:e>
                      </m:rad>
                      <m:f>
                        <m:fPr>
                          <m:ctrl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altLang="zh-CN" sz="2000" b="0" kern="0" baseline="-2500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B203D64-C41D-4440-BB4B-F8F5C53BB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890" y="3192666"/>
                <a:ext cx="2785250" cy="637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188DB03-8F0B-4E5B-88A0-E36D8D5ED1D7}"/>
                  </a:ext>
                </a:extLst>
              </p:cNvPr>
              <p:cNvSpPr txBox="1"/>
              <p:nvPr/>
            </p:nvSpPr>
            <p:spPr>
              <a:xfrm>
                <a:off x="6457347" y="3706260"/>
                <a:ext cx="1674368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i="1" kern="0" dirty="0" smtClean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</m:t>
                      </m:r>
                      <m:r>
                        <a:rPr lang="en-US" altLang="zh-CN" sz="2000" b="0" i="1" dirty="0" smtClean="0">
                          <a:solidFill>
                            <a:srgbClr val="66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zh-CN" altLang="en-US" sz="2000" i="1" kern="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</m:t>
                          </m:r>
                          <m:r>
                            <m:rPr>
                              <m:nor/>
                            </m:rPr>
                            <a:rPr lang="en-US" altLang="zh-CN" sz="2000" b="0" i="0" kern="0" baseline="30000" dirty="0" smtClean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2</m:t>
                          </m:r>
                          <m:r>
                            <a:rPr lang="en-US" altLang="zh-CN" sz="2000" b="0" i="1" kern="0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  <a:sym typeface="Symbol"/>
                            </a:rPr>
                            <m:t>−1</m:t>
                          </m:r>
                        </m:e>
                      </m:rad>
                      <m:f>
                        <m:fPr>
                          <m:ctrl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  <a:sym typeface="Symbol" panose="05050102010706020507" pitchFamily="18" charset="2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altLang="zh-CN" sz="2000" b="0" kern="0" baseline="-25000" dirty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rgbClr val="66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188DB03-8F0B-4E5B-88A0-E36D8D5ED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347" y="3706260"/>
                <a:ext cx="1674368" cy="6372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FBA402D-3DA6-44D1-812C-8F87C6530FE3}"/>
              </a:ext>
            </a:extLst>
          </p:cNvPr>
          <p:cNvSpPr/>
          <p:nvPr/>
        </p:nvSpPr>
        <p:spPr>
          <a:xfrm>
            <a:off x="8718908" y="5064942"/>
            <a:ext cx="311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i="1" kern="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</a:t>
            </a:r>
            <a:endParaRPr lang="zh-CN" altLang="en-US" sz="2000" i="1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66D3292-98E4-4CE8-88F0-6B6788A7BC96}"/>
              </a:ext>
            </a:extLst>
          </p:cNvPr>
          <p:cNvCxnSpPr>
            <a:cxnSpLocks/>
          </p:cNvCxnSpPr>
          <p:nvPr/>
        </p:nvCxnSpPr>
        <p:spPr bwMode="auto">
          <a:xfrm flipH="1">
            <a:off x="8437942" y="5401427"/>
            <a:ext cx="360040" cy="47605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">
            <a:extLst>
              <a:ext uri="{FF2B5EF4-FFF2-40B4-BE49-F238E27FC236}">
                <a16:creationId xmlns:a16="http://schemas.microsoft.com/office/drawing/2014/main" id="{06631071-0EC6-4958-89A0-308360C13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" y="4300993"/>
            <a:ext cx="5392738" cy="885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400" kern="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cs typeface="+mj-cs"/>
              </a:rPr>
              <a:t>重要结论：</a:t>
            </a:r>
            <a:endParaRPr lang="en-US" altLang="zh-CN" sz="2400" kern="0" dirty="0">
              <a:solidFill>
                <a:srgbClr val="CC3300"/>
              </a:solidFill>
              <a:latin typeface="+mn-lt"/>
              <a:ea typeface="仿宋" panose="02010609060101010101" pitchFamily="49" charset="-122"/>
              <a:cs typeface="+mj-cs"/>
            </a:endParaRPr>
          </a:p>
          <a:p>
            <a:pPr eaLnBrk="1" hangingPunct="1">
              <a:defRPr/>
            </a:pPr>
            <a:r>
              <a:rPr lang="zh-CN" altLang="en-US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 </a:t>
            </a:r>
            <a:r>
              <a:rPr lang="zh-CN" altLang="en-US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  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1 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时，通频带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BW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/>
              </a:rPr>
              <a:t>大于单调谐回路。</a:t>
            </a:r>
            <a:endParaRPr lang="zh-CN" altLang="en-US" sz="2400" kern="0" dirty="0">
              <a:solidFill>
                <a:srgbClr val="CC3300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7E88939C-B9EE-41C5-8526-48DA4A271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136" y="2771502"/>
            <a:ext cx="5472608" cy="49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000" i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sym typeface="Symbol"/>
              </a:rPr>
              <a:t>  </a:t>
            </a:r>
            <a:r>
              <a:rPr lang="en-US" altLang="zh-CN" sz="2000" i="1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sym typeface="Symbol"/>
              </a:rPr>
              <a:t> &gt;</a:t>
            </a:r>
            <a:r>
              <a:rPr lang="en-US" altLang="zh-CN" sz="2000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sym typeface="Symbol"/>
              </a:rPr>
              <a:t> 2.41</a:t>
            </a:r>
            <a:r>
              <a:rPr lang="zh-CN" altLang="en-US" sz="2000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+mj-cs"/>
              </a:rPr>
              <a:t>频谱凹陷，不满足</a:t>
            </a:r>
            <a:r>
              <a:rPr lang="en-US" altLang="zh-CN" sz="2000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+mj-cs"/>
              </a:rPr>
              <a:t>3dB</a:t>
            </a:r>
            <a:r>
              <a:rPr lang="zh-CN" altLang="en-US" sz="2000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+mj-cs"/>
              </a:rPr>
              <a:t>带宽定义要求</a:t>
            </a:r>
            <a:r>
              <a:rPr lang="en-US" altLang="zh-CN" sz="2000" kern="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  <a:cs typeface="+mj-cs"/>
              </a:rPr>
              <a:t>.</a:t>
            </a:r>
            <a:endParaRPr lang="zh-CN" altLang="en-US" sz="2000" kern="0" dirty="0">
              <a:solidFill>
                <a:srgbClr val="FF0000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BF6077D-18FC-4D30-93E2-6B0C81E8AD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015808" cy="381000"/>
          </a:xfrm>
        </p:spPr>
        <p:txBody>
          <a:bodyPr/>
          <a:lstStyle/>
          <a:p>
            <a:pPr algn="l" eaLnBrk="1" hangingPunct="1"/>
            <a:r>
              <a:rPr lang="en-US" altLang="zh-CN" sz="24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2.5 </a:t>
            </a:r>
            <a:r>
              <a:rPr lang="zh-CN" altLang="en-US" sz="2400" b="1" dirty="0">
                <a:solidFill>
                  <a:srgbClr val="0000FF"/>
                </a:solidFill>
                <a:ea typeface="仿宋_GB2312" panose="02010609030101010101" pitchFamily="49" charset="-122"/>
              </a:rPr>
              <a:t>晶体管</a:t>
            </a:r>
            <a:r>
              <a:rPr lang="en-US" altLang="zh-CN" sz="2400" b="1" i="1" dirty="0">
                <a:solidFill>
                  <a:srgbClr val="0000FF"/>
                </a:solidFill>
                <a:ea typeface="仿宋_GB2312" panose="02010609030101010101" pitchFamily="49" charset="-122"/>
              </a:rPr>
              <a:t>Y</a:t>
            </a:r>
            <a:r>
              <a:rPr lang="zh-CN" altLang="en-US" sz="24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参数等效电路    </a:t>
            </a:r>
            <a:r>
              <a:rPr lang="en-US" altLang="zh-CN" sz="2400" b="1" dirty="0">
                <a:solidFill>
                  <a:srgbClr val="0000FF"/>
                </a:solidFill>
                <a:ea typeface="仿宋_GB2312" panose="02010609030101010101" pitchFamily="49" charset="-122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ea typeface="仿宋_GB2312" pitchFamily="49" charset="-122"/>
              </a:rPr>
              <a:t>P62      </a:t>
            </a:r>
            <a:r>
              <a:rPr lang="en-US" altLang="zh-CN" sz="2400" b="1" dirty="0">
                <a:solidFill>
                  <a:srgbClr val="0000FF"/>
                </a:solidFill>
                <a:ea typeface="仿宋_GB2312" panose="02010609030101010101" pitchFamily="49" charset="-122"/>
              </a:rPr>
              <a:t>P67)</a:t>
            </a:r>
            <a:endParaRPr lang="zh-CN" altLang="en-US" sz="2400" b="1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72D1F420-2F93-4BA6-837B-1273F742B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714375"/>
            <a:ext cx="90011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6223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通常调幅广播接收机的中频频率是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465kHz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（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455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），</a:t>
            </a:r>
            <a:b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</a:b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雷达、通信电视接收机的中频频率一般都很高，较常用的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10.7MHz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，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38MHz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，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70MHz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，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105MHz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等。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0C845E00-2A97-494D-99D2-49B55111B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857375"/>
            <a:ext cx="88582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34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Ｙ参数法则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----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从测量和使用的角度出发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, 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把晶体管作为一个有源线性双口网络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, 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用一组网络参数构成其等效电路。</a:t>
            </a:r>
          </a:p>
          <a:p>
            <a:pPr eaLnBrk="1" hangingPunct="1">
              <a:lnSpc>
                <a:spcPct val="135000"/>
              </a:lnSpc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优点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----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导出的表达式具有普遍意义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, 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分析和测量方便。 </a:t>
            </a:r>
            <a:endParaRPr lang="en-US" altLang="zh-CN" sz="2400" dirty="0">
              <a:solidFill>
                <a:srgbClr val="CC3300"/>
              </a:solidFill>
              <a:ea typeface="仿宋_GB2312" panose="02010609030101010101" pitchFamily="49" charset="-122"/>
            </a:endParaRPr>
          </a:p>
          <a:p>
            <a:pPr eaLnBrk="1" hangingPunct="1">
              <a:lnSpc>
                <a:spcPct val="135000"/>
              </a:lnSpc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缺点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---</a:t>
            </a:r>
            <a:r>
              <a:rPr lang="zh-CN" altLang="en-US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网络参数与频率有关。</a:t>
            </a:r>
          </a:p>
          <a:p>
            <a:pPr eaLnBrk="1" hangingPunct="1">
              <a:lnSpc>
                <a:spcPct val="135000"/>
              </a:lnSpc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由于高频小信号谐振放大器</a:t>
            </a:r>
            <a:r>
              <a:rPr lang="zh-CN" altLang="en-US" sz="2800" dirty="0">
                <a:solidFill>
                  <a:srgbClr val="0000FF"/>
                </a:solidFill>
                <a:ea typeface="仿宋_GB2312" panose="02010609030101010101" pitchFamily="49" charset="-122"/>
              </a:rPr>
              <a:t>相对频带较窄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, 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一般</a:t>
            </a:r>
            <a:r>
              <a:rPr lang="zh-CN" altLang="en-US" sz="2800" dirty="0">
                <a:solidFill>
                  <a:srgbClr val="0000FF"/>
                </a:solidFill>
                <a:ea typeface="仿宋_GB2312" panose="02010609030101010101" pitchFamily="49" charset="-122"/>
              </a:rPr>
              <a:t>仅需考虑谐振频率附近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的特性</a:t>
            </a:r>
            <a:r>
              <a:rPr lang="en-US" altLang="zh-CN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, 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因而采用这种分析方法较合适。</a:t>
            </a:r>
            <a:r>
              <a:rPr lang="en-US" altLang="zh-CN" sz="2400" i="1" dirty="0">
                <a:solidFill>
                  <a:srgbClr val="CC3300"/>
                </a:solidFill>
                <a:ea typeface="仿宋_GB2312" panose="02010609030101010101" pitchFamily="49" charset="-122"/>
              </a:rPr>
              <a:t>y</a:t>
            </a: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参数是导纳参数，并联电路计算方便，直接将导纳相加即可</a:t>
            </a:r>
            <a:r>
              <a:rPr lang="zh-CN" altLang="en-US" sz="2400" b="0" dirty="0">
                <a:solidFill>
                  <a:srgbClr val="CC3300"/>
                </a:solidFill>
                <a:ea typeface="仿宋_GB2312" panose="02010609030101010101" pitchFamily="49" charset="-122"/>
              </a:rPr>
              <a:t>。</a:t>
            </a:r>
            <a:endParaRPr lang="en-US" altLang="zh-CN" sz="2400" dirty="0">
              <a:solidFill>
                <a:srgbClr val="CC3300"/>
              </a:solidFill>
              <a:ea typeface="仿宋_GB2312" panose="02010609030101010101" pitchFamily="49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7D784BD-C6AC-4676-B6B5-BFD6F51F0D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151712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2.5 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晶体管</a:t>
            </a:r>
            <a:r>
              <a:rPr lang="en-US" altLang="zh-CN" sz="2800" b="1" i="1" dirty="0">
                <a:solidFill>
                  <a:srgbClr val="0000FF"/>
                </a:solidFill>
                <a:ea typeface="仿宋_GB2312" panose="02010609030101010101" pitchFamily="49" charset="-122"/>
              </a:rPr>
              <a:t>Y</a:t>
            </a:r>
            <a:r>
              <a:rPr lang="zh-CN" altLang="en-US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参数等效电路 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(</a:t>
            </a:r>
            <a:r>
              <a:rPr lang="en-US" altLang="zh-CN" sz="280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P60    </a:t>
            </a:r>
            <a:r>
              <a:rPr lang="en-US" altLang="zh-CN" sz="2800" b="1" dirty="0">
                <a:solidFill>
                  <a:srgbClr val="FF0000"/>
                </a:solidFill>
                <a:ea typeface="仿宋_GB2312" pitchFamily="49" charset="-122"/>
              </a:rPr>
              <a:t>P62      </a:t>
            </a:r>
            <a:r>
              <a:rPr lang="en-US" altLang="zh-CN" sz="2800" b="1" dirty="0">
                <a:solidFill>
                  <a:srgbClr val="0000FF"/>
                </a:solidFill>
                <a:ea typeface="仿宋_GB2312" panose="02010609030101010101" pitchFamily="49" charset="-122"/>
              </a:rPr>
              <a:t>P67)</a:t>
            </a:r>
            <a:endParaRPr lang="zh-CN" altLang="en-US" sz="2800" b="1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50696973-1C6F-4F54-9138-47A44F898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1" y="589757"/>
            <a:ext cx="6885784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b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</a:br>
            <a:r>
              <a:rPr lang="zh-CN" altLang="en-US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Ｙ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参数方程就是其中的一组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它是选取各端口的电压</a:t>
            </a:r>
            <a:r>
              <a:rPr lang="en-US" altLang="zh-CN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1 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en-US" altLang="zh-CN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0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为自变量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电流</a:t>
            </a:r>
            <a:r>
              <a:rPr lang="en-US" altLang="zh-CN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en-US" altLang="zh-CN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为参变量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其方程如下： </a:t>
            </a:r>
            <a:b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</a:br>
            <a:endParaRPr lang="zh-CN" altLang="en-US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Object 18">
                <a:extLst>
                  <a:ext uri="{FF2B5EF4-FFF2-40B4-BE49-F238E27FC236}">
                    <a16:creationId xmlns:a16="http://schemas.microsoft.com/office/drawing/2014/main" id="{26A794E0-AE8D-44B5-A060-8A647EF26F07}"/>
                  </a:ext>
                </a:extLst>
              </p:cNvPr>
              <p:cNvSpPr txBox="1"/>
              <p:nvPr/>
            </p:nvSpPr>
            <p:spPr bwMode="auto">
              <a:xfrm>
                <a:off x="45452" y="1432194"/>
                <a:ext cx="2476500" cy="1037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1</m:t>
                          </m:r>
                        </m:e>
                        <m:li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lim>
                      </m:limUp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>
                          <a:solidFill>
                            <a:srgbClr val="000066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baseline="-25000">
                          <a:solidFill>
                            <a:srgbClr val="000066"/>
                          </a:solidFill>
                        </a:rPr>
                        <m:t>ie</m:t>
                      </m:r>
                      <m:limUpp>
                        <m:limUp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1</m:t>
                          </m:r>
                        </m:e>
                        <m:li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lim>
                      </m:limUp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i="1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baseline="-25000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re</m:t>
                      </m:r>
                      <m:limUpp>
                        <m:limUp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2</m:t>
                          </m:r>
                        </m:e>
                        <m:li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lim>
                      </m:limUpp>
                    </m:oMath>
                    <m:oMath xmlns:m="http://schemas.openxmlformats.org/officeDocument/2006/math">
                      <m:limUpp>
                        <m:limUp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2</m:t>
                          </m:r>
                        </m:e>
                        <m:li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lim>
                      </m:limUp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baseline="-2500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</a:rPr>
                        <m:t>fe</m:t>
                      </m:r>
                      <m:limUpp>
                        <m:limUp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1</m:t>
                          </m:r>
                        </m:e>
                        <m:li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lim>
                      </m:limUp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i="1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baseline="-25000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oe</m:t>
                      </m:r>
                      <m:limUpp>
                        <m:limUp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CC3300"/>
                              </a:solidFill>
                              <a:ea typeface="仿宋_GB2312" panose="02010609030101010101" pitchFamily="49" charset="-122"/>
                            </a:rPr>
                            <m:t>2</m:t>
                          </m:r>
                        </m:e>
                        <m:li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lim>
                      </m:limUp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580" name="Object 18">
                <a:extLst>
                  <a:ext uri="{FF2B5EF4-FFF2-40B4-BE49-F238E27FC236}">
                    <a16:creationId xmlns:a16="http://schemas.microsoft.com/office/drawing/2014/main" id="{26A794E0-AE8D-44B5-A060-8A647EF26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52" y="1432194"/>
                <a:ext cx="2476500" cy="10370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83" name="Object 19">
                <a:extLst>
                  <a:ext uri="{FF2B5EF4-FFF2-40B4-BE49-F238E27FC236}">
                    <a16:creationId xmlns:a16="http://schemas.microsoft.com/office/drawing/2014/main" id="{0A89580F-0C51-4F92-BFEA-B4645F994221}"/>
                  </a:ext>
                </a:extLst>
              </p:cNvPr>
              <p:cNvSpPr txBox="1"/>
              <p:nvPr/>
            </p:nvSpPr>
            <p:spPr bwMode="auto">
              <a:xfrm>
                <a:off x="1019344" y="3442721"/>
                <a:ext cx="2127187" cy="1195388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 smtClean="0">
                          <a:solidFill>
                            <a:srgbClr val="0000FF"/>
                          </a:solidFill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2400" baseline="-25000" dirty="0" smtClean="0">
                          <a:solidFill>
                            <a:srgbClr val="0000FF"/>
                          </a:solidFill>
                        </a:rPr>
                        <m:t>ie</m:t>
                      </m:r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Upp>
                            <m:limUpp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1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</m:num>
                        <m:den>
                          <m:limUpp>
                            <m:limUpp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1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0000FF"/>
                                  </a:solidFill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rgbClr val="0000FF"/>
                              </a:solidFill>
                              <a:ea typeface="仿宋_GB2312" panose="02010609030101010101" pitchFamily="49" charset="-122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583" name="Object 19">
                <a:extLst>
                  <a:ext uri="{FF2B5EF4-FFF2-40B4-BE49-F238E27FC236}">
                    <a16:creationId xmlns:a16="http://schemas.microsoft.com/office/drawing/2014/main" id="{0A89580F-0C51-4F92-BFEA-B4645F994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9344" y="3442721"/>
                <a:ext cx="2127187" cy="1195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84" name="Object 20">
                <a:extLst>
                  <a:ext uri="{FF2B5EF4-FFF2-40B4-BE49-F238E27FC236}">
                    <a16:creationId xmlns:a16="http://schemas.microsoft.com/office/drawing/2014/main" id="{908813A0-9DC9-48F6-8F8B-58047C313935}"/>
                  </a:ext>
                </a:extLst>
              </p:cNvPr>
              <p:cNvSpPr txBox="1"/>
              <p:nvPr/>
            </p:nvSpPr>
            <p:spPr bwMode="auto">
              <a:xfrm>
                <a:off x="5326153" y="3689262"/>
                <a:ext cx="2260968" cy="10146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2400" baseline="-25000">
                          <a:solidFill>
                            <a:srgbClr val="000066"/>
                          </a:solidFill>
                          <a:ea typeface="仿宋_GB2312" panose="02010609030101010101" pitchFamily="49" charset="-122"/>
                        </a:rPr>
                        <m:t>fe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Upp>
                            <m:limUp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</m:num>
                        <m:den>
                          <m:limUpp>
                            <m:limUp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1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rgbClr val="660066"/>
                              </a:solidFill>
                              <a:ea typeface="仿宋_GB2312" panose="02010609030101010101" pitchFamily="49" charset="-122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584" name="Object 20">
                <a:extLst>
                  <a:ext uri="{FF2B5EF4-FFF2-40B4-BE49-F238E27FC236}">
                    <a16:creationId xmlns:a16="http://schemas.microsoft.com/office/drawing/2014/main" id="{908813A0-9DC9-48F6-8F8B-58047C31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6153" y="3689262"/>
                <a:ext cx="2260968" cy="1014607"/>
              </a:xfrm>
              <a:prstGeom prst="rect">
                <a:avLst/>
              </a:prstGeom>
              <a:blipFill>
                <a:blip r:embed="rId4"/>
                <a:stretch>
                  <a:fillRect b="-778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85" name="Rectangle 16">
            <a:extLst>
              <a:ext uri="{FF2B5EF4-FFF2-40B4-BE49-F238E27FC236}">
                <a16:creationId xmlns:a16="http://schemas.microsoft.com/office/drawing/2014/main" id="{565B3B7F-155A-460A-BBAD-46150F63A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47" y="3607727"/>
            <a:ext cx="1112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ea typeface="仿宋_GB2312" panose="02010609030101010101" pitchFamily="49" charset="-122"/>
              </a:rPr>
              <a:t>其中：</a:t>
            </a:r>
          </a:p>
        </p:txBody>
      </p:sp>
      <p:sp>
        <p:nvSpPr>
          <p:cNvPr id="24586" name="Rectangle 17">
            <a:extLst>
              <a:ext uri="{FF2B5EF4-FFF2-40B4-BE49-F238E27FC236}">
                <a16:creationId xmlns:a16="http://schemas.microsoft.com/office/drawing/2014/main" id="{528D0370-87B7-45B7-81DF-E2CA73EA4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11" y="4502118"/>
            <a:ext cx="413488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ie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为输出短路时的输入导纳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4587" name="Rectangle 17">
            <a:extLst>
              <a:ext uri="{FF2B5EF4-FFF2-40B4-BE49-F238E27FC236}">
                <a16:creationId xmlns:a16="http://schemas.microsoft.com/office/drawing/2014/main" id="{EE343CA0-DFF8-4F19-9A99-DB17233CD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380" y="4777346"/>
            <a:ext cx="4714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y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fe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为输出短路时的正向传输导纳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8" name="Object 21">
                <a:extLst>
                  <a:ext uri="{FF2B5EF4-FFF2-40B4-BE49-F238E27FC236}">
                    <a16:creationId xmlns:a16="http://schemas.microsoft.com/office/drawing/2014/main" id="{12F57051-64D2-43B8-BFA3-AD10254E60A3}"/>
                  </a:ext>
                </a:extLst>
              </p:cNvPr>
              <p:cNvSpPr txBox="1"/>
              <p:nvPr/>
            </p:nvSpPr>
            <p:spPr bwMode="auto">
              <a:xfrm>
                <a:off x="642848" y="4962493"/>
                <a:ext cx="2164709" cy="108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re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Upp>
                            <m:limUp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altLang="zh-CN" baseline="-25000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1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</m:num>
                        <m:den>
                          <m:limUpp>
                            <m:limUp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baseline="-25000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baseline="-25000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1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660066"/>
                              </a:solidFill>
                              <a:ea typeface="仿宋_GB2312" panose="02010609030101010101" pitchFamily="49" charset="-122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588" name="Object 21">
                <a:extLst>
                  <a:ext uri="{FF2B5EF4-FFF2-40B4-BE49-F238E27FC236}">
                    <a16:creationId xmlns:a16="http://schemas.microsoft.com/office/drawing/2014/main" id="{12F57051-64D2-43B8-BFA3-AD10254E6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848" y="4962493"/>
                <a:ext cx="2164709" cy="1087370"/>
              </a:xfrm>
              <a:prstGeom prst="rect">
                <a:avLst/>
              </a:prstGeom>
              <a:blipFill>
                <a:blip r:embed="rId5"/>
                <a:stretch>
                  <a:fillRect b="-112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89" name="Object 22">
                <a:extLst>
                  <a:ext uri="{FF2B5EF4-FFF2-40B4-BE49-F238E27FC236}">
                    <a16:creationId xmlns:a16="http://schemas.microsoft.com/office/drawing/2014/main" id="{B37A012E-2EA1-4EC6-90AA-D251A3667506}"/>
                  </a:ext>
                </a:extLst>
              </p:cNvPr>
              <p:cNvSpPr txBox="1"/>
              <p:nvPr/>
            </p:nvSpPr>
            <p:spPr bwMode="auto">
              <a:xfrm>
                <a:off x="5354879" y="5180169"/>
                <a:ext cx="2624534" cy="11377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CN" sz="2400" baseline="-25000" dirty="0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oe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Upp>
                            <m:limUp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</m:num>
                        <m:den>
                          <m:limUpp>
                            <m:limUp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</m:den>
                      </m:f>
                      <m:d>
                        <m:dPr>
                          <m:begChr m:val="|"/>
                          <m:endChr m:val="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aseline="-25000" dirty="0">
                                  <a:solidFill>
                                    <a:srgbClr val="CC3300"/>
                                  </a:solidFill>
                                  <a:ea typeface="仿宋_GB2312" panose="02010609030101010101" pitchFamily="49" charset="-122"/>
                                </a:rPr>
                                <m:t>1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rgbClr val="660066"/>
                              </a:solidFill>
                              <a:ea typeface="仿宋_GB2312" panose="02010609030101010101" pitchFamily="49" charset="-122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589" name="Object 22">
                <a:extLst>
                  <a:ext uri="{FF2B5EF4-FFF2-40B4-BE49-F238E27FC236}">
                    <a16:creationId xmlns:a16="http://schemas.microsoft.com/office/drawing/2014/main" id="{B37A012E-2EA1-4EC6-90AA-D251A366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4879" y="5180169"/>
                <a:ext cx="2624534" cy="1137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90" name="Rectangle 18">
            <a:extLst>
              <a:ext uri="{FF2B5EF4-FFF2-40B4-BE49-F238E27FC236}">
                <a16:creationId xmlns:a16="http://schemas.microsoft.com/office/drawing/2014/main" id="{56582687-5CE8-49D1-B5F4-69E90A7F1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744" y="6021255"/>
            <a:ext cx="442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re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为输入短路时的反向传输导纳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又称内部反馈导纳</a:t>
            </a:r>
          </a:p>
        </p:txBody>
      </p:sp>
      <p:sp>
        <p:nvSpPr>
          <p:cNvPr id="24591" name="Rectangle 18">
            <a:extLst>
              <a:ext uri="{FF2B5EF4-FFF2-40B4-BE49-F238E27FC236}">
                <a16:creationId xmlns:a16="http://schemas.microsoft.com/office/drawing/2014/main" id="{A6CE7FE1-283B-4692-B816-6697CC338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6251146"/>
            <a:ext cx="406330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oe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为输入短路时的输出导纳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AB84AD84-C925-4A72-BE15-2C3DE7C44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0" y="3254635"/>
            <a:ext cx="3249347" cy="49314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图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3-5 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P60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P62   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P67</a:t>
            </a:r>
            <a:endParaRPr lang="zh-CN" altLang="en-US" sz="24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2" name="Text Box 7">
            <a:extLst>
              <a:ext uri="{FF2B5EF4-FFF2-40B4-BE49-F238E27FC236}">
                <a16:creationId xmlns:a16="http://schemas.microsoft.com/office/drawing/2014/main" id="{5FA5E242-9A66-48C8-8F07-C585F34FD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7498" y="3703486"/>
            <a:ext cx="1112837" cy="49686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(3-11)</a:t>
            </a:r>
            <a:endParaRPr lang="zh-CN" altLang="en-US" sz="24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F3E5CBED-7F5F-4AA2-9B1C-173C3D65E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5212353"/>
            <a:ext cx="1112837" cy="49686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(3-12)</a:t>
            </a:r>
            <a:endParaRPr lang="zh-CN" altLang="en-US" sz="24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4" name="Text Box 7">
            <a:extLst>
              <a:ext uri="{FF2B5EF4-FFF2-40B4-BE49-F238E27FC236}">
                <a16:creationId xmlns:a16="http://schemas.microsoft.com/office/drawing/2014/main" id="{2B9E7E7C-D8AE-4F7B-A256-FEAEA0F0E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4933" y="3948133"/>
            <a:ext cx="1112837" cy="49686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(3-13)</a:t>
            </a:r>
            <a:endParaRPr lang="zh-CN" altLang="en-US" sz="24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25" name="Text Box 7">
            <a:extLst>
              <a:ext uri="{FF2B5EF4-FFF2-40B4-BE49-F238E27FC236}">
                <a16:creationId xmlns:a16="http://schemas.microsoft.com/office/drawing/2014/main" id="{0F2B689D-9407-4A3C-8129-414B9AEE7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352" y="5570067"/>
            <a:ext cx="1112837" cy="49686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(3-14)</a:t>
            </a:r>
            <a:endParaRPr lang="zh-CN" altLang="en-US" sz="24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584972-462F-4314-8E1F-6EE4CE6E2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465" y="31981"/>
            <a:ext cx="1617031" cy="16193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4FAE9F-DB3D-4F57-958A-9EE64D106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63" y="1335862"/>
            <a:ext cx="2138123" cy="1756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88F33D-5D58-4241-98C1-321A7B12C8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9" y="1542506"/>
            <a:ext cx="2479705" cy="1811703"/>
          </a:xfrm>
          <a:prstGeom prst="rect">
            <a:avLst/>
          </a:prstGeom>
        </p:spPr>
      </p:pic>
      <p:sp>
        <p:nvSpPr>
          <p:cNvPr id="17" name="Text Box 7">
            <a:extLst>
              <a:ext uri="{FF2B5EF4-FFF2-40B4-BE49-F238E27FC236}">
                <a16:creationId xmlns:a16="http://schemas.microsoft.com/office/drawing/2014/main" id="{877E5EC9-09D8-4BB3-A308-53B59B3B6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429" y="3061465"/>
            <a:ext cx="2831991" cy="49314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图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3-4 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_GB2312" pitchFamily="49" charset="-122"/>
              </a:rPr>
              <a:t>P60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  P62  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P67</a:t>
            </a:r>
            <a:endParaRPr lang="zh-CN" altLang="en-US" sz="24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01238201-D2E1-4B8E-9E28-09FCA276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103" y="1451140"/>
            <a:ext cx="902753" cy="49686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(3-9)</a:t>
            </a:r>
            <a:endParaRPr lang="zh-CN" altLang="en-US" sz="24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744B042A-B50C-4184-9A9D-7E174A053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181" y="1872358"/>
            <a:ext cx="902753" cy="496867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_GB2312" pitchFamily="49" charset="-122"/>
              </a:rPr>
              <a:t>(3-10)</a:t>
            </a:r>
            <a:endParaRPr lang="zh-CN" altLang="en-US" sz="2400" i="1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1E6E702-CA0E-44A2-8C27-7D256CCFBE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797994" cy="608112"/>
          </a:xfrm>
        </p:spPr>
        <p:txBody>
          <a:bodyPr/>
          <a:lstStyle/>
          <a:p>
            <a:pPr algn="l" eaLnBrk="1" hangingPunct="1">
              <a:lnSpc>
                <a:spcPts val="2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2.6 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单级单调谐放大器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P65   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P70) </a:t>
            </a:r>
            <a:r>
              <a:rPr lang="en-US" altLang="zh-CN" sz="20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Tuned amplifier / resonant  amplifier   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4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A63E3377-8A3B-43F7-9D0A-237955665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06438"/>
            <a:ext cx="8915400" cy="5234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谐振放大器：采用谐振回路作负载的放大器。</a:t>
            </a:r>
            <a:endParaRPr lang="en-US" altLang="zh-CN" sz="24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分类一：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小信号放大器、功率放大器</a:t>
            </a:r>
            <a:endParaRPr lang="en-US" altLang="zh-CN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 indent="62865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小信号谐振放大器属线性放大器，多为电压放大，晶体管甲类工作。</a:t>
            </a:r>
            <a:endParaRPr lang="en-US" altLang="zh-CN" sz="20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 indent="62865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功率放大器：一般为非线性放大器</a:t>
            </a:r>
          </a:p>
          <a:p>
            <a:pPr marL="342900" indent="-34290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分类二：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调谐放大器、频带放大器</a:t>
            </a:r>
            <a:endParaRPr lang="en-US" altLang="zh-CN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 marL="342900" indent="-34290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①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调谐放大器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（高频放大器），调谐于外来频率（调频），工作频率变化</a:t>
            </a:r>
          </a:p>
          <a:p>
            <a:pPr marL="342900" indent="-34290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②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频带放大器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（固定选频），例如中频放大器。 工作频率不变</a:t>
            </a:r>
          </a:p>
          <a:p>
            <a:pPr marL="342900" indent="-34290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作用：放大信号，选择信号，抑制干扰。</a:t>
            </a:r>
          </a:p>
          <a:p>
            <a:pPr marL="342900" indent="-34290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要求：增益大，通频带符合要求，选择性好，工作稳定。</a:t>
            </a:r>
          </a:p>
          <a:p>
            <a:pPr marL="342900" indent="-34290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问题：</a:t>
            </a:r>
          </a:p>
          <a:p>
            <a:pPr marL="342900" indent="-34290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①增益与稳定性矛盾：</a:t>
            </a:r>
            <a:r>
              <a:rPr lang="zh-CN" altLang="en-US" sz="2400" dirty="0">
                <a:solidFill>
                  <a:srgbClr val="000099"/>
                </a:solidFill>
                <a:latin typeface="+mn-lt"/>
                <a:ea typeface="仿宋" panose="02010609060101010101" pitchFamily="49" charset="-122"/>
              </a:rPr>
              <a:t>由于内部反馈增益大，引起自激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；</a:t>
            </a:r>
          </a:p>
          <a:p>
            <a:pPr marL="342900" indent="-342900"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②通带与选择性矛盾：</a:t>
            </a:r>
            <a:r>
              <a:rPr lang="zh-CN" altLang="en-US" sz="2000" dirty="0">
                <a:solidFill>
                  <a:srgbClr val="000099"/>
                </a:solidFill>
                <a:latin typeface="+mn-lt"/>
                <a:ea typeface="仿宋" panose="02010609060101010101" pitchFamily="49" charset="-122"/>
              </a:rPr>
              <a:t>通频带宽，则选择性不好；通带窄，选择性好，但是失真。一般用矩形系数来衡量；增益和通带之积为一常数，所以常用增益带宽积这个指标来衡量放大器的质量。</a:t>
            </a:r>
            <a:endParaRPr lang="en-US" altLang="zh-CN" sz="2000" b="0" dirty="0">
              <a:solidFill>
                <a:srgbClr val="000099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094B5DF-1D4D-4CC1-B817-CFA3D3823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622" y="744438"/>
            <a:ext cx="6326801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2.6.1 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调谐放大器概述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P58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P65     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P70)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4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E2B4CD-E394-42BD-8F66-6AD4B0AC3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25438"/>
            <a:ext cx="5351513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）概念与分类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78B3CCB-CB60-4731-A6E6-944E8C038D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915400" cy="381000"/>
          </a:xfrm>
        </p:spPr>
        <p:txBody>
          <a:bodyPr/>
          <a:lstStyle/>
          <a:p>
            <a:pPr algn="l" eaLnBrk="1" hangingPunct="1"/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2.6.1 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调谐放大器概述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P58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    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P65      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P70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) </a:t>
            </a:r>
            <a:endParaRPr lang="zh-CN" altLang="en-US" sz="24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30D1668-3AB6-47A8-820B-91E1D80D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42" y="1097474"/>
            <a:ext cx="8725222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按器件分：晶体管放大器、场效应管放大器、集成电路放大器。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5000"/>
              </a:lnSpc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按通频带（带宽）分：窄带放大器、宽带放大器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5000"/>
              </a:lnSpc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按负载分：谐振放大器、非谐振放大器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B58E70-0105-4D4F-A76A-467001B21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604838"/>
            <a:ext cx="7365578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）高频小信号放大器分类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P58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P65     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P70)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4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CCAAFDB6-AC8D-4CDE-BEF5-39C66C2AA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" y="2876550"/>
            <a:ext cx="8497888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① 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增益  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gain</a:t>
            </a:r>
          </a:p>
          <a:p>
            <a:pPr eaLnBrk="1" hangingPunct="1">
              <a:lnSpc>
                <a:spcPct val="95000"/>
              </a:lnSpc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电压增益：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o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/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i                           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分贝表示：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=20lg(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o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/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)</a:t>
            </a:r>
            <a:endParaRPr lang="en-US" altLang="zh-CN" sz="2400" baseline="-25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5000"/>
              </a:lnSpc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功率增益：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o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/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i                            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分贝表示：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 10lg( 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o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/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)</a:t>
            </a:r>
            <a:endParaRPr lang="en-US" altLang="zh-CN" sz="2400" baseline="-25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9FAABE9-8BCE-4751-A04F-07909A179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" y="2447925"/>
            <a:ext cx="7522294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）高频小信号放大器质量指标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P58 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P66     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P71)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</a:t>
            </a:r>
            <a:endParaRPr lang="zh-CN" altLang="en-US" sz="24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A268ACE-19C4-45B4-9F0D-3ADE6E067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35" y="4365104"/>
            <a:ext cx="4044950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②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通频带  带宽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bandwidth</a:t>
            </a:r>
          </a:p>
          <a:p>
            <a:pPr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     2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f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0.7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3dB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带宽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中心频率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f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lang="zh-CN" altLang="en-US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工作频率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26632" name="图片 2">
            <a:extLst>
              <a:ext uri="{FF2B5EF4-FFF2-40B4-BE49-F238E27FC236}">
                <a16:creationId xmlns:a16="http://schemas.microsoft.com/office/drawing/2014/main" id="{FD28E665-6F49-43C9-990C-B63296C7C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5" y="4229100"/>
            <a:ext cx="511651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B61762D-877E-4198-9637-6A53F44B7E4F}"/>
              </a:ext>
            </a:extLst>
          </p:cNvPr>
          <p:cNvSpPr/>
          <p:nvPr/>
        </p:nvSpPr>
        <p:spPr>
          <a:xfrm>
            <a:off x="5944872" y="5345112"/>
            <a:ext cx="853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P61 </a:t>
            </a:r>
            <a:endParaRPr lang="zh-CN" altLang="en-US" dirty="0"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2D722C2-92C8-42F4-8324-565B6DF7981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575425" cy="381000"/>
          </a:xfrm>
        </p:spPr>
        <p:txBody>
          <a:bodyPr/>
          <a:lstStyle/>
          <a:p>
            <a:pPr algn="l" eaLnBrk="1" hangingPunct="1"/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2.6.1 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调谐放大器概述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P58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P65      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P70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</a:t>
            </a:r>
            <a:endParaRPr lang="zh-CN" altLang="en-US" sz="24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E6422F-B021-44ED-B73B-86071EDBA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600"/>
            <a:ext cx="7524328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3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）高频小信号放大器质量指标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P59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P66     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P71)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</a:t>
            </a:r>
            <a:endParaRPr lang="zh-CN" altLang="en-US" sz="24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C9C504D-FD2E-4A2E-94CF-4A2B7A3EA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25" y="980017"/>
            <a:ext cx="360045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sz="2400" dirty="0">
                <a:solidFill>
                  <a:srgbClr val="002060"/>
                </a:solidFill>
                <a:latin typeface="+mn-lt"/>
                <a:ea typeface="仿宋" panose="02010609060101010101" pitchFamily="49" charset="-122"/>
              </a:rPr>
              <a:t>③ </a:t>
            </a:r>
            <a:r>
              <a:rPr lang="zh-CN" altLang="en-US" sz="2400" dirty="0">
                <a:solidFill>
                  <a:srgbClr val="002060"/>
                </a:solidFill>
                <a:latin typeface="+mn-lt"/>
                <a:ea typeface="仿宋" panose="02010609060101010101" pitchFamily="49" charset="-122"/>
              </a:rPr>
              <a:t>选择性</a:t>
            </a:r>
            <a:endParaRPr lang="en-US" altLang="zh-CN" sz="2400" dirty="0">
              <a:solidFill>
                <a:srgbClr val="00206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a.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矩形系数</a:t>
            </a:r>
            <a:endParaRPr lang="en-US" altLang="zh-CN" sz="2400" baseline="-25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27653" name="图片 7">
            <a:extLst>
              <a:ext uri="{FF2B5EF4-FFF2-40B4-BE49-F238E27FC236}">
                <a16:creationId xmlns:a16="http://schemas.microsoft.com/office/drawing/2014/main" id="{6F74C513-EC43-4AD8-B903-444AE3A11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990600"/>
            <a:ext cx="3248025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Rectangle 7">
            <a:extLst>
              <a:ext uri="{FF2B5EF4-FFF2-40B4-BE49-F238E27FC236}">
                <a16:creationId xmlns:a16="http://schemas.microsoft.com/office/drawing/2014/main" id="{B07AC440-58A6-4FE9-B3E1-D6D726C8C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963" y="1481138"/>
            <a:ext cx="785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2"/>
              </a:buClr>
              <a:buSzPct val="70000"/>
              <a:buFontTx/>
              <a:buNone/>
            </a:pPr>
            <a:r>
              <a:rPr kumimoji="0"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P66</a:t>
            </a:r>
            <a:endParaRPr kumimoji="0" lang="zh-CN" altLang="en-US" sz="24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27655" name="Object 18">
            <a:extLst>
              <a:ext uri="{FF2B5EF4-FFF2-40B4-BE49-F238E27FC236}">
                <a16:creationId xmlns:a16="http://schemas.microsoft.com/office/drawing/2014/main" id="{EDA6822F-61BD-4A84-ACAE-BBF5706540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180773"/>
              </p:ext>
            </p:extLst>
          </p:nvPr>
        </p:nvGraphicFramePr>
        <p:xfrm>
          <a:off x="1918564" y="1412875"/>
          <a:ext cx="284638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46" name="公式" r:id="rId4" imgW="1358310" imgH="431613" progId="Equation.3">
                  <p:embed/>
                </p:oleObj>
              </mc:Choice>
              <mc:Fallback>
                <p:oleObj name="公式" r:id="rId4" imgW="1358310" imgH="431613" progId="Equation.3">
                  <p:embed/>
                  <p:pic>
                    <p:nvPicPr>
                      <p:cNvPr id="0" name="Picture 2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564" y="1412875"/>
                        <a:ext cx="2846387" cy="904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19">
            <a:extLst>
              <a:ext uri="{FF2B5EF4-FFF2-40B4-BE49-F238E27FC236}">
                <a16:creationId xmlns:a16="http://schemas.microsoft.com/office/drawing/2014/main" id="{22031BDE-3C13-4F06-AA1F-BBAFCCDE2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090924"/>
              </p:ext>
            </p:extLst>
          </p:nvPr>
        </p:nvGraphicFramePr>
        <p:xfrm>
          <a:off x="354983" y="2553493"/>
          <a:ext cx="351155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47" name="公式" r:id="rId6" imgW="1675673" imgH="444307" progId="Equation.3">
                  <p:embed/>
                </p:oleObj>
              </mc:Choice>
              <mc:Fallback>
                <p:oleObj name="公式" r:id="rId6" imgW="1675673" imgH="444307" progId="Equation.3">
                  <p:embed/>
                  <p:pic>
                    <p:nvPicPr>
                      <p:cNvPr id="0" name="Picture 2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83" y="2553493"/>
                        <a:ext cx="3511550" cy="931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41893401-D0C2-416E-B1C5-1573FE10B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094" y="1859668"/>
            <a:ext cx="1289050" cy="4492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(3-5)</a:t>
            </a:r>
            <a:endParaRPr lang="zh-CN" altLang="en-US" sz="24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0F951A0-EF78-4839-9187-2F909CC99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054" y="2799821"/>
            <a:ext cx="1290637" cy="4476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(3-6)</a:t>
            </a:r>
            <a:endParaRPr lang="zh-CN" altLang="en-US" sz="24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7659" name="Rectangle 3">
            <a:extLst>
              <a:ext uri="{FF2B5EF4-FFF2-40B4-BE49-F238E27FC236}">
                <a16:creationId xmlns:a16="http://schemas.microsoft.com/office/drawing/2014/main" id="{ECEF29BE-38AE-4319-9774-8C0A8FC82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24" y="3805412"/>
            <a:ext cx="4169844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b.  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干扰抑制比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  <a:cs typeface="+mj-cs"/>
              </a:rPr>
              <a:t>P59 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en-US" altLang="zh-CN" sz="2400" dirty="0">
                <a:latin typeface="+mn-lt"/>
                <a:ea typeface="仿宋" panose="02010609060101010101" pitchFamily="49" charset="-122"/>
              </a:rPr>
              <a:t>P61</a:t>
            </a:r>
            <a:endParaRPr lang="en-US" altLang="zh-CN" sz="2400" baseline="-25000" dirty="0"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27660" name="Object 20">
            <a:extLst>
              <a:ext uri="{FF2B5EF4-FFF2-40B4-BE49-F238E27FC236}">
                <a16:creationId xmlns:a16="http://schemas.microsoft.com/office/drawing/2014/main" id="{A5AF418A-566E-402F-AC28-4C267DBF29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35033"/>
              </p:ext>
            </p:extLst>
          </p:nvPr>
        </p:nvGraphicFramePr>
        <p:xfrm>
          <a:off x="2201863" y="4346575"/>
          <a:ext cx="14351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48" name="公式" r:id="rId8" imgW="685502" imgH="444307" progId="Equation.3">
                  <p:embed/>
                </p:oleObj>
              </mc:Choice>
              <mc:Fallback>
                <p:oleObj name="公式" r:id="rId8" imgW="685502" imgH="444307" progId="Equation.3">
                  <p:embed/>
                  <p:pic>
                    <p:nvPicPr>
                      <p:cNvPr id="0" name="Picture 2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63" y="4346575"/>
                        <a:ext cx="1435100" cy="9318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1" name="Rectangle 3">
            <a:extLst>
              <a:ext uri="{FF2B5EF4-FFF2-40B4-BE49-F238E27FC236}">
                <a16:creationId xmlns:a16="http://schemas.microsoft.com/office/drawing/2014/main" id="{58E8B4C5-69CD-436F-AEA5-7D89B8F5D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8" y="5719763"/>
            <a:ext cx="19558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buFontTx/>
              <a:buNone/>
            </a:pPr>
            <a:r>
              <a:rPr lang="zh-CN" altLang="en-US" sz="2400">
                <a:solidFill>
                  <a:srgbClr val="002060"/>
                </a:solidFill>
                <a:latin typeface="+mn-lt"/>
                <a:ea typeface="仿宋" panose="02010609060101010101" pitchFamily="49" charset="-122"/>
              </a:rPr>
              <a:t>或</a:t>
            </a:r>
            <a:endParaRPr lang="en-US" altLang="zh-CN" sz="2400" baseline="-25000">
              <a:solidFill>
                <a:srgbClr val="002060"/>
              </a:solidFill>
              <a:latin typeface="+mn-lt"/>
              <a:ea typeface="仿宋" panose="02010609060101010101" pitchFamily="49" charset="-122"/>
            </a:endParaRPr>
          </a:p>
        </p:txBody>
      </p:sp>
      <p:graphicFrame>
        <p:nvGraphicFramePr>
          <p:cNvPr id="27662" name="Object 21">
            <a:extLst>
              <a:ext uri="{FF2B5EF4-FFF2-40B4-BE49-F238E27FC236}">
                <a16:creationId xmlns:a16="http://schemas.microsoft.com/office/drawing/2014/main" id="{08A29548-AFC1-478F-A8F6-76243D4F6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80956"/>
              </p:ext>
            </p:extLst>
          </p:nvPr>
        </p:nvGraphicFramePr>
        <p:xfrm>
          <a:off x="1384300" y="5473700"/>
          <a:ext cx="294957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49" name="公式" r:id="rId10" imgW="1409088" imgH="482391" progId="Equation.3">
                  <p:embed/>
                </p:oleObj>
              </mc:Choice>
              <mc:Fallback>
                <p:oleObj name="公式" r:id="rId10" imgW="1409088" imgH="482391" progId="Equation.3">
                  <p:embed/>
                  <p:pic>
                    <p:nvPicPr>
                      <p:cNvPr id="0" name="Picture 2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5473700"/>
                        <a:ext cx="2949575" cy="1012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63" name="图片 2">
            <a:extLst>
              <a:ext uri="{FF2B5EF4-FFF2-40B4-BE49-F238E27FC236}">
                <a16:creationId xmlns:a16="http://schemas.microsoft.com/office/drawing/2014/main" id="{4EF8DFA5-2243-4D81-B0B7-214443086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3873500"/>
            <a:ext cx="2833688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4" name="Rectangle 7">
            <a:extLst>
              <a:ext uri="{FF2B5EF4-FFF2-40B4-BE49-F238E27FC236}">
                <a16:creationId xmlns:a16="http://schemas.microsoft.com/office/drawing/2014/main" id="{64339022-AA3F-455E-A9A6-C3509A6B9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307" y="4087813"/>
            <a:ext cx="785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tx2"/>
              </a:buClr>
              <a:buSzPct val="70000"/>
              <a:buFontTx/>
              <a:buNone/>
            </a:pPr>
            <a:r>
              <a:rPr kumimoji="0"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P66</a:t>
            </a:r>
            <a:endParaRPr kumimoji="0" lang="zh-CN" altLang="en-US" sz="24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7413320B-8A68-4BBC-9B32-9DCFED17E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200" y="4549775"/>
            <a:ext cx="1289050" cy="4476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(3-7)</a:t>
            </a:r>
            <a:endParaRPr lang="zh-CN" altLang="en-US" sz="2400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EF3E34B-5BBD-46AE-806F-674FE18A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1162" y="3462514"/>
            <a:ext cx="2438400" cy="119062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对某个频率为</a:t>
            </a:r>
            <a:r>
              <a:rPr lang="en-US" altLang="zh-CN" sz="2400" i="1" kern="0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400" kern="0" baseline="-25000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zh-CN" altLang="en-US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的干扰信号的抑制能力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F7A3D47-F267-49C6-BEF5-ADFEBE020E42}"/>
              </a:ext>
            </a:extLst>
          </p:cNvPr>
          <p:cNvCxnSpPr>
            <a:cxnSpLocks/>
          </p:cNvCxnSpPr>
          <p:nvPr/>
        </p:nvCxnSpPr>
        <p:spPr bwMode="auto">
          <a:xfrm flipH="1">
            <a:off x="5868144" y="4346575"/>
            <a:ext cx="2304256" cy="1520825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93ACF3A-02D5-4C58-8A15-A32E558599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0000FF"/>
                </a:solidFill>
                <a:ea typeface="仿宋_GB2312" panose="02010609030101010101" pitchFamily="49" charset="-122"/>
              </a:rPr>
              <a:t>2.1.1</a:t>
            </a:r>
            <a:r>
              <a:rPr lang="zh-CN" altLang="en-US" sz="2800" b="1">
                <a:solidFill>
                  <a:srgbClr val="0000FF"/>
                </a:solidFill>
                <a:ea typeface="仿宋_GB2312" panose="02010609030101010101" pitchFamily="49" charset="-122"/>
              </a:rPr>
              <a:t>电感线圈的高频特性</a:t>
            </a:r>
          </a:p>
        </p:txBody>
      </p:sp>
      <p:sp>
        <p:nvSpPr>
          <p:cNvPr id="139285" name="Text Box 21">
            <a:extLst>
              <a:ext uri="{FF2B5EF4-FFF2-40B4-BE49-F238E27FC236}">
                <a16:creationId xmlns:a16="http://schemas.microsoft.com/office/drawing/2014/main" id="{357D7DE7-0AB3-4C55-87C1-7A8646215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757238"/>
            <a:ext cx="8821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Bookman Old Style" panose="02050604050505020204" pitchFamily="18" charset="0"/>
                <a:ea typeface="华文仿宋" panose="02010600040101010101" pitchFamily="2" charset="-122"/>
              </a:rPr>
              <a:t>重写上页等效并联电感、电阻与串联电路的关系式：</a:t>
            </a:r>
          </a:p>
        </p:txBody>
      </p:sp>
      <p:sp>
        <p:nvSpPr>
          <p:cNvPr id="139291" name="Text Box 27">
            <a:extLst>
              <a:ext uri="{FF2B5EF4-FFF2-40B4-BE49-F238E27FC236}">
                <a16:creationId xmlns:a16="http://schemas.microsoft.com/office/drawing/2014/main" id="{F348C653-651D-42BE-9216-5EAB16568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2455863"/>
            <a:ext cx="3624262" cy="46196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一般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Q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&gt;&gt;1,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则由上式可得：</a:t>
            </a:r>
            <a:endParaRPr lang="en-US" altLang="zh-CN" sz="2400" dirty="0">
              <a:solidFill>
                <a:srgbClr val="0000FF"/>
              </a:solidFill>
              <a:latin typeface="+mn-lt"/>
              <a:ea typeface="华文仿宋" pitchFamily="2" charset="-122"/>
            </a:endParaRPr>
          </a:p>
        </p:txBody>
      </p:sp>
      <p:sp>
        <p:nvSpPr>
          <p:cNvPr id="3086" name="Text Box 30">
            <a:extLst>
              <a:ext uri="{FF2B5EF4-FFF2-40B4-BE49-F238E27FC236}">
                <a16:creationId xmlns:a16="http://schemas.microsoft.com/office/drawing/2014/main" id="{193AF195-D8E4-4436-BF35-F690611E3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535488"/>
            <a:ext cx="8569325" cy="13357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结论：高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Q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线圈串并形式的电感值近似不变，串联电阻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r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和并联电阻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R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华文仿宋" pitchFamily="2" charset="-122"/>
              </a:rPr>
              <a:t>的乘积等于</a:t>
            </a:r>
            <a:r>
              <a:rPr lang="zh-CN" altLang="en-US" dirty="0">
                <a:solidFill>
                  <a:srgbClr val="CC3300"/>
                </a:solidFill>
                <a:latin typeface="+mn-lt"/>
                <a:ea typeface="华文仿宋" pitchFamily="2" charset="-122"/>
              </a:rPr>
              <a:t>感抗的平方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华文仿宋" pitchFamily="2" charset="-122"/>
              </a:rPr>
              <a:t>。</a:t>
            </a:r>
            <a:endParaRPr lang="en-US" altLang="zh-CN" sz="2400" dirty="0">
              <a:solidFill>
                <a:srgbClr val="CC3300"/>
              </a:solidFill>
              <a:latin typeface="+mn-lt"/>
              <a:ea typeface="华文仿宋" pitchFamily="2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ea typeface="华文仿宋" pitchFamily="2" charset="-122"/>
              </a:rPr>
              <a:t>      串联电阻</a:t>
            </a:r>
            <a:r>
              <a:rPr lang="en-US" altLang="zh-CN" sz="2400" i="1" dirty="0">
                <a:solidFill>
                  <a:srgbClr val="0000FF"/>
                </a:solidFill>
                <a:ea typeface="华文仿宋" pitchFamily="2" charset="-122"/>
              </a:rPr>
              <a:t>r </a:t>
            </a:r>
            <a:r>
              <a:rPr lang="en-US" altLang="zh-CN" sz="2400" dirty="0">
                <a:solidFill>
                  <a:srgbClr val="CC3300"/>
                </a:solidFill>
                <a:ea typeface="华文仿宋" pitchFamily="2" charset="-122"/>
              </a:rPr>
              <a:t>&lt;&lt;</a:t>
            </a:r>
            <a:r>
              <a:rPr lang="en-US" altLang="zh-CN" sz="2400" dirty="0">
                <a:solidFill>
                  <a:srgbClr val="0000FF"/>
                </a:solidFill>
                <a:ea typeface="华文仿宋" pitchFamily="2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ea typeface="华文仿宋" pitchFamily="2" charset="-122"/>
              </a:rPr>
              <a:t>并联电阻</a:t>
            </a:r>
            <a:r>
              <a:rPr lang="en-US" altLang="zh-CN" sz="2400" i="1" dirty="0">
                <a:solidFill>
                  <a:srgbClr val="0000FF"/>
                </a:solidFill>
                <a:ea typeface="华文仿宋" pitchFamily="2" charset="-122"/>
              </a:rPr>
              <a:t>R</a:t>
            </a:r>
            <a:endParaRPr lang="zh-CN" altLang="en-US" sz="2400" i="1" dirty="0">
              <a:solidFill>
                <a:srgbClr val="CC3300"/>
              </a:solidFill>
              <a:latin typeface="+mn-lt"/>
              <a:ea typeface="华文仿宋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92E49F1-033B-4A42-BEFE-594D719BFE5C}"/>
                  </a:ext>
                </a:extLst>
              </p:cNvPr>
              <p:cNvSpPr txBox="1"/>
              <p:nvPr/>
            </p:nvSpPr>
            <p:spPr>
              <a:xfrm>
                <a:off x="2698007" y="1584244"/>
                <a:ext cx="1892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i="1" dirty="0">
                    <a:solidFill>
                      <a:srgbClr val="660033"/>
                    </a:solidFill>
                  </a:rPr>
                  <a:t>R</a:t>
                </a:r>
                <a:r>
                  <a:rPr lang="en-US" altLang="zh-CN" b="0" dirty="0">
                    <a:solidFill>
                      <a:srgbClr val="660033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altLang="zh-CN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baseline="30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2E49F1-033B-4A42-BEFE-594D719BF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007" y="1584244"/>
                <a:ext cx="1892249" cy="430887"/>
              </a:xfrm>
              <a:prstGeom prst="rect">
                <a:avLst/>
              </a:prstGeom>
              <a:blipFill>
                <a:blip r:embed="rId2"/>
                <a:stretch>
                  <a:fillRect l="-11613" t="-25352" b="-47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AE359AA-4848-4F3E-AF73-890E29E14220}"/>
              </a:ext>
            </a:extLst>
          </p:cNvPr>
          <p:cNvGrpSpPr/>
          <p:nvPr/>
        </p:nvGrpSpPr>
        <p:grpSpPr>
          <a:xfrm>
            <a:off x="5319713" y="3221552"/>
            <a:ext cx="2885392" cy="649287"/>
            <a:chOff x="5319713" y="3221552"/>
            <a:chExt cx="2885392" cy="649287"/>
          </a:xfrm>
        </p:grpSpPr>
        <p:sp>
          <p:nvSpPr>
            <p:cNvPr id="10252" name="AutoShape 36">
              <a:extLst>
                <a:ext uri="{FF2B5EF4-FFF2-40B4-BE49-F238E27FC236}">
                  <a16:creationId xmlns:a16="http://schemas.microsoft.com/office/drawing/2014/main" id="{05714718-4043-4D73-8319-8D2D3B83DC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19713" y="3221552"/>
              <a:ext cx="792163" cy="64928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3 w 21600"/>
                <a:gd name="T13" fmla="*/ 2905 h 21600"/>
                <a:gd name="T14" fmla="*/ 18224 w 21600"/>
                <a:gd name="T15" fmla="*/ 924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noFill/>
            <a:ln w="22225">
              <a:solidFill>
                <a:srgbClr val="66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9DC03E7-6C38-4B0D-B81A-D6A5ACC5C517}"/>
                    </a:ext>
                  </a:extLst>
                </p:cNvPr>
                <p:cNvSpPr txBox="1"/>
                <p:nvPr/>
              </p:nvSpPr>
              <p:spPr>
                <a:xfrm>
                  <a:off x="6292850" y="3439750"/>
                  <a:ext cx="19122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b="0" i="1" dirty="0">
                      <a:solidFill>
                        <a:srgbClr val="660033"/>
                      </a:solidFill>
                    </a:rPr>
                    <a:t>R</a:t>
                  </a:r>
                  <a:r>
                    <a:rPr lang="en-US" altLang="zh-CN" b="0" dirty="0">
                      <a:solidFill>
                        <a:srgbClr val="660033"/>
                      </a:solidFill>
                      <a:sym typeface="Symbol" panose="05050102010706020507" pitchFamily="18" charset="2"/>
                    </a:rPr>
                    <a:t>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b="0" i="1" dirty="0">
                                  <a:solidFill>
                                    <a:srgbClr val="660066"/>
                                  </a:solidFill>
                                  <a:ea typeface="华文仿宋" panose="02010600040101010101" pitchFamily="2" charset="-122"/>
                                  <a:sym typeface="Symbol" panose="05050102010706020507" pitchFamily="18" charset="2"/>
                                </a:rPr>
                                <m:t>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660066"/>
                                  </a:solidFill>
                                  <a:ea typeface="华文仿宋" panose="02010600040101010101" pitchFamily="2" charset="-122"/>
                                  <a:sym typeface="Symbol" panose="05050102010706020507" pitchFamily="18" charset="2"/>
                                </a:rPr>
                                <m:t>L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zh-CN" altLang="en-US" b="0" baseline="30000" dirty="0">
                    <a:solidFill>
                      <a:srgbClr val="660033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9DC03E7-6C38-4B0D-B81A-D6A5ACC5C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850" y="3439750"/>
                  <a:ext cx="1912255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11146" t="-25352" b="-50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761C677-B626-4E0A-AF2C-6C0C63A3527A}"/>
              </a:ext>
            </a:extLst>
          </p:cNvPr>
          <p:cNvGrpSpPr/>
          <p:nvPr/>
        </p:nvGrpSpPr>
        <p:grpSpPr>
          <a:xfrm>
            <a:off x="3624263" y="2170113"/>
            <a:ext cx="3265614" cy="911756"/>
            <a:chOff x="3624263" y="2170113"/>
            <a:chExt cx="3265614" cy="911756"/>
          </a:xfrm>
        </p:grpSpPr>
        <p:sp>
          <p:nvSpPr>
            <p:cNvPr id="10254" name="AutoShape 35">
              <a:extLst>
                <a:ext uri="{FF2B5EF4-FFF2-40B4-BE49-F238E27FC236}">
                  <a16:creationId xmlns:a16="http://schemas.microsoft.com/office/drawing/2014/main" id="{953DDAA5-5230-4F64-AD6D-F284BE782A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24263" y="2170113"/>
              <a:ext cx="792163" cy="649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3 w 21600"/>
                <a:gd name="T13" fmla="*/ 2905 h 21600"/>
                <a:gd name="T14" fmla="*/ 18224 w 21600"/>
                <a:gd name="T15" fmla="*/ 924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noFill/>
            <a:ln w="22225">
              <a:solidFill>
                <a:srgbClr val="66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19BBB98-191C-4E49-9741-07CD6A0E17AC}"/>
                    </a:ext>
                  </a:extLst>
                </p:cNvPr>
                <p:cNvSpPr txBox="1"/>
                <p:nvPr/>
              </p:nvSpPr>
              <p:spPr>
                <a:xfrm>
                  <a:off x="4535002" y="2318262"/>
                  <a:ext cx="2354875" cy="7636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b="0" i="1" dirty="0">
                      <a:solidFill>
                        <a:srgbClr val="660033"/>
                      </a:solidFill>
                    </a:rPr>
                    <a:t>R</a:t>
                  </a:r>
                  <a:r>
                    <a:rPr lang="en-US" altLang="zh-CN" b="0" dirty="0">
                      <a:solidFill>
                        <a:srgbClr val="660033"/>
                      </a:solidFill>
                      <a:sym typeface="Symbol" panose="05050102010706020507" pitchFamily="18" charset="2"/>
                    </a:rPr>
                    <a:t></a:t>
                  </a:r>
                  <a:r>
                    <a:rPr lang="en-US" altLang="zh-CN" b="0" i="1" dirty="0">
                      <a:solidFill>
                        <a:srgbClr val="660033"/>
                      </a:solidFill>
                      <a:sym typeface="Symbol" panose="05050102010706020507" pitchFamily="18" charset="2"/>
                    </a:rPr>
                    <a:t>Q</a:t>
                  </a:r>
                  <a:r>
                    <a:rPr lang="en-US" altLang="zh-CN" b="0" baseline="30000" dirty="0">
                      <a:solidFill>
                        <a:srgbClr val="660033"/>
                      </a:solidFill>
                      <a:sym typeface="Symbol" panose="05050102010706020507" pitchFamily="18" charset="2"/>
                    </a:rPr>
                    <a:t>2</a:t>
                  </a:r>
                  <a:r>
                    <a:rPr lang="en-US" altLang="zh-CN" b="0" dirty="0">
                      <a:solidFill>
                        <a:srgbClr val="660033"/>
                      </a:solidFill>
                      <a:sym typeface="Symbol" panose="05050102010706020507" pitchFamily="18" charset="2"/>
                    </a:rPr>
                    <a:t>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>
                                      <a:solidFill>
                                        <a:srgbClr val="66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zh-CN" altLang="en-US" b="0" i="1" dirty="0">
                                      <a:solidFill>
                                        <a:srgbClr val="660066"/>
                                      </a:solidFill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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="0" i="1" dirty="0">
                                      <a:solidFill>
                                        <a:srgbClr val="660066"/>
                                      </a:solidFill>
                                      <a:ea typeface="华文仿宋" panose="02010600040101010101" pitchFamily="2" charset="-122"/>
                                      <a:sym typeface="Symbol" panose="05050102010706020507" pitchFamily="18" charset="2"/>
                                    </a:rPr>
                                    <m:t>L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>
                                  <a:solidFill>
                                    <a:srgbClr val="66006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66"/>
                              </a:solidFill>
                              <a:ea typeface="华文仿宋" panose="02010600040101010101" pitchFamily="2" charset="-122"/>
                              <a:sym typeface="Symbol" panose="05050102010706020507" pitchFamily="18" charset="2"/>
                            </a:rPr>
                            <m:t>r</m:t>
                          </m:r>
                        </m:den>
                      </m:f>
                    </m:oMath>
                  </a14:m>
                  <a:endParaRPr lang="zh-CN" altLang="en-US" b="0" baseline="30000" dirty="0">
                    <a:solidFill>
                      <a:srgbClr val="660033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219BBB98-191C-4E49-9741-07CD6A0E1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5002" y="2318262"/>
                  <a:ext cx="2354875" cy="763607"/>
                </a:xfrm>
                <a:prstGeom prst="rect">
                  <a:avLst/>
                </a:prstGeom>
                <a:blipFill>
                  <a:blip r:embed="rId4"/>
                  <a:stretch>
                    <a:fillRect l="-9326" b="-150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56" name="AutoShape 34">
            <a:extLst>
              <a:ext uri="{FF2B5EF4-FFF2-40B4-BE49-F238E27FC236}">
                <a16:creationId xmlns:a16="http://schemas.microsoft.com/office/drawing/2014/main" id="{775D06A0-AA0A-451B-9887-05C6036BC24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70725" y="2193925"/>
            <a:ext cx="792163" cy="64928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3 w 21600"/>
              <a:gd name="T13" fmla="*/ 2905 h 21600"/>
              <a:gd name="T14" fmla="*/ 18224 w 21600"/>
              <a:gd name="T15" fmla="*/ 924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2225">
            <a:solidFill>
              <a:srgbClr val="66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99D9AC8-0AF4-40AE-A903-3EA3429B159F}"/>
                  </a:ext>
                </a:extLst>
              </p:cNvPr>
              <p:cNvSpPr txBox="1"/>
              <p:nvPr/>
            </p:nvSpPr>
            <p:spPr>
              <a:xfrm>
                <a:off x="6467450" y="1422138"/>
                <a:ext cx="1737655" cy="65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i="1" dirty="0">
                    <a:solidFill>
                      <a:srgbClr val="660033"/>
                    </a:solidFill>
                  </a:rPr>
                  <a:t>L</a:t>
                </a:r>
                <a:r>
                  <a:rPr lang="en-US" altLang="zh-CN" b="0" baseline="-25000" dirty="0" err="1">
                    <a:solidFill>
                      <a:srgbClr val="660033"/>
                    </a:solidFill>
                  </a:rPr>
                  <a:t>p</a:t>
                </a:r>
                <a:r>
                  <a:rPr lang="en-US" altLang="zh-CN" b="0" dirty="0">
                    <a:solidFill>
                      <a:srgbClr val="660033"/>
                    </a:solidFill>
                  </a:rPr>
                  <a:t>=</a:t>
                </a:r>
                <a:r>
                  <a:rPr lang="en-US" altLang="zh-CN" b="0" i="1" dirty="0">
                    <a:solidFill>
                      <a:srgbClr val="660033"/>
                    </a:solidFill>
                  </a:rPr>
                  <a:t>L</a:t>
                </a:r>
                <a:r>
                  <a:rPr lang="en-US" altLang="zh-CN" b="0" dirty="0">
                    <a:solidFill>
                      <a:srgbClr val="660033"/>
                    </a:solidFill>
                  </a:rPr>
                  <a:t>(1+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b="0" i="1" baseline="30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b="0" dirty="0">
                    <a:solidFill>
                      <a:srgbClr val="660033"/>
                    </a:solidFill>
                  </a:rPr>
                  <a:t>)</a:t>
                </a:r>
                <a:endParaRPr lang="zh-CN" altLang="en-US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99D9AC8-0AF4-40AE-A903-3EA3429B1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450" y="1422138"/>
                <a:ext cx="1737655" cy="655179"/>
              </a:xfrm>
              <a:prstGeom prst="rect">
                <a:avLst/>
              </a:prstGeom>
              <a:blipFill>
                <a:blip r:embed="rId5"/>
                <a:stretch>
                  <a:fillRect l="-12632" t="-3704" r="-1017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475F76B-9222-41BE-B3E3-04D689FC47FE}"/>
              </a:ext>
            </a:extLst>
          </p:cNvPr>
          <p:cNvSpPr txBox="1"/>
          <p:nvPr/>
        </p:nvSpPr>
        <p:spPr>
          <a:xfrm>
            <a:off x="7985125" y="2463717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b="0" i="1" dirty="0" err="1">
                <a:solidFill>
                  <a:srgbClr val="660033"/>
                </a:solidFill>
              </a:rPr>
              <a:t>L</a:t>
            </a:r>
            <a:r>
              <a:rPr lang="en-US" altLang="zh-CN" b="0" baseline="-25000" dirty="0" err="1">
                <a:solidFill>
                  <a:srgbClr val="660033"/>
                </a:solidFill>
              </a:rPr>
              <a:t>p</a:t>
            </a:r>
            <a:r>
              <a:rPr lang="en-US" altLang="zh-CN" b="0" dirty="0" err="1">
                <a:solidFill>
                  <a:srgbClr val="660033"/>
                </a:solidFill>
                <a:sym typeface="Symbol" panose="05050102010706020507" pitchFamily="18" charset="2"/>
              </a:rPr>
              <a:t></a:t>
            </a:r>
            <a:r>
              <a:rPr lang="en-US" altLang="zh-CN" b="0" i="1" dirty="0" err="1">
                <a:solidFill>
                  <a:srgbClr val="660033"/>
                </a:solidFill>
              </a:rPr>
              <a:t>L</a:t>
            </a:r>
            <a:endParaRPr lang="zh-CN" altLang="en-US" b="0" dirty="0">
              <a:solidFill>
                <a:srgbClr val="6600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9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5" grpId="0"/>
      <p:bldP spid="139291" grpId="0"/>
      <p:bldP spid="3086" grpId="0"/>
      <p:bldP spid="18" grpId="0"/>
      <p:bldP spid="10256" grpId="0" animBg="1"/>
      <p:bldP spid="17" grpId="0"/>
      <p:bldP spid="2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FB7E817-4CE4-4FCF-8FE0-B75BE16731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915400" cy="381000"/>
          </a:xfrm>
        </p:spPr>
        <p:txBody>
          <a:bodyPr/>
          <a:lstStyle/>
          <a:p>
            <a:pPr algn="l" eaLnBrk="1" hangingPunct="1"/>
            <a:r>
              <a:rPr lang="en-US" altLang="zh-CN" sz="2400" b="1" dirty="0">
                <a:solidFill>
                  <a:srgbClr val="0000FF"/>
                </a:solidFill>
                <a:ea typeface="仿宋_GB2312" panose="02010609030101010101" pitchFamily="49" charset="-122"/>
              </a:rPr>
              <a:t>2.6.1 </a:t>
            </a:r>
            <a:r>
              <a:rPr lang="zh-CN" altLang="en-US" sz="2400" b="1" dirty="0">
                <a:solidFill>
                  <a:srgbClr val="0000FF"/>
                </a:solidFill>
                <a:ea typeface="仿宋_GB2312" panose="02010609030101010101" pitchFamily="49" charset="-122"/>
              </a:rPr>
              <a:t>调谐放大器概述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FB3876-1F66-416B-804C-035985D9F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600"/>
            <a:ext cx="7452320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（</a:t>
            </a:r>
            <a:r>
              <a:rPr lang="en-US" altLang="zh-CN" sz="24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3</a:t>
            </a:r>
            <a:r>
              <a:rPr lang="zh-CN" altLang="en-US" sz="24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）高频小信号放大器质量指标 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ea typeface="仿宋_GB2312" pitchFamily="49" charset="-122"/>
              </a:rPr>
              <a:t>P59    </a:t>
            </a:r>
            <a:r>
              <a:rPr lang="en-US" altLang="zh-CN" sz="2400" dirty="0">
                <a:solidFill>
                  <a:srgbClr val="FF0000"/>
                </a:solidFill>
                <a:ea typeface="仿宋_GB2312" pitchFamily="49" charset="-122"/>
              </a:rPr>
              <a:t>P66      </a:t>
            </a:r>
            <a:r>
              <a:rPr lang="en-US" altLang="zh-CN" sz="2400" dirty="0">
                <a:solidFill>
                  <a:srgbClr val="0000FF"/>
                </a:solidFill>
                <a:ea typeface="仿宋_GB2312" panose="02010609030101010101" pitchFamily="49" charset="-122"/>
              </a:rPr>
              <a:t>P71)</a:t>
            </a:r>
            <a:r>
              <a:rPr lang="en-US" altLang="zh-CN" sz="2400" kern="0" dirty="0">
                <a:solidFill>
                  <a:srgbClr val="FF0000"/>
                </a:solidFill>
                <a:ea typeface="仿宋_GB2312" panose="02010609030101010101" pitchFamily="49" charset="-122"/>
              </a:rPr>
              <a:t>  </a:t>
            </a:r>
            <a:r>
              <a:rPr lang="en-US" altLang="zh-CN" sz="24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  </a:t>
            </a:r>
            <a:endParaRPr lang="zh-CN" altLang="en-US" sz="2400" kern="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BBC1C483-FE5A-48DB-A638-AC6721471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25539"/>
            <a:ext cx="36004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sz="2400" dirty="0">
                <a:solidFill>
                  <a:srgbClr val="660033"/>
                </a:solidFill>
                <a:latin typeface="宋体" panose="02010600030101010101" pitchFamily="2" charset="-122"/>
              </a:rPr>
              <a:t>④ </a:t>
            </a:r>
            <a:r>
              <a:rPr lang="zh-CN" altLang="en-US" sz="2400" dirty="0">
                <a:solidFill>
                  <a:srgbClr val="660033"/>
                </a:solidFill>
                <a:latin typeface="宋体" panose="02010600030101010101" pitchFamily="2" charset="-122"/>
              </a:rPr>
              <a:t>稳定性 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f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0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 2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f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0.7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</a:t>
            </a: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4AF84B45-55D5-49DE-B931-E7567209D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63" y="1762125"/>
            <a:ext cx="7803529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</a:rPr>
              <a:t>      A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V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或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P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、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f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0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 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、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2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rgbClr val="660033"/>
                </a:solidFill>
                <a:ea typeface="仿宋_GB2312" panose="02010609030101010101" pitchFamily="49" charset="-122"/>
                <a:sym typeface="Symbol" panose="05050102010706020507" pitchFamily="18" charset="2"/>
              </a:rPr>
              <a:t>f</a:t>
            </a:r>
            <a:r>
              <a:rPr lang="en-US" altLang="zh-CN" sz="2400" baseline="-25000" dirty="0">
                <a:solidFill>
                  <a:srgbClr val="660033"/>
                </a:solidFill>
                <a:ea typeface="仿宋_GB2312" panose="02010609030101010101" pitchFamily="49" charset="-122"/>
              </a:rPr>
              <a:t>0.7</a:t>
            </a:r>
            <a:r>
              <a:rPr lang="en-US" altLang="zh-CN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 </a:t>
            </a:r>
            <a:r>
              <a:rPr lang="zh-CN" altLang="en-US" sz="2400" dirty="0">
                <a:solidFill>
                  <a:srgbClr val="660033"/>
                </a:solidFill>
                <a:ea typeface="仿宋_GB2312" panose="02010609030101010101" pitchFamily="49" charset="-122"/>
              </a:rPr>
              <a:t>的稳定性    </a:t>
            </a:r>
            <a:r>
              <a:rPr lang="zh-CN" altLang="en-US" sz="2400" dirty="0">
                <a:solidFill>
                  <a:srgbClr val="FF0000"/>
                </a:solidFill>
                <a:ea typeface="仿宋_GB2312" panose="02010609030101010101" pitchFamily="49" charset="-122"/>
              </a:rPr>
              <a:t>稳定系数</a:t>
            </a:r>
            <a:endParaRPr lang="en-US" altLang="zh-CN" sz="2400" dirty="0">
              <a:solidFill>
                <a:srgbClr val="FF0000"/>
              </a:solidFill>
              <a:ea typeface="仿宋_GB2312" panose="02010609030101010101" pitchFamily="49" charset="-122"/>
            </a:endParaRPr>
          </a:p>
        </p:txBody>
      </p:sp>
      <p:sp>
        <p:nvSpPr>
          <p:cNvPr id="28678" name="Rectangle 3">
            <a:extLst>
              <a:ext uri="{FF2B5EF4-FFF2-40B4-BE49-F238E27FC236}">
                <a16:creationId xmlns:a16="http://schemas.microsoft.com/office/drawing/2014/main" id="{DB368F8F-AB58-4451-A4FE-5B5DF1433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738438"/>
            <a:ext cx="36004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altLang="zh-CN" sz="2400">
                <a:solidFill>
                  <a:srgbClr val="660033"/>
                </a:solidFill>
                <a:latin typeface="宋体" panose="02010600030101010101" pitchFamily="2" charset="-122"/>
              </a:rPr>
              <a:t>⑤ </a:t>
            </a:r>
            <a:r>
              <a:rPr lang="zh-CN" altLang="en-US" sz="2400">
                <a:solidFill>
                  <a:srgbClr val="660033"/>
                </a:solidFill>
                <a:latin typeface="宋体" panose="02010600030101010101" pitchFamily="2" charset="-122"/>
              </a:rPr>
              <a:t>噪声系数</a:t>
            </a:r>
            <a:endParaRPr lang="en-US" altLang="zh-CN" sz="2400">
              <a:solidFill>
                <a:srgbClr val="660033"/>
              </a:solidFill>
              <a:ea typeface="仿宋_GB2312" panose="02010609030101010101" pitchFamily="49" charset="-122"/>
            </a:endParaRPr>
          </a:p>
        </p:txBody>
      </p:sp>
      <p:graphicFrame>
        <p:nvGraphicFramePr>
          <p:cNvPr id="28679" name="Object 10">
            <a:extLst>
              <a:ext uri="{FF2B5EF4-FFF2-40B4-BE49-F238E27FC236}">
                <a16:creationId xmlns:a16="http://schemas.microsoft.com/office/drawing/2014/main" id="{989128A7-5027-4690-B65E-FE810DE5D9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3357563"/>
          <a:ext cx="3960812" cy="164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17" name="公式" r:id="rId3" imgW="1892300" imgH="787400" progId="Equation.3">
                  <p:embed/>
                </p:oleObj>
              </mc:Choice>
              <mc:Fallback>
                <p:oleObj name="公式" r:id="rId3" imgW="1892300" imgH="787400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357563"/>
                        <a:ext cx="3960812" cy="1649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">
            <a:extLst>
              <a:ext uri="{FF2B5EF4-FFF2-40B4-BE49-F238E27FC236}">
                <a16:creationId xmlns:a16="http://schemas.microsoft.com/office/drawing/2014/main" id="{64B52FF5-3E97-4B55-9179-931A948FD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3957638"/>
            <a:ext cx="1289050" cy="4476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400" kern="0" dirty="0">
                <a:solidFill>
                  <a:srgbClr val="0000FF"/>
                </a:solidFill>
                <a:ea typeface="仿宋_GB2312" panose="02010609030101010101" pitchFamily="49" charset="-122"/>
              </a:rPr>
              <a:t>(3-8)</a:t>
            </a:r>
            <a:endParaRPr lang="zh-CN" altLang="en-US" sz="2400" kern="0" dirty="0">
              <a:solidFill>
                <a:srgbClr val="0000FF"/>
              </a:solidFill>
              <a:ea typeface="仿宋_GB2312" panose="02010609030101010101" pitchFamily="49" charset="-122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CF5150A3-348F-4044-B971-F2E29563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5337175"/>
            <a:ext cx="3970338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华文仿宋" panose="02010600040101010101" pitchFamily="2" charset="-122"/>
              </a:rPr>
              <a:t>理想情况下：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华文仿宋" panose="02010600040101010101" pitchFamily="2" charset="-122"/>
              </a:rPr>
              <a:t>N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华文仿宋" panose="02010600040101010101" pitchFamily="2" charset="-122"/>
              </a:rPr>
              <a:t>F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华文仿宋" panose="02010600040101010101" pitchFamily="2" charset="-122"/>
              </a:rPr>
              <a:t>=1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95B94F-6280-4DA8-A295-ED541EDE7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211" y="2513011"/>
            <a:ext cx="2508217" cy="259873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8287724-2FE8-44EF-B181-52B4AF2410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727776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2.6.2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单级单调谐放大器分析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P63</a:t>
            </a:r>
            <a:r>
              <a:rPr lang="en-US" altLang="zh-CN" sz="28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P65  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P70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) 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9699" name="Rectangle 7">
            <a:extLst>
              <a:ext uri="{FF2B5EF4-FFF2-40B4-BE49-F238E27FC236}">
                <a16:creationId xmlns:a16="http://schemas.microsoft.com/office/drawing/2014/main" id="{703D68F3-64F3-45A3-9E5B-298196D34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721484"/>
            <a:ext cx="67916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图中第一级的输出导纳和输出电流为第二级的信号源；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第三级的输入导纳为第二级的负载导纳；</a:t>
            </a:r>
          </a:p>
        </p:txBody>
      </p:sp>
      <p:sp>
        <p:nvSpPr>
          <p:cNvPr id="29700" name="Rectangle 17">
            <a:extLst>
              <a:ext uri="{FF2B5EF4-FFF2-40B4-BE49-F238E27FC236}">
                <a16:creationId xmlns:a16="http://schemas.microsoft.com/office/drawing/2014/main" id="{5BCD4640-B020-4D49-B495-41F76B095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452577"/>
            <a:ext cx="50403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kumimoji="0"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kumimoji="0"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L</a:t>
            </a:r>
            <a:r>
              <a:rPr kumimoji="0"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kumimoji="0"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为电源去耦；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kumimoji="0"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kumimoji="0"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为高频短路时的耦合电容；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kumimoji="0"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3</a:t>
            </a:r>
            <a:r>
              <a:rPr kumimoji="0"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为高频短路时的旁路电容。</a:t>
            </a:r>
          </a:p>
        </p:txBody>
      </p:sp>
      <p:pic>
        <p:nvPicPr>
          <p:cNvPr id="29701" name="图片 5" descr="Image1.jpg">
            <a:extLst>
              <a:ext uri="{FF2B5EF4-FFF2-40B4-BE49-F238E27FC236}">
                <a16:creationId xmlns:a16="http://schemas.microsoft.com/office/drawing/2014/main" id="{3918ABA9-A8B9-4A79-BF69-88DCC77E4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3" y="636098"/>
            <a:ext cx="3168352" cy="19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32F56B8-5E0D-4EF8-9063-FF1466EC7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491" y="6351710"/>
            <a:ext cx="60388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这里重点研究第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2</a:t>
            </a:r>
            <a:r>
              <a:rPr lang="zh-CN" altLang="en-US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级放大器的工作原理</a:t>
            </a:r>
          </a:p>
        </p:txBody>
      </p:sp>
      <p:pic>
        <p:nvPicPr>
          <p:cNvPr id="29708" name="图片 12" descr="Image2.jpg">
            <a:extLst>
              <a:ext uri="{FF2B5EF4-FFF2-40B4-BE49-F238E27FC236}">
                <a16:creationId xmlns:a16="http://schemas.microsoft.com/office/drawing/2014/main" id="{068EB676-AC73-4C36-86F7-DA1F91713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77" y="612611"/>
            <a:ext cx="2664296" cy="14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5" name="Rectangle 17">
            <a:extLst>
              <a:ext uri="{FF2B5EF4-FFF2-40B4-BE49-F238E27FC236}">
                <a16:creationId xmlns:a16="http://schemas.microsoft.com/office/drawing/2014/main" id="{61F27691-35B4-49B3-885A-D3E2C40DA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916" y="5305961"/>
            <a:ext cx="41767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等效三原则：</a:t>
            </a:r>
            <a:endParaRPr kumimoji="0" lang="en-US" altLang="zh-CN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kumimoji="0"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kumimoji="0"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）偏置电阻要断开</a:t>
            </a:r>
            <a:endParaRPr kumimoji="0" lang="en-US" altLang="zh-CN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kumimoji="0"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kumimoji="0"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）电容要短路（回路电容保留）</a:t>
            </a:r>
            <a:endParaRPr kumimoji="0" lang="en-US" altLang="zh-CN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kumimoji="0"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3</a:t>
            </a:r>
            <a:r>
              <a:rPr kumimoji="0"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）晶体管要用</a:t>
            </a:r>
            <a:r>
              <a:rPr kumimoji="0"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y </a:t>
            </a:r>
            <a:r>
              <a:rPr kumimoji="0"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参数等效</a:t>
            </a:r>
            <a:endParaRPr kumimoji="0" lang="en-US" altLang="zh-CN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0B38DC-233A-4C24-8461-4391E598A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68" y="2064731"/>
            <a:ext cx="2844317" cy="25058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B6E30C-6144-409B-8711-62AA08625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14" y="2569599"/>
            <a:ext cx="3777478" cy="1756268"/>
          </a:xfrm>
          <a:prstGeom prst="rect">
            <a:avLst/>
          </a:prstGeom>
        </p:spPr>
      </p:pic>
      <p:sp>
        <p:nvSpPr>
          <p:cNvPr id="29703" name="矩形 6">
            <a:extLst>
              <a:ext uri="{FF2B5EF4-FFF2-40B4-BE49-F238E27FC236}">
                <a16:creationId xmlns:a16="http://schemas.microsoft.com/office/drawing/2014/main" id="{F10C951F-E230-42CB-B574-385E96115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853" y="4187281"/>
            <a:ext cx="4176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P63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P65     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P70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5BC790-402B-42D4-99C6-F7238782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710" y="2585039"/>
            <a:ext cx="1429017" cy="18754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41091C-5359-4495-87FB-3FB042C44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33" y="4655934"/>
            <a:ext cx="4193823" cy="1949840"/>
          </a:xfrm>
          <a:prstGeom prst="rect">
            <a:avLst/>
          </a:prstGeom>
        </p:spPr>
      </p:pic>
      <p:sp>
        <p:nvSpPr>
          <p:cNvPr id="30722" name="Rectangle 2">
            <a:extLst>
              <a:ext uri="{FF2B5EF4-FFF2-40B4-BE49-F238E27FC236}">
                <a16:creationId xmlns:a16="http://schemas.microsoft.com/office/drawing/2014/main" id="{A72BF562-AA41-4783-A025-BF90688B17A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77252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2.6.2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单级单调谐放大器分析 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P63    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P66  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P71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) 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0723" name="Rectangle 18">
            <a:extLst>
              <a:ext uri="{FF2B5EF4-FFF2-40B4-BE49-F238E27FC236}">
                <a16:creationId xmlns:a16="http://schemas.microsoft.com/office/drawing/2014/main" id="{68C9A429-B745-479D-8567-A9918BB6C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963613"/>
            <a:ext cx="8201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第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级的交流等效电路为：     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参数等效三原则  见上页）</a:t>
            </a:r>
          </a:p>
        </p:txBody>
      </p:sp>
      <p:sp>
        <p:nvSpPr>
          <p:cNvPr id="30725" name="Rectangle 31">
            <a:extLst>
              <a:ext uri="{FF2B5EF4-FFF2-40B4-BE49-F238E27FC236}">
                <a16:creationId xmlns:a16="http://schemas.microsoft.com/office/drawing/2014/main" id="{ECC3D8A5-791B-4AE2-B93D-721BB160D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864" y="2288810"/>
            <a:ext cx="48609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P</a:t>
            </a:r>
            <a:r>
              <a:rPr lang="en-US" altLang="zh-CN" sz="20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为本级放大器晶体管集电极接入系数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为下级放大器晶体管基极接入系数</a:t>
            </a:r>
          </a:p>
        </p:txBody>
      </p:sp>
      <p:sp>
        <p:nvSpPr>
          <p:cNvPr id="30726" name="Rectangle 34">
            <a:extLst>
              <a:ext uri="{FF2B5EF4-FFF2-40B4-BE49-F238E27FC236}">
                <a16:creationId xmlns:a16="http://schemas.microsoft.com/office/drawing/2014/main" id="{B4A3FC59-52C5-43CF-A0F7-196EC18BD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3" y="3326567"/>
            <a:ext cx="3668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上图的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参数等效电路：</a:t>
            </a:r>
          </a:p>
        </p:txBody>
      </p:sp>
      <p:grpSp>
        <p:nvGrpSpPr>
          <p:cNvPr id="30727" name="组合 16">
            <a:extLst>
              <a:ext uri="{FF2B5EF4-FFF2-40B4-BE49-F238E27FC236}">
                <a16:creationId xmlns:a16="http://schemas.microsoft.com/office/drawing/2014/main" id="{CAC27FA3-E0BF-4931-8E3D-1C2BF2A08946}"/>
              </a:ext>
            </a:extLst>
          </p:cNvPr>
          <p:cNvGrpSpPr>
            <a:grpSpLocks/>
          </p:cNvGrpSpPr>
          <p:nvPr/>
        </p:nvGrpSpPr>
        <p:grpSpPr bwMode="auto">
          <a:xfrm>
            <a:off x="88545" y="3718580"/>
            <a:ext cx="4987512" cy="1675854"/>
            <a:chOff x="828675" y="3929063"/>
            <a:chExt cx="6388821" cy="2571771"/>
          </a:xfrm>
        </p:grpSpPr>
        <p:pic>
          <p:nvPicPr>
            <p:cNvPr id="30735" name="图片 13" descr="Image1.jpg">
              <a:extLst>
                <a:ext uri="{FF2B5EF4-FFF2-40B4-BE49-F238E27FC236}">
                  <a16:creationId xmlns:a16="http://schemas.microsoft.com/office/drawing/2014/main" id="{BBFAE63A-3D98-44D0-989D-BE8B102B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75" y="3929063"/>
              <a:ext cx="6388821" cy="2571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736" name="直接箭头连接符 17">
              <a:extLst>
                <a:ext uri="{FF2B5EF4-FFF2-40B4-BE49-F238E27FC236}">
                  <a16:creationId xmlns:a16="http://schemas.microsoft.com/office/drawing/2014/main" id="{11293217-C3BE-4E16-B423-B00F31BC01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72066" y="4286256"/>
              <a:ext cx="500063" cy="428625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37" name="Rectangle 34">
              <a:extLst>
                <a:ext uri="{FF2B5EF4-FFF2-40B4-BE49-F238E27FC236}">
                  <a16:creationId xmlns:a16="http://schemas.microsoft.com/office/drawing/2014/main" id="{27CBB4D4-2A63-4AD9-94FF-1FE345C0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740" y="3994089"/>
              <a:ext cx="1330194" cy="614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0000"/>
                  </a:solidFill>
                  <a:latin typeface="+mn-lt"/>
                  <a:ea typeface="仿宋" panose="02010609060101010101" pitchFamily="49" charset="-122"/>
                </a:rPr>
                <a:t>不短路</a:t>
              </a:r>
            </a:p>
          </p:txBody>
        </p:sp>
      </p:grpSp>
      <p:grpSp>
        <p:nvGrpSpPr>
          <p:cNvPr id="30728" name="组合 19">
            <a:extLst>
              <a:ext uri="{FF2B5EF4-FFF2-40B4-BE49-F238E27FC236}">
                <a16:creationId xmlns:a16="http://schemas.microsoft.com/office/drawing/2014/main" id="{552F7BBD-0023-4003-ABD9-4125E0CDF45C}"/>
              </a:ext>
            </a:extLst>
          </p:cNvPr>
          <p:cNvGrpSpPr>
            <a:grpSpLocks/>
          </p:cNvGrpSpPr>
          <p:nvPr/>
        </p:nvGrpSpPr>
        <p:grpSpPr bwMode="auto">
          <a:xfrm>
            <a:off x="323851" y="1395771"/>
            <a:ext cx="3240037" cy="2017278"/>
            <a:chOff x="323528" y="1140902"/>
            <a:chExt cx="4050567" cy="2501347"/>
          </a:xfrm>
        </p:grpSpPr>
        <p:pic>
          <p:nvPicPr>
            <p:cNvPr id="30731" name="图片 12" descr="Image2.jpg">
              <a:extLst>
                <a:ext uri="{FF2B5EF4-FFF2-40B4-BE49-F238E27FC236}">
                  <a16:creationId xmlns:a16="http://schemas.microsoft.com/office/drawing/2014/main" id="{91FE7770-759C-4CB8-920B-A3110A49F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68924"/>
              <a:ext cx="4000500" cy="247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732" name="直接箭头连接符 15">
              <a:extLst>
                <a:ext uri="{FF2B5EF4-FFF2-40B4-BE49-F238E27FC236}">
                  <a16:creationId xmlns:a16="http://schemas.microsoft.com/office/drawing/2014/main" id="{151F7D3F-EC10-4362-AD58-BA97753C48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31168" y="1410363"/>
              <a:ext cx="500063" cy="428625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33" name="Rectangle 34">
              <a:extLst>
                <a:ext uri="{FF2B5EF4-FFF2-40B4-BE49-F238E27FC236}">
                  <a16:creationId xmlns:a16="http://schemas.microsoft.com/office/drawing/2014/main" id="{9C90898E-5775-4CCC-96AD-A7BAB00AD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069" y="1140902"/>
              <a:ext cx="1142999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FF0000"/>
                  </a:solidFill>
                  <a:latin typeface="+mn-lt"/>
                  <a:ea typeface="仿宋" panose="02010609060101010101" pitchFamily="49" charset="-122"/>
                </a:rPr>
                <a:t>不短路</a:t>
              </a:r>
            </a:p>
          </p:txBody>
        </p:sp>
        <p:sp>
          <p:nvSpPr>
            <p:cNvPr id="30734" name="矩形 17">
              <a:extLst>
                <a:ext uri="{FF2B5EF4-FFF2-40B4-BE49-F238E27FC236}">
                  <a16:creationId xmlns:a16="http://schemas.microsoft.com/office/drawing/2014/main" id="{B0965455-5892-463B-B2DD-DF19A35FC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493" y="2929111"/>
              <a:ext cx="1458602" cy="461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旧</a:t>
              </a:r>
              <a:r>
                <a:rPr lang="en-US" altLang="zh-CN" sz="240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rPr>
                <a:t>P35</a:t>
              </a:r>
              <a:endPara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endParaRPr>
            </a:p>
          </p:txBody>
        </p:sp>
      </p:grpSp>
      <p:sp>
        <p:nvSpPr>
          <p:cNvPr id="30729" name="矩形 18">
            <a:extLst>
              <a:ext uri="{FF2B5EF4-FFF2-40B4-BE49-F238E27FC236}">
                <a16:creationId xmlns:a16="http://schemas.microsoft.com/office/drawing/2014/main" id="{8650D604-BD80-40CF-B46A-1B974A90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19" y="4939743"/>
            <a:ext cx="13450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旧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P35</a:t>
            </a:r>
            <a:endParaRPr lang="zh-CN" altLang="en-US" sz="24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D2E75111-332A-432B-A4D9-32889087A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649288"/>
            <a:ext cx="8531225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(1)  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</a:t>
            </a:r>
            <a:r>
              <a:rPr lang="en-US" altLang="zh-CN" sz="28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参数等效电路</a:t>
            </a: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(equivalent circuit)</a:t>
            </a:r>
            <a:endParaRPr lang="zh-CN" altLang="en-US" sz="2800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740F7A2-9AC4-4F9A-9DCA-E45EC207B018}"/>
              </a:ext>
            </a:extLst>
          </p:cNvPr>
          <p:cNvGrpSpPr/>
          <p:nvPr/>
        </p:nvGrpSpPr>
        <p:grpSpPr>
          <a:xfrm>
            <a:off x="4174317" y="1312514"/>
            <a:ext cx="4364672" cy="1015663"/>
            <a:chOff x="4234657" y="2124189"/>
            <a:chExt cx="4364672" cy="964157"/>
          </a:xfrm>
        </p:grpSpPr>
        <p:sp>
          <p:nvSpPr>
            <p:cNvPr id="30740" name="Rectangle 23">
              <a:extLst>
                <a:ext uri="{FF2B5EF4-FFF2-40B4-BE49-F238E27FC236}">
                  <a16:creationId xmlns:a16="http://schemas.microsoft.com/office/drawing/2014/main" id="{157E1612-627A-446B-B7D5-0BB920B80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4657" y="2124189"/>
              <a:ext cx="4364672" cy="964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其中      为本级放大器信号源电流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             为本级放大器信号源导纳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              或</a:t>
              </a:r>
              <a:r>
                <a:rPr lang="en-US" altLang="zh-CN" sz="2000" i="1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y</a:t>
              </a:r>
              <a:r>
                <a:rPr lang="en-US" altLang="zh-CN" sz="2000" baseline="-25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ie2</a:t>
              </a:r>
              <a:r>
                <a:rPr lang="zh-CN" altLang="en-US" sz="2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rPr>
                <a:t>为下级放大器输入导纳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0192051-AEC3-4746-ABFA-397E5A2F34A4}"/>
                    </a:ext>
                  </a:extLst>
                </p:cNvPr>
                <p:cNvSpPr/>
                <p:nvPr/>
              </p:nvSpPr>
              <p:spPr>
                <a:xfrm>
                  <a:off x="5078614" y="2127878"/>
                  <a:ext cx="384336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1800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1800" b="0" i="0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1800" baseline="-25000" dirty="0"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0192051-AEC3-4746-ABFA-397E5A2F34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614" y="2127878"/>
                  <a:ext cx="384336" cy="3779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4C9644D9-2010-44C7-B77A-AE8ECE3E59AB}"/>
                    </a:ext>
                  </a:extLst>
                </p:cNvPr>
                <p:cNvSpPr/>
                <p:nvPr/>
              </p:nvSpPr>
              <p:spPr>
                <a:xfrm>
                  <a:off x="5078614" y="2399765"/>
                  <a:ext cx="422680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1800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1800" b="0" i="0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sz="1800" baseline="-25000" dirty="0"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4C9644D9-2010-44C7-B77A-AE8ECE3E59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8614" y="2399765"/>
                  <a:ext cx="422680" cy="362984"/>
                </a:xfrm>
                <a:prstGeom prst="rect">
                  <a:avLst/>
                </a:prstGeom>
                <a:blipFill>
                  <a:blip r:embed="rId7"/>
                  <a:stretch>
                    <a:fillRect b="-31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54CEEA20-762E-496C-935E-F580AF19ACEB}"/>
                    </a:ext>
                  </a:extLst>
                </p:cNvPr>
                <p:cNvSpPr/>
                <p:nvPr/>
              </p:nvSpPr>
              <p:spPr>
                <a:xfrm>
                  <a:off x="5059394" y="2715213"/>
                  <a:ext cx="36176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18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0" i="1" smtClean="0">
                              <a:solidFill>
                                <a:srgbClr val="66006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zh-CN" sz="1800" baseline="-25000" dirty="0">
                      <a:solidFill>
                        <a:srgbClr val="660066"/>
                      </a:solidFill>
                      <a:latin typeface="+mn-lt"/>
                      <a:ea typeface="仿宋" panose="02010609060101010101" pitchFamily="49" charset="-122"/>
                    </a:rPr>
                    <a:t>i</a:t>
                  </a:r>
                  <a:endParaRPr lang="zh-CN" altLang="en-US" sz="1800" baseline="-25000" dirty="0"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54CEEA20-762E-496C-935E-F580AF19A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394" y="2715213"/>
                  <a:ext cx="361766" cy="362984"/>
                </a:xfrm>
                <a:prstGeom prst="rect">
                  <a:avLst/>
                </a:prstGeom>
                <a:blipFill>
                  <a:blip r:embed="rId8"/>
                  <a:stretch>
                    <a:fillRect r="-1695" b="-158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 18">
            <a:extLst>
              <a:ext uri="{FF2B5EF4-FFF2-40B4-BE49-F238E27FC236}">
                <a16:creationId xmlns:a16="http://schemas.microsoft.com/office/drawing/2014/main" id="{E04A5FD3-D717-456B-893B-8A534EAEA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4320614"/>
            <a:ext cx="26833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同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P65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P70   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图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3-9</a:t>
            </a:r>
            <a:endParaRPr lang="zh-CN" altLang="en-US" sz="24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4" name="图片 13" descr="Image1.jpg">
            <a:extLst>
              <a:ext uri="{FF2B5EF4-FFF2-40B4-BE49-F238E27FC236}">
                <a16:creationId xmlns:a16="http://schemas.microsoft.com/office/drawing/2014/main" id="{98FC00FB-C990-4AFA-897E-D742144D2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360" y="3857624"/>
            <a:ext cx="5245764" cy="211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Rectangle 2">
            <a:extLst>
              <a:ext uri="{FF2B5EF4-FFF2-40B4-BE49-F238E27FC236}">
                <a16:creationId xmlns:a16="http://schemas.microsoft.com/office/drawing/2014/main" id="{78DE149D-A0C7-4017-A0F5-22BAD5ED0F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34377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(2)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放大器的输入、输出导纳</a:t>
            </a:r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8A58F7DB-FE0C-4910-9031-B21CBFB5C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44" y="1331206"/>
            <a:ext cx="6862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将负载折算到集电极回路（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P63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P65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图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3-9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</p:txBody>
      </p:sp>
      <p:sp>
        <p:nvSpPr>
          <p:cNvPr id="72709" name="Rectangle 8">
            <a:extLst>
              <a:ext uri="{FF2B5EF4-FFF2-40B4-BE49-F238E27FC236}">
                <a16:creationId xmlns:a16="http://schemas.microsoft.com/office/drawing/2014/main" id="{48E1185C-0EA0-41B4-AE4B-104736834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5724525"/>
            <a:ext cx="3673475" cy="4000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从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CB(e)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点向右看进去的导纳为</a:t>
            </a:r>
          </a:p>
        </p:txBody>
      </p:sp>
      <p:pic>
        <p:nvPicPr>
          <p:cNvPr id="31750" name="图片 11" descr="Image2.jpg">
            <a:extLst>
              <a:ext uri="{FF2B5EF4-FFF2-40B4-BE49-F238E27FC236}">
                <a16:creationId xmlns:a16="http://schemas.microsoft.com/office/drawing/2014/main" id="{8A59494C-B4AE-4DCE-9E13-87194775D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" y="1795838"/>
            <a:ext cx="7477125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12A7BF-84EF-430C-8004-5E63BCE21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3857625"/>
            <a:ext cx="4500563" cy="18780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图中，</a:t>
            </a:r>
            <a:endParaRPr lang="en-US" altLang="zh-CN" sz="2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——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振荡回路电容；</a:t>
            </a:r>
            <a:endParaRPr lang="en-US" altLang="zh-CN" sz="2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0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或</a:t>
            </a:r>
            <a:r>
              <a:rPr lang="en-US" altLang="zh-CN" sz="20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P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——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回路空载时的损耗电导；</a:t>
            </a:r>
            <a:endParaRPr lang="en-US" altLang="zh-CN" sz="2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0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——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下级放大器输入电导；</a:t>
            </a:r>
            <a:endParaRPr lang="en-US" altLang="zh-CN" sz="20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0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en-US" altLang="zh-CN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——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下级放大器的输入电容</a:t>
            </a:r>
          </a:p>
        </p:txBody>
      </p:sp>
      <p:sp>
        <p:nvSpPr>
          <p:cNvPr id="31752" name="Rectangle 4">
            <a:extLst>
              <a:ext uri="{FF2B5EF4-FFF2-40B4-BE49-F238E27FC236}">
                <a16:creationId xmlns:a16="http://schemas.microsoft.com/office/drawing/2014/main" id="{FD01B6B1-FA1B-447D-9A0A-A766CA272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1438" y="733425"/>
            <a:ext cx="6627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下面计算放大器的输入、输出导纳：</a:t>
            </a:r>
          </a:p>
        </p:txBody>
      </p:sp>
      <p:sp>
        <p:nvSpPr>
          <p:cNvPr id="31755" name="Rectangle 4">
            <a:extLst>
              <a:ext uri="{FF2B5EF4-FFF2-40B4-BE49-F238E27FC236}">
                <a16:creationId xmlns:a16="http://schemas.microsoft.com/office/drawing/2014/main" id="{F905E702-05D6-4B8E-A5E1-104750396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952" y="3965574"/>
            <a:ext cx="3286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重新把上页图放到这里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2AB339F-656C-48AF-A52D-BA033A1C407A}"/>
                  </a:ext>
                </a:extLst>
              </p:cNvPr>
              <p:cNvSpPr/>
              <p:nvPr/>
            </p:nvSpPr>
            <p:spPr>
              <a:xfrm>
                <a:off x="2843807" y="5969833"/>
                <a:ext cx="6157317" cy="77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2000" b="0" i="0" baseline="-2500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ce</m:t>
                    </m:r>
                    <m:r>
                      <a:rPr lang="en-US" altLang="zh-CN" sz="2000" b="0" i="1">
                        <a:solidFill>
                          <a:srgbClr val="66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000" b="0" i="0" baseline="-25000" dirty="0" smtClean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a:rPr lang="en-US" altLang="zh-CN" sz="2000" b="0" i="1" baseline="-2500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baseline="3000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0" i="1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000" b="0" i="1" dirty="0">
                                    <a:solidFill>
                                      <a:srgbClr val="660066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P</m:t>
                                </m:r>
                                <m:r>
                                  <a:rPr lang="en-US" altLang="zh-CN" sz="2000" b="0" i="1" baseline="-25000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000" b="0" i="1" dirty="0">
                                    <a:solidFill>
                                      <a:srgbClr val="660066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P</m:t>
                                </m:r>
                                <m:r>
                                  <a:rPr lang="en-US" altLang="zh-CN" sz="2000" b="0" i="1" baseline="-25000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2000" b="0" i="1" dirty="0">
                        <a:solidFill>
                          <a:srgbClr val="660066"/>
                        </a:solidFill>
                        <a:latin typeface="+mn-lt"/>
                        <a:ea typeface="仿宋" panose="02010609060101010101" pitchFamily="49" charset="-122"/>
                      </a:rPr>
                      <m:t>g</m:t>
                    </m:r>
                    <m:r>
                      <m:rPr>
                        <m:sty m:val="p"/>
                      </m:rPr>
                      <a:rPr lang="en-US" altLang="zh-CN" sz="2000" b="0" i="0" baseline="-25000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i</m:t>
                    </m:r>
                    <m:r>
                      <m:rPr>
                        <m:nor/>
                      </m:rPr>
                      <a:rPr lang="en-US" altLang="zh-CN" sz="2000" b="0" dirty="0">
                        <a:solidFill>
                          <a:srgbClr val="660066"/>
                        </a:solidFill>
                        <a:latin typeface="+mn-lt"/>
                        <a:ea typeface="仿宋" panose="02010609060101010101" pitchFamily="49" charset="-122"/>
                      </a:rPr>
                      <m:t>+</m:t>
                    </m:r>
                    <m:r>
                      <a:rPr lang="en-US" altLang="zh-CN" sz="2000" b="0" i="1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华文仿宋" panose="02010600040101010101" pitchFamily="2" charset="-122"/>
                      </a:rPr>
                      <m:t>𝑗</m:t>
                    </m:r>
                    <m:r>
                      <a:rPr lang="en-US" altLang="zh-CN" sz="2000" b="0" i="1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0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2000" b="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000" b="0" i="1" dirty="0">
                                <a:solidFill>
                                  <a:srgbClr val="66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000" b="0" i="1" dirty="0">
                                <a:solidFill>
                                  <a:srgbClr val="66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P</m:t>
                            </m:r>
                            <m:r>
                              <a:rPr lang="en-US" altLang="zh-CN" sz="2000" b="0" i="1" baseline="-2500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b="0" i="1" baseline="3000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0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000" b="0" i="1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0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b="0" i="1" dirty="0">
                                    <a:solidFill>
                                      <a:srgbClr val="66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0" i="1" dirty="0">
                                        <a:solidFill>
                                          <a:srgbClr val="66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 sz="2000" b="0" i="1" dirty="0">
                                        <a:solidFill>
                                          <a:srgbClr val="660066"/>
                                        </a:solidFill>
                                        <a:latin typeface="+mn-lt"/>
                                        <a:ea typeface="仿宋" panose="02010609060101010101" pitchFamily="49" charset="-122"/>
                                      </a:rPr>
                                      <m:t>P</m:t>
                                    </m:r>
                                    <m:r>
                                      <a:rPr lang="en-US" altLang="zh-CN" sz="2000" b="0" i="1" baseline="-25000" dirty="0">
                                        <a:solidFill>
                                          <a:srgbClr val="66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 sz="2000" b="0" i="1" dirty="0">
                                        <a:solidFill>
                                          <a:srgbClr val="660066"/>
                                        </a:solidFill>
                                        <a:latin typeface="+mn-lt"/>
                                        <a:ea typeface="仿宋" panose="02010609060101010101" pitchFamily="49" charset="-122"/>
                                      </a:rPr>
                                      <m:t>P</m:t>
                                    </m:r>
                                    <m:r>
                                      <a:rPr lang="en-US" altLang="zh-CN" sz="2000" b="0" i="1" baseline="-25000" dirty="0">
                                        <a:solidFill>
                                          <a:srgbClr val="66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0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000" b="0" i="1" dirty="0" smtClean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sz="2000" b="0" i="0" baseline="-25000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i</m:t>
                        </m:r>
                        <m:r>
                          <a:rPr lang="en-US" altLang="zh-CN" sz="2000" b="0" i="1" dirty="0" smtClean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0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2000" b="0" i="1" baseline="-25000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b="0" i="1" baseline="30000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2000" b="0" baseline="300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2AB339F-656C-48AF-A52D-BA033A1C4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7" y="5969833"/>
                <a:ext cx="6157317" cy="777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3" descr="Image1.jpg">
            <a:extLst>
              <a:ext uri="{FF2B5EF4-FFF2-40B4-BE49-F238E27FC236}">
                <a16:creationId xmlns:a16="http://schemas.microsoft.com/office/drawing/2014/main" id="{91A9EC55-C577-4389-86B1-BABD55647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35" y="4647038"/>
            <a:ext cx="5361181" cy="215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13">
            <a:extLst>
              <a:ext uri="{FF2B5EF4-FFF2-40B4-BE49-F238E27FC236}">
                <a16:creationId xmlns:a16="http://schemas.microsoft.com/office/drawing/2014/main" id="{D4258CC8-3ADD-4DD7-B01E-971C5E31C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40" y="1676943"/>
            <a:ext cx="4826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将负载折算到集电极回路后为定值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775" name="Rectangle 14">
                <a:extLst>
                  <a:ext uri="{FF2B5EF4-FFF2-40B4-BE49-F238E27FC236}">
                    <a16:creationId xmlns:a16="http://schemas.microsoft.com/office/drawing/2014/main" id="{B3669BD4-5593-4C37-B1E1-D321BAE76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33" y="2131121"/>
                <a:ext cx="738505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①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先把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800" b="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solidFill>
                              <a:srgbClr val="0000CC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2800" b="0" baseline="-2500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800" b="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0000CC"/>
                        </a:solidFill>
                        <a:latin typeface="+mn-lt"/>
                        <a:ea typeface="仿宋" panose="02010609060101010101" pitchFamily="49" charset="-122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800" baseline="-25000" dirty="0">
                        <a:solidFill>
                          <a:srgbClr val="0000CC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CC"/>
                        </a:solidFill>
                        <a:latin typeface="+mn-lt"/>
                        <a:ea typeface="仿宋" panose="02010609060101010101" pitchFamily="49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CC"/>
                        </a:solidFill>
                        <a:latin typeface="+mn-lt"/>
                        <a:ea typeface="仿宋" panose="02010609060101010101" pitchFamily="49" charset="-122"/>
                      </a:rPr>
                      <m:t>j</m:t>
                    </m:r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0000CC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</m:t>
                    </m:r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0000CC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800" baseline="-25000" dirty="0">
                        <a:solidFill>
                          <a:srgbClr val="0000CC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</m:t>
                    </m:r>
                  </m:oMath>
                </a14:m>
                <a:r>
                  <a:rPr lang="zh-CN" altLang="en-US" sz="28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以及</a:t>
                </a:r>
                <a:r>
                  <a:rPr lang="en-US" altLang="zh-CN" sz="2800" i="1" dirty="0" err="1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U</a:t>
                </a:r>
                <a:r>
                  <a:rPr lang="en-US" altLang="zh-CN" sz="2800" baseline="-25000" dirty="0" err="1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o</a:t>
                </a:r>
                <a:r>
                  <a:rPr lang="en-US" altLang="zh-CN" sz="28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折算到 </a:t>
                </a:r>
                <a:r>
                  <a:rPr lang="en-US" altLang="zh-CN" sz="28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A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、</a:t>
                </a:r>
                <a:r>
                  <a:rPr lang="en-US" altLang="zh-CN" sz="28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B 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+mn-lt"/>
                    <a:ea typeface="仿宋" panose="02010609060101010101" pitchFamily="49" charset="-122"/>
                  </a:rPr>
                  <a:t>端，则</a:t>
                </a:r>
              </a:p>
            </p:txBody>
          </p:sp>
        </mc:Choice>
        <mc:Fallback>
          <p:sp>
            <p:nvSpPr>
              <p:cNvPr id="32775" name="Rectangle 14">
                <a:extLst>
                  <a:ext uri="{FF2B5EF4-FFF2-40B4-BE49-F238E27FC236}">
                    <a16:creationId xmlns:a16="http://schemas.microsoft.com/office/drawing/2014/main" id="{B3669BD4-5593-4C37-B1E1-D321BAE76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333" y="2131121"/>
                <a:ext cx="7385050" cy="523220"/>
              </a:xfrm>
              <a:prstGeom prst="rect">
                <a:avLst/>
              </a:prstGeom>
              <a:blipFill>
                <a:blip r:embed="rId3"/>
                <a:stretch>
                  <a:fillRect l="-1650" t="-16471" r="-1650" b="-341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7" name="AutoShape 21">
            <a:extLst>
              <a:ext uri="{FF2B5EF4-FFF2-40B4-BE49-F238E27FC236}">
                <a16:creationId xmlns:a16="http://schemas.microsoft.com/office/drawing/2014/main" id="{3495E624-A341-41CC-92A7-932E10EB0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504" y="3781850"/>
            <a:ext cx="1008063" cy="865187"/>
          </a:xfrm>
          <a:prstGeom prst="wedgeRoundRectCallout">
            <a:avLst>
              <a:gd name="adj1" fmla="val -149337"/>
              <a:gd name="adj2" fmla="val 7069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i="1" dirty="0"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1800" baseline="-25000" dirty="0">
                <a:latin typeface="+mn-lt"/>
                <a:ea typeface="仿宋" panose="02010609060101010101" pitchFamily="49" charset="-122"/>
              </a:rPr>
              <a:t>0</a:t>
            </a:r>
            <a:r>
              <a:rPr lang="zh-CN" altLang="en-US" sz="1800" dirty="0">
                <a:latin typeface="+mn-lt"/>
                <a:ea typeface="仿宋" panose="02010609060101010101" pitchFamily="49" charset="-122"/>
              </a:rPr>
              <a:t>回路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仿宋" panose="02010609060101010101" pitchFamily="49" charset="-122"/>
              </a:rPr>
              <a:t>电导</a:t>
            </a:r>
          </a:p>
        </p:txBody>
      </p:sp>
      <p:sp>
        <p:nvSpPr>
          <p:cNvPr id="32778" name="Rectangle 14">
            <a:extLst>
              <a:ext uri="{FF2B5EF4-FFF2-40B4-BE49-F238E27FC236}">
                <a16:creationId xmlns:a16="http://schemas.microsoft.com/office/drawing/2014/main" id="{D5E6887B-5536-4F14-A336-8174A3261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67" y="3298150"/>
            <a:ext cx="72437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②然后将 </a:t>
            </a:r>
            <a:r>
              <a:rPr lang="en-US" altLang="zh-CN" sz="28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zh-CN" altLang="en-US" sz="28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、</a:t>
            </a:r>
            <a:r>
              <a:rPr lang="en-US" altLang="zh-CN" sz="28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B </a:t>
            </a:r>
            <a:r>
              <a:rPr lang="zh-CN" altLang="en-US" sz="28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两端折算到 </a:t>
            </a:r>
            <a:r>
              <a:rPr lang="en-US" altLang="zh-CN" sz="28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zh-CN" altLang="en-US" sz="28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、</a:t>
            </a:r>
            <a:r>
              <a:rPr lang="en-US" altLang="zh-CN" sz="28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e </a:t>
            </a:r>
            <a:r>
              <a:rPr lang="zh-CN" altLang="en-US" sz="2800" dirty="0">
                <a:solidFill>
                  <a:srgbClr val="0000CC"/>
                </a:solidFill>
                <a:latin typeface="+mn-lt"/>
                <a:ea typeface="仿宋" panose="02010609060101010101" pitchFamily="49" charset="-122"/>
              </a:rPr>
              <a:t>两端，则</a:t>
            </a:r>
          </a:p>
        </p:txBody>
      </p:sp>
      <p:sp>
        <p:nvSpPr>
          <p:cNvPr id="32779" name="Rectangle 13">
            <a:extLst>
              <a:ext uri="{FF2B5EF4-FFF2-40B4-BE49-F238E27FC236}">
                <a16:creationId xmlns:a16="http://schemas.microsoft.com/office/drawing/2014/main" id="{7A5FDF8D-303C-4B31-AB6D-397A284F2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63" y="1089711"/>
            <a:ext cx="46394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右图中各参数折合的过程：</a:t>
            </a:r>
            <a:endParaRPr lang="zh-CN" altLang="en-US" sz="2800" baseline="-25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FFAC565-3D92-47B7-8F60-2098BF6EF3ED}"/>
                  </a:ext>
                </a:extLst>
              </p:cNvPr>
              <p:cNvSpPr/>
              <p:nvPr/>
            </p:nvSpPr>
            <p:spPr>
              <a:xfrm>
                <a:off x="4904584" y="1446974"/>
                <a:ext cx="3951210" cy="7822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CN" sz="2400" b="0" i="0" baseline="-250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baseline="-25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1" baseline="3000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baseline="-25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400" b="0" i="1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𝐿𝐶</m:t>
                            </m:r>
                          </m:den>
                        </m:f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400" b="0" i="1" baseline="3000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altLang="zh-CN" sz="2400" b="0" i="1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400" b="0" i="1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zh-CN" altLang="en-US" sz="2400" b="0" baseline="3000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FFAC565-3D92-47B7-8F60-2098BF6EF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84" y="1446974"/>
                <a:ext cx="3951210" cy="7822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5F18AD9-67BE-406A-B04C-C13293B81DEB}"/>
                  </a:ext>
                </a:extLst>
              </p:cNvPr>
              <p:cNvSpPr/>
              <p:nvPr/>
            </p:nvSpPr>
            <p:spPr>
              <a:xfrm>
                <a:off x="1190405" y="2540979"/>
                <a:ext cx="7469628" cy="778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1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  <m:r>
                      <m:rPr>
                        <m:nor/>
                      </m:rPr>
                      <a:rPr lang="en-US" altLang="zh-CN" b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</m:t>
                    </m:r>
                    <m:r>
                      <m:rPr>
                        <m:nor/>
                      </m:rPr>
                      <a:rPr lang="en-US" altLang="zh-CN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AB</m:t>
                    </m:r>
                    <m:r>
                      <m:rPr>
                        <m:nor/>
                      </m:rPr>
                      <a:rPr lang="en-US" altLang="zh-CN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P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2</m:t>
                    </m:r>
                    <m:r>
                      <m:rPr>
                        <m:nor/>
                      </m:rPr>
                      <a:rPr lang="en-US" altLang="zh-CN" b="0" baseline="30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2</m:t>
                    </m:r>
                    <m:r>
                      <m:rPr>
                        <m:nor/>
                      </m:rPr>
                      <a:rPr lang="en-US" altLang="zh-CN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</m:t>
                    </m:r>
                  </m:oMath>
                </a14:m>
                <a:r>
                  <a:rPr lang="zh-CN" altLang="en-US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g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AB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)</m:t>
                    </m:r>
                    <m:r>
                      <a:rPr lang="en-US" altLang="zh-CN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 </m:t>
                    </m:r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P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2</m:t>
                    </m:r>
                    <m:r>
                      <m:rPr>
                        <m:nor/>
                      </m:rPr>
                      <a:rPr lang="en-US" altLang="zh-CN" b="0" baseline="30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2</m:t>
                    </m:r>
                    <m:r>
                      <m:rPr>
                        <m:nor/>
                      </m:rPr>
                      <a:rPr lang="en-US" altLang="zh-CN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g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</m:oMath>
                </a14:m>
                <a:r>
                  <a:rPr lang="zh-CN" altLang="en-US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o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AB</m:t>
                    </m:r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)</m:t>
                    </m:r>
                    <m:r>
                      <a:rPr lang="en-US" altLang="zh-CN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b="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acc>
                      <m:accPr>
                        <m:chr m:val="̇"/>
                        <m:ctrlPr>
                          <a:rPr lang="en-US" altLang="zh-CN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o</m:t>
                    </m:r>
                  </m:oMath>
                </a14:m>
                <a:endParaRPr lang="zh-CN" altLang="en-US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5F18AD9-67BE-406A-B04C-C13293B81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405" y="2540979"/>
                <a:ext cx="7469628" cy="778483"/>
              </a:xfrm>
              <a:prstGeom prst="rect">
                <a:avLst/>
              </a:prstGeom>
              <a:blipFill>
                <a:blip r:embed="rId5"/>
                <a:stretch>
                  <a:fillRect b="-5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55BD91-C060-42FC-B858-5A41A770C4F6}"/>
                  </a:ext>
                </a:extLst>
              </p:cNvPr>
              <p:cNvSpPr/>
              <p:nvPr/>
            </p:nvSpPr>
            <p:spPr>
              <a:xfrm>
                <a:off x="35496" y="3645024"/>
                <a:ext cx="6275158" cy="2232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ce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i="0" baseline="-25000" dirty="0" smtClean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</m:oMath>
                </a14:m>
                <a:r>
                  <a:rPr lang="zh-CN" altLang="en-US" sz="24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𝐿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ce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)</m:t>
                    </m:r>
                    <m: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 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P</m:t>
                    </m:r>
                    <m: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="0" baseline="30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2</m:t>
                    </m:r>
                    <m:r>
                      <a:rPr lang="en-US" altLang="zh-CN" sz="2400" b="0" i="1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𝐿</m:t>
                    </m:r>
                  </m:oMath>
                </a14:m>
                <a:r>
                  <a:rPr lang="zh-CN" altLang="en-US" sz="24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；</a:t>
                </a:r>
                <a:r>
                  <a:rPr lang="en-US" altLang="zh-CN" sz="2400" i="1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baseline="-25000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i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ce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)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a:rPr lang="en-US" altLang="zh-CN" sz="2400" b="0" i="1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660033"/>
                            </a:solidFill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33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P</m:t>
                                </m:r>
                                <m:r>
                                  <a:rPr lang="en-US" altLang="zh-CN" sz="2400" b="0" i="1" baseline="-25000" dirty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  <a:ea typeface="仿宋_GB2312" panose="02010609030101010101" pitchFamily="49" charset="-122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33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P</m:t>
                                </m:r>
                                <m:r>
                                  <a:rPr lang="en-US" altLang="zh-CN" sz="2400" b="0" i="1" baseline="-25000" dirty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  <a:ea typeface="仿宋_GB2312" panose="02010609030101010101" pitchFamily="49" charset="-122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i="1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i</m:t>
                    </m:r>
                  </m:oMath>
                </a14:m>
                <a:endParaRPr lang="en-US" altLang="zh-CN" sz="24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ce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b="0" i="1" baseline="-25000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i="0" baseline="-25000" dirty="0" smtClean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baseline="30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baseline="-25000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AB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33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P</m:t>
                                </m:r>
                                <m:r>
                                  <a:rPr lang="en-US" altLang="zh-CN" sz="2400" b="0" i="1" baseline="-25000" dirty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  <a:ea typeface="仿宋_GB2312" panose="02010609030101010101" pitchFamily="49" charset="-122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CN" sz="2400" b="0" i="1" dirty="0">
                                    <a:solidFill>
                                      <a:srgbClr val="660033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P</m:t>
                                </m:r>
                                <m:r>
                                  <a:rPr lang="en-US" altLang="zh-CN" sz="2400" b="0" i="1" baseline="-25000" dirty="0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  <a:ea typeface="仿宋_GB2312" panose="02010609030101010101" pitchFamily="49" charset="-122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i="1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i</m:t>
                    </m:r>
                    <m:r>
                      <m:rPr>
                        <m:nor/>
                      </m:rPr>
                      <a:rPr lang="zh-CN" altLang="en-US" sz="2400" b="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；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g</m:t>
                    </m:r>
                    <m: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0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ce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)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400" b="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b="0" i="0" baseline="-25000" dirty="0" smtClean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g</m:t>
                    </m:r>
                    <m:r>
                      <a:rPr lang="en-US" altLang="zh-CN" sz="2400" b="0" i="1" baseline="-25000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0</m:t>
                    </m:r>
                  </m:oMath>
                </a14:m>
                <a:endParaRPr lang="en-US" altLang="zh-CN" sz="24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U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o</m:t>
                      </m:r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1" baseline="-25000" dirty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ce</m:t>
                      </m:r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)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b="0" i="1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P</m:t>
                      </m:r>
                      <m:r>
                        <a:rPr lang="en-US" altLang="zh-CN" sz="2400" b="0" i="1" baseline="-25000" dirty="0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1</m:t>
                      </m:r>
                      <m:acc>
                        <m:accPr>
                          <m:chr m:val="̇"/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U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o</m:t>
                      </m:r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AB</m:t>
                      </m:r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)</m:t>
                      </m:r>
                      <m:r>
                        <a:rPr lang="en-US" altLang="zh-CN" sz="24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2400" b="0" i="1" baseline="-25000" dirty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2400" b="0" i="1" baseline="-25000" dirty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en-US" altLang="zh-CN" sz="2400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400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U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400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o</m:t>
                      </m:r>
                    </m:oMath>
                  </m:oMathPara>
                </a14:m>
                <a:endParaRPr lang="zh-CN" altLang="en-US" sz="24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55BD91-C060-42FC-B858-5A41A770C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645024"/>
                <a:ext cx="6275158" cy="2232214"/>
              </a:xfrm>
              <a:prstGeom prst="rect">
                <a:avLst/>
              </a:prstGeom>
              <a:blipFill>
                <a:blip r:embed="rId6"/>
                <a:stretch>
                  <a:fillRect b="-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1" descr="Image2.jpg">
            <a:extLst>
              <a:ext uri="{FF2B5EF4-FFF2-40B4-BE49-F238E27FC236}">
                <a16:creationId xmlns:a16="http://schemas.microsoft.com/office/drawing/2014/main" id="{1CA392FD-9558-4A89-ACAE-4E1D7B869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88" y="132357"/>
            <a:ext cx="4602710" cy="138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>
            <a:extLst>
              <a:ext uri="{FF2B5EF4-FFF2-40B4-BE49-F238E27FC236}">
                <a16:creationId xmlns:a16="http://schemas.microsoft.com/office/drawing/2014/main" id="{46A20E7D-674E-499D-A244-6831B71B6A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8702" y="258415"/>
            <a:ext cx="4186860" cy="381000"/>
          </a:xfrm>
        </p:spPr>
        <p:txBody>
          <a:bodyPr/>
          <a:lstStyle/>
          <a:p>
            <a:pPr algn="l" eaLnBrk="1" hangingPunct="1"/>
            <a:r>
              <a:rPr lang="en-US" altLang="zh-CN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(2)  </a:t>
            </a:r>
            <a:r>
              <a:rPr lang="zh-CN" altLang="en-US" sz="24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放大器的输入、输出导纳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CCD6D42-9E8F-4702-A7B7-34FA5CB18A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129463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(2)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放大器的输入、输出导纳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10" name="Rectangle 3">
                <a:extLst>
                  <a:ext uri="{FF2B5EF4-FFF2-40B4-BE49-F238E27FC236}">
                    <a16:creationId xmlns:a16="http://schemas.microsoft.com/office/drawing/2014/main" id="{30118971-90C2-4082-AC71-C0D6A47CE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44" y="5767565"/>
                <a:ext cx="7812361" cy="759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式</a:t>
                </a:r>
                <a:r>
                  <a:rPr lang="en-US" altLang="zh-CN" sz="2400" dirty="0">
                    <a:latin typeface="+mn-lt"/>
                    <a:ea typeface="仿宋" panose="02010609060101010101" pitchFamily="49" charset="-122"/>
                  </a:rPr>
                  <a:t>(1-15)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代入式</a:t>
                </a:r>
                <a:r>
                  <a:rPr lang="en-US" altLang="zh-CN" sz="2400" dirty="0">
                    <a:latin typeface="+mn-lt"/>
                    <a:ea typeface="仿宋" panose="02010609060101010101" pitchFamily="49" charset="-122"/>
                  </a:rPr>
                  <a:t>(1-12)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, 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可得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: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𝑦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ie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fe</m:t>
                        </m:r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re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i</m:t>
                        </m:r>
                      </m:num>
                      <m:den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oe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ce</m:t>
                        </m:r>
                      </m:den>
                    </m:f>
                  </m:oMath>
                </a14:m>
                <a:endParaRPr lang="zh-CN" altLang="en-US" sz="240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sz="24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3810" name="Rectangle 3">
                <a:extLst>
                  <a:ext uri="{FF2B5EF4-FFF2-40B4-BE49-F238E27FC236}">
                    <a16:creationId xmlns:a16="http://schemas.microsoft.com/office/drawing/2014/main" id="{30118971-90C2-4082-AC71-C0D6A47CE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744" y="5767565"/>
                <a:ext cx="7812361" cy="759233"/>
              </a:xfrm>
              <a:prstGeom prst="rect">
                <a:avLst/>
              </a:prstGeom>
              <a:blipFill>
                <a:blip r:embed="rId2"/>
                <a:stretch>
                  <a:fillRect l="-1249" t="-24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06" name="Rectangle 3">
                <a:extLst>
                  <a:ext uri="{FF2B5EF4-FFF2-40B4-BE49-F238E27FC236}">
                    <a16:creationId xmlns:a16="http://schemas.microsoft.com/office/drawing/2014/main" id="{BF3417D1-D68B-462B-92D4-CB3DD4EC2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44" y="4793956"/>
                <a:ext cx="8987444" cy="722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式</a:t>
                </a:r>
                <a:r>
                  <a:rPr lang="en-US" altLang="zh-CN" sz="2400" dirty="0">
                    <a:latin typeface="+mn-lt"/>
                    <a:ea typeface="仿宋" panose="02010609060101010101" pitchFamily="49" charset="-122"/>
                  </a:rPr>
                  <a:t>(1-13)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代入式</a:t>
                </a:r>
                <a:r>
                  <a:rPr lang="en-US" altLang="zh-CN" sz="2400" dirty="0">
                    <a:latin typeface="+mn-lt"/>
                    <a:ea typeface="仿宋" panose="02010609060101010101" pitchFamily="49" charset="-122"/>
                  </a:rPr>
                  <a:t>(1-14)</a:t>
                </a: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，可得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:</a:t>
                </a:r>
                <a:r>
                  <a:rPr lang="en-US" altLang="zh-CN" sz="24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ce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fe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i</m:t>
                        </m:r>
                      </m:num>
                      <m:den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oe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ce</m:t>
                        </m:r>
                      </m:den>
                    </m:f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   </a:t>
                </a:r>
                <a:r>
                  <a:rPr lang="en-US" altLang="zh-CN" sz="2400" dirty="0">
                    <a:latin typeface="+mn-lt"/>
                    <a:ea typeface="仿宋" panose="02010609060101010101" pitchFamily="49" charset="-122"/>
                  </a:rPr>
                  <a:t>(1-15)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同式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(3-25)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endParaRPr lang="en-US" altLang="zh-CN" sz="24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3806" name="Rectangle 3">
                <a:extLst>
                  <a:ext uri="{FF2B5EF4-FFF2-40B4-BE49-F238E27FC236}">
                    <a16:creationId xmlns:a16="http://schemas.microsoft.com/office/drawing/2014/main" id="{BF3417D1-D68B-462B-92D4-CB3DD4EC2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744" y="4793956"/>
                <a:ext cx="8987444" cy="722330"/>
              </a:xfrm>
              <a:prstGeom prst="rect">
                <a:avLst/>
              </a:prstGeom>
              <a:blipFill>
                <a:blip r:embed="rId3"/>
                <a:stretch>
                  <a:fillRect l="-1085" t="-25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02" name="Rectangle 4">
            <a:extLst>
              <a:ext uri="{FF2B5EF4-FFF2-40B4-BE49-F238E27FC236}">
                <a16:creationId xmlns:a16="http://schemas.microsoft.com/office/drawing/2014/main" id="{D6C409D2-C082-48E7-8088-6BC666954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76" y="614250"/>
            <a:ext cx="6627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将上图进一步等效简化为：</a:t>
            </a:r>
          </a:p>
        </p:txBody>
      </p:sp>
      <p:pic>
        <p:nvPicPr>
          <p:cNvPr id="33803" name="图片 10" descr="Image1.jpg">
            <a:extLst>
              <a:ext uri="{FF2B5EF4-FFF2-40B4-BE49-F238E27FC236}">
                <a16:creationId xmlns:a16="http://schemas.microsoft.com/office/drawing/2014/main" id="{3D83806D-3EDD-4958-98C7-6A685DDE3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5050"/>
            <a:ext cx="4929188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6" name="Rectangle 3">
                <a:extLst>
                  <a:ext uri="{FF2B5EF4-FFF2-40B4-BE49-F238E27FC236}">
                    <a16:creationId xmlns:a16="http://schemas.microsoft.com/office/drawing/2014/main" id="{CEF8269B-52F9-4051-8920-D8D299EEB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38" y="2973854"/>
                <a:ext cx="6205146" cy="439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从输入回路看：</a:t>
                </a:r>
                <a:r>
                  <a:rPr lang="en-US" altLang="zh-CN" sz="24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𝑦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ie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m:rPr>
                        <m:nor/>
                      </m:rPr>
                      <a:rPr lang="en-US" altLang="zh-CN" sz="2400" b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+</m:t>
                    </m:r>
                    <m:r>
                      <a:rPr lang="en-US" altLang="zh-CN" sz="2400" b="0" i="1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𝑦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re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ce</m:t>
                    </m:r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   </a:t>
                </a:r>
                <a:r>
                  <a:rPr lang="en-US" altLang="zh-CN" sz="2400" dirty="0">
                    <a:latin typeface="+mn-lt"/>
                    <a:ea typeface="仿宋" panose="02010609060101010101" pitchFamily="49" charset="-122"/>
                  </a:rPr>
                  <a:t>(1-12) </a:t>
                </a:r>
                <a:endParaRPr lang="en-US" altLang="zh-CN" sz="2400" b="0" dirty="0"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endParaRPr lang="en-US" altLang="zh-CN" sz="24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3796" name="Rectangle 3">
                <a:extLst>
                  <a:ext uri="{FF2B5EF4-FFF2-40B4-BE49-F238E27FC236}">
                    <a16:creationId xmlns:a16="http://schemas.microsoft.com/office/drawing/2014/main" id="{CEF8269B-52F9-4051-8920-D8D299EEB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438" y="2973854"/>
                <a:ext cx="6205146" cy="439202"/>
              </a:xfrm>
              <a:prstGeom prst="rect">
                <a:avLst/>
              </a:prstGeom>
              <a:blipFill>
                <a:blip r:embed="rId5"/>
                <a:stretch>
                  <a:fillRect l="-1572" t="-30556" b="-222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04" name="Rectangle 3">
                <a:extLst>
                  <a:ext uri="{FF2B5EF4-FFF2-40B4-BE49-F238E27FC236}">
                    <a16:creationId xmlns:a16="http://schemas.microsoft.com/office/drawing/2014/main" id="{BEEDB72A-B7B9-4428-ADB3-6048B9397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38" y="3413056"/>
                <a:ext cx="5767884" cy="439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从输出回路看：</a:t>
                </a:r>
                <a:r>
                  <a:rPr lang="en-US" altLang="zh-CN" sz="24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𝑦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oe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ce</m:t>
                    </m:r>
                    <m:r>
                      <m:rPr>
                        <m:nor/>
                      </m:rPr>
                      <a:rPr lang="en-US" altLang="zh-CN" sz="2400" b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+</m:t>
                    </m:r>
                    <m:r>
                      <a:rPr lang="en-US" altLang="zh-CN" sz="2400" b="0" i="1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𝑦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fe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 </m:t>
                    </m:r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   </a:t>
                </a:r>
                <a:r>
                  <a:rPr lang="en-US" altLang="zh-CN" sz="2400" b="0" dirty="0"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en-US" altLang="zh-CN" sz="2400" dirty="0">
                    <a:latin typeface="+mn-lt"/>
                    <a:ea typeface="仿宋" panose="02010609060101010101" pitchFamily="49" charset="-122"/>
                  </a:rPr>
                  <a:t>(1-13) </a:t>
                </a:r>
                <a:endParaRPr lang="en-US" altLang="zh-CN" sz="2400" b="0" dirty="0"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endParaRPr lang="en-US" altLang="zh-CN" sz="24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3804" name="Rectangle 3">
                <a:extLst>
                  <a:ext uri="{FF2B5EF4-FFF2-40B4-BE49-F238E27FC236}">
                    <a16:creationId xmlns:a16="http://schemas.microsoft.com/office/drawing/2014/main" id="{BEEDB72A-B7B9-4428-ADB3-6048B9397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438" y="3413056"/>
                <a:ext cx="5767884" cy="439202"/>
              </a:xfrm>
              <a:prstGeom prst="rect">
                <a:avLst/>
              </a:prstGeom>
              <a:blipFill>
                <a:blip r:embed="rId6"/>
                <a:stretch>
                  <a:fillRect l="-1691" t="-30556" r="-846" b="-222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05" name="Rectangle 3">
                <a:extLst>
                  <a:ext uri="{FF2B5EF4-FFF2-40B4-BE49-F238E27FC236}">
                    <a16:creationId xmlns:a16="http://schemas.microsoft.com/office/drawing/2014/main" id="{854AE017-D0B7-4736-816F-A537D6847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1633" y="3949166"/>
                <a:ext cx="4954582" cy="439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buNone/>
                </a:pPr>
                <a:r>
                  <a:rPr lang="zh-CN" altLang="en-US" sz="24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并且：</a:t>
                </a:r>
                <a:r>
                  <a:rPr lang="en-US" altLang="zh-CN" sz="24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0" i="1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𝑦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ce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ce</m:t>
                    </m:r>
                  </m:oMath>
                </a14:m>
                <a:r>
                  <a:rPr lang="en-US" altLang="zh-CN" sz="24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  </a:t>
                </a:r>
                <a:r>
                  <a:rPr lang="en-US" altLang="zh-CN" sz="2400" b="0" dirty="0"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en-US" altLang="zh-CN" sz="2400" dirty="0">
                    <a:latin typeface="+mn-lt"/>
                    <a:ea typeface="仿宋" panose="02010609060101010101" pitchFamily="49" charset="-122"/>
                  </a:rPr>
                  <a:t>(1-14) </a:t>
                </a:r>
                <a:endParaRPr lang="en-US" altLang="zh-CN" sz="2400" b="0" dirty="0"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lnSpc>
                    <a:spcPct val="80000"/>
                  </a:lnSpc>
                  <a:buFontTx/>
                  <a:buNone/>
                </a:pPr>
                <a:endParaRPr lang="en-US" altLang="zh-CN" sz="24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3805" name="Rectangle 3">
                <a:extLst>
                  <a:ext uri="{FF2B5EF4-FFF2-40B4-BE49-F238E27FC236}">
                    <a16:creationId xmlns:a16="http://schemas.microsoft.com/office/drawing/2014/main" id="{854AE017-D0B7-4736-816F-A537D6847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1633" y="3949166"/>
                <a:ext cx="4954582" cy="439201"/>
              </a:xfrm>
              <a:prstGeom prst="rect">
                <a:avLst/>
              </a:prstGeom>
              <a:blipFill>
                <a:blip r:embed="rId7"/>
                <a:stretch>
                  <a:fillRect l="-1845" t="-30556" b="-222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ABFF23E-EF53-4D3F-8E30-6F3BCA828093}"/>
              </a:ext>
            </a:extLst>
          </p:cNvPr>
          <p:cNvSpPr txBox="1"/>
          <p:nvPr/>
        </p:nvSpPr>
        <p:spPr>
          <a:xfrm>
            <a:off x="6876256" y="5786437"/>
            <a:ext cx="196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同式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(3-26)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400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02B89D-E829-4C55-8A56-1D2CBF48204F}"/>
              </a:ext>
            </a:extLst>
          </p:cNvPr>
          <p:cNvSpPr txBox="1"/>
          <p:nvPr/>
        </p:nvSpPr>
        <p:spPr>
          <a:xfrm>
            <a:off x="6075752" y="3410377"/>
            <a:ext cx="196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同式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(3-22)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400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7A0FB7-68DF-4242-9B6D-98DDA65092E7}"/>
              </a:ext>
            </a:extLst>
          </p:cNvPr>
          <p:cNvSpPr txBox="1"/>
          <p:nvPr/>
        </p:nvSpPr>
        <p:spPr>
          <a:xfrm>
            <a:off x="6127322" y="2913505"/>
            <a:ext cx="196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同式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(3-21)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400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0D3A27-0FE6-436D-AEB3-9E6BB06E9FCD}"/>
              </a:ext>
            </a:extLst>
          </p:cNvPr>
          <p:cNvSpPr txBox="1"/>
          <p:nvPr/>
        </p:nvSpPr>
        <p:spPr>
          <a:xfrm>
            <a:off x="5535535" y="3902740"/>
            <a:ext cx="196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同式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(3-23)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</a:t>
            </a:r>
            <a:endParaRPr lang="zh-CN" altLang="en-US" sz="2400" dirty="0"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C097A0F7-EC2A-4D6E-AC42-50C4D1BD204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05802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(2)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放大器的输入、输出导纳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3">
                <a:extLst>
                  <a:ext uri="{FF2B5EF4-FFF2-40B4-BE49-F238E27FC236}">
                    <a16:creationId xmlns:a16="http://schemas.microsoft.com/office/drawing/2014/main" id="{1629B36C-4419-4FE6-B7F0-656C7E5D8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774699"/>
                <a:ext cx="8679898" cy="10106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:r>
                  <a:rPr lang="en-US" altLang="zh-CN" sz="24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∴</a:t>
                </a:r>
                <a:r>
                  <a:rPr lang="zh-CN" altLang="en-US" sz="24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由上式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800" b="0" i="1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I</m:t>
                        </m:r>
                      </m:e>
                    </m:acc>
                    <m:r>
                      <m:rPr>
                        <m:nor/>
                      </m:rPr>
                      <a:rPr lang="en-US" altLang="zh-CN" sz="2800" b="0" baseline="-25000" dirty="0">
                        <a:solidFill>
                          <a:srgbClr val="0000FF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a:rPr lang="en-US" altLang="zh-CN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8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𝑦</m:t>
                    </m:r>
                    <m:r>
                      <m:rPr>
                        <m:nor/>
                      </m:rPr>
                      <a:rPr lang="en-US" altLang="zh-CN" sz="2800" b="0" baseline="-25000" dirty="0">
                        <a:solidFill>
                          <a:srgbClr val="0000FF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ie</m:t>
                    </m:r>
                    <m:acc>
                      <m:accPr>
                        <m:chr m:val="̇"/>
                        <m:ctrlPr>
                          <a:rPr lang="en-US" altLang="zh-CN" sz="2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800" b="0" i="1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nor/>
                      </m:rPr>
                      <a:rPr lang="en-US" altLang="zh-CN" sz="2800" b="0" baseline="-25000" dirty="0">
                        <a:solidFill>
                          <a:srgbClr val="0000FF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a:rPr lang="en-US" altLang="zh-CN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en-US" altLang="zh-CN" sz="2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800" b="0" baseline="-25000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fe</m:t>
                        </m:r>
                        <m:r>
                          <a:rPr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800" b="0" baseline="-25000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re</m:t>
                        </m:r>
                        <m:acc>
                          <m:accPr>
                            <m:chr m:val="̇"/>
                            <m:ctrlPr>
                              <a:rPr lang="en-US" altLang="zh-CN" sz="28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800" b="0" i="1" dirty="0">
                                <a:solidFill>
                                  <a:srgbClr val="0000FF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800" b="0" baseline="-25000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i</m:t>
                        </m:r>
                      </m:num>
                      <m:den>
                        <m:r>
                          <a:rPr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800" b="0" baseline="-25000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oe</m:t>
                        </m:r>
                        <m:r>
                          <a:rPr lang="en-US" altLang="zh-CN" sz="2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800" b="0" baseline="-25000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ce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可求得放大器的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输入导纳</a:t>
                </a:r>
                <a:r>
                  <a:rPr lang="zh-CN" altLang="en-US" sz="24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为：</a:t>
                </a:r>
              </a:p>
            </p:txBody>
          </p:sp>
        </mc:Choice>
        <mc:Fallback xmlns="">
          <p:sp>
            <p:nvSpPr>
              <p:cNvPr id="34819" name="Rectangle 3">
                <a:extLst>
                  <a:ext uri="{FF2B5EF4-FFF2-40B4-BE49-F238E27FC236}">
                    <a16:creationId xmlns:a16="http://schemas.microsoft.com/office/drawing/2014/main" id="{1629B36C-4419-4FE6-B7F0-656C7E5D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774699"/>
                <a:ext cx="8679898" cy="1010605"/>
              </a:xfrm>
              <a:prstGeom prst="rect">
                <a:avLst/>
              </a:prstGeom>
              <a:blipFill>
                <a:blip r:embed="rId2"/>
                <a:stretch>
                  <a:fillRect l="-10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24" name="Rectangle 3">
                <a:extLst>
                  <a:ext uri="{FF2B5EF4-FFF2-40B4-BE49-F238E27FC236}">
                    <a16:creationId xmlns:a16="http://schemas.microsoft.com/office/drawing/2014/main" id="{8DD883A4-A4B2-471A-869F-823FC57A7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149" y="3621701"/>
                <a:ext cx="6466926" cy="433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:r>
                  <a:rPr lang="zh-CN" altLang="en-US" sz="24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  <m:t>𝑦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e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+mn-ea"/>
                      </a:rPr>
                      <m:t>=0 </m:t>
                    </m:r>
                  </m:oMath>
                </a14:m>
                <a:r>
                  <a:rPr lang="zh-CN" altLang="en-US" sz="24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，即不考虑内部反馈，则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ie</m:t>
                    </m:r>
                  </m:oMath>
                </a14:m>
                <a:endParaRPr lang="zh-CN" altLang="en-US" sz="240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4824" name="Rectangle 3">
                <a:extLst>
                  <a:ext uri="{FF2B5EF4-FFF2-40B4-BE49-F238E27FC236}">
                    <a16:creationId xmlns:a16="http://schemas.microsoft.com/office/drawing/2014/main" id="{8DD883A4-A4B2-471A-869F-823FC57A7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149" y="3621701"/>
                <a:ext cx="6466926" cy="433388"/>
              </a:xfrm>
              <a:prstGeom prst="rect">
                <a:avLst/>
              </a:prstGeom>
              <a:blipFill>
                <a:blip r:embed="rId3"/>
                <a:stretch>
                  <a:fillRect l="-1508" t="-23944" b="-253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5" name="Rectangle 3">
            <a:extLst>
              <a:ext uri="{FF2B5EF4-FFF2-40B4-BE49-F238E27FC236}">
                <a16:creationId xmlns:a16="http://schemas.microsoft.com/office/drawing/2014/main" id="{C2CF6F4D-5999-4FDE-A94E-123F51801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7" y="4625345"/>
            <a:ext cx="8679898" cy="9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同理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求得放大器的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输出导纳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,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由上页式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(1-15)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求</a:t>
            </a: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U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的表达式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,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再将</a:t>
            </a: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U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的表达式代入上页式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(1-13)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得</a:t>
            </a:r>
            <a:endParaRPr lang="zh-CN" altLang="en-US" sz="20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6" name="Rectangle 3">
                <a:extLst>
                  <a:ext uri="{FF2B5EF4-FFF2-40B4-BE49-F238E27FC236}">
                    <a16:creationId xmlns:a16="http://schemas.microsoft.com/office/drawing/2014/main" id="{65622859-C8DF-4F82-B99D-87D56EF87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845" y="5993526"/>
                <a:ext cx="5725839" cy="433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FontTx/>
                  <a:buNone/>
                </a:pPr>
                <a:r>
                  <a:rPr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同理若不考虑内部反馈</a:t>
                </a:r>
                <a:r>
                  <a:rPr lang="en-US" altLang="zh-CN" sz="2000" i="1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y</a:t>
                </a:r>
                <a:r>
                  <a:rPr lang="en-US" altLang="zh-CN" sz="2000" baseline="-25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re</a:t>
                </a:r>
                <a:r>
                  <a:rPr lang="en-US" altLang="zh-CN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= 0</a:t>
                </a:r>
                <a:r>
                  <a:rPr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zh-CN" sz="2000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o</m:t>
                    </m:r>
                    <m:r>
                      <a:rPr lang="en-US" altLang="zh-CN" sz="20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0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zh-CN" sz="2000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o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e</m:t>
                    </m:r>
                  </m:oMath>
                </a14:m>
                <a:endParaRPr lang="zh-CN" altLang="en-US" sz="200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4826" name="Rectangle 3">
                <a:extLst>
                  <a:ext uri="{FF2B5EF4-FFF2-40B4-BE49-F238E27FC236}">
                    <a16:creationId xmlns:a16="http://schemas.microsoft.com/office/drawing/2014/main" id="{65622859-C8DF-4F82-B99D-87D56EF87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4845" y="5993526"/>
                <a:ext cx="5725839" cy="433387"/>
              </a:xfrm>
              <a:prstGeom prst="rect">
                <a:avLst/>
              </a:prstGeom>
              <a:blipFill>
                <a:blip r:embed="rId4"/>
                <a:stretch>
                  <a:fillRect l="-1065" t="-16901" b="-112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7" name="Rectangle 3">
            <a:extLst>
              <a:ext uri="{FF2B5EF4-FFF2-40B4-BE49-F238E27FC236}">
                <a16:creationId xmlns:a16="http://schemas.microsoft.com/office/drawing/2014/main" id="{B0BEEBDB-1E98-4302-B934-9431FB884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30" y="4200254"/>
            <a:ext cx="8072438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上式表明：放大器的输入导纳就是晶体管的输入导纳。</a:t>
            </a:r>
          </a:p>
        </p:txBody>
      </p:sp>
      <p:sp>
        <p:nvSpPr>
          <p:cNvPr id="34828" name="Rectangle 3">
            <a:extLst>
              <a:ext uri="{FF2B5EF4-FFF2-40B4-BE49-F238E27FC236}">
                <a16:creationId xmlns:a16="http://schemas.microsoft.com/office/drawing/2014/main" id="{7A043771-2BD9-4791-BF74-9D607539B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6334622"/>
            <a:ext cx="807243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上式表明：放大器的输出导纳就是晶体管的输出导纳。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7E0F2BD-B288-4715-83F8-2F6990D7A420}"/>
                  </a:ext>
                </a:extLst>
              </p:cNvPr>
              <p:cNvSpPr/>
              <p:nvPr/>
            </p:nvSpPr>
            <p:spPr>
              <a:xfrm>
                <a:off x="4952564" y="1339678"/>
                <a:ext cx="3727334" cy="1043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b="0" i="1" dirty="0" smtClean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y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b="0" baseline="-25000" dirty="0">
                          <a:solidFill>
                            <a:srgbClr val="00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i</m:t>
                      </m:r>
                      <m:r>
                        <a:rPr lang="en-US" altLang="zh-CN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I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i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U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i</m:t>
                          </m:r>
                        </m:den>
                      </m:f>
                      <m:r>
                        <a:rPr lang="en-US" altLang="zh-CN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zh-CN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b="0" baseline="-25000" dirty="0">
                          <a:solidFill>
                            <a:srgbClr val="000066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b="0" i="0" baseline="-25000" dirty="0" smtClean="0">
                          <a:solidFill>
                            <a:srgbClr val="000066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e</m:t>
                      </m:r>
                      <m:r>
                        <a:rPr lang="en-US" altLang="zh-CN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fe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re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oe</m:t>
                          </m:r>
                          <m:r>
                            <a:rPr lang="en-US" altLang="zh-CN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ce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7E0F2BD-B288-4715-83F8-2F6990D7A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564" y="1339678"/>
                <a:ext cx="3727334" cy="10438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Image1.jpg">
            <a:extLst>
              <a:ext uri="{FF2B5EF4-FFF2-40B4-BE49-F238E27FC236}">
                <a16:creationId xmlns:a16="http://schemas.microsoft.com/office/drawing/2014/main" id="{CEE08739-7810-4762-BCB4-4795555A4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" y="1641360"/>
            <a:ext cx="4929188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F181080C-2229-4ED7-B9B6-8340066A188E}"/>
              </a:ext>
            </a:extLst>
          </p:cNvPr>
          <p:cNvSpPr/>
          <p:nvPr/>
        </p:nvSpPr>
        <p:spPr bwMode="auto">
          <a:xfrm>
            <a:off x="899592" y="3600598"/>
            <a:ext cx="1008112" cy="53241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rgbClr val="336600"/>
              </a:solidFill>
              <a:effectLst/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3A35461-8077-4655-B9BC-ED5CF080C943}"/>
              </a:ext>
            </a:extLst>
          </p:cNvPr>
          <p:cNvSpPr/>
          <p:nvPr/>
        </p:nvSpPr>
        <p:spPr bwMode="auto">
          <a:xfrm>
            <a:off x="7920596" y="1409822"/>
            <a:ext cx="576064" cy="5060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rgbClr val="336600"/>
              </a:solidFill>
              <a:effectLst/>
              <a:latin typeface="+mn-lt"/>
              <a:ea typeface="仿宋" panose="02010609060101010101" pitchFamily="49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30012DA-CF25-47DD-AD99-EBF3374CBB9B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3688" y="1861584"/>
            <a:ext cx="6164604" cy="181140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14D5A616-6202-4DF1-B72B-5BEFB2DB070D}"/>
              </a:ext>
            </a:extLst>
          </p:cNvPr>
          <p:cNvGrpSpPr/>
          <p:nvPr/>
        </p:nvGrpSpPr>
        <p:grpSpPr>
          <a:xfrm>
            <a:off x="4488696" y="4975091"/>
            <a:ext cx="4259768" cy="1043812"/>
            <a:chOff x="4488696" y="4975091"/>
            <a:chExt cx="4259768" cy="10438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EFA1CFD1-B30A-454E-911A-287CB3E850D6}"/>
                    </a:ext>
                  </a:extLst>
                </p:cNvPr>
                <p:cNvSpPr/>
                <p:nvPr/>
              </p:nvSpPr>
              <p:spPr>
                <a:xfrm>
                  <a:off x="4572000" y="4975091"/>
                  <a:ext cx="4176464" cy="10438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b="0" i="1" dirty="0" smtClean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y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b="0" i="1" baseline="-25000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o</m:t>
                        </m:r>
                        <m:r>
                          <a:rPr lang="en-US" altLang="zh-CN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000066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I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n-US" altLang="zh-CN" b="0" i="0" baseline="-25000" dirty="0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c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1" dirty="0">
                                    <a:solidFill>
                                      <a:srgbClr val="000066"/>
                                    </a:solidFill>
                                    <a:latin typeface="+mn-lt"/>
                                    <a:ea typeface="仿宋" panose="02010609060101010101" pitchFamily="49" charset="-122"/>
                                  </a:rPr>
                                  <m:t>U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n-US" altLang="zh-CN" b="0" i="0" baseline="-25000" dirty="0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ce</m:t>
                            </m:r>
                          </m:den>
                        </m:f>
                        <m:r>
                          <a:rPr lang="en-US" altLang="zh-CN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acc>
                          <m:accPr>
                            <m:chr m:val="̇"/>
                            <m:ctrlPr>
                              <a:rPr lang="en-US" altLang="zh-CN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n-ea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b="0" i="0" baseline="-25000" dirty="0" smtClean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oe</m:t>
                        </m:r>
                        <m:r>
                          <a:rPr lang="en-US" altLang="zh-CN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sym typeface="Symbol" panose="05050102010706020507" pitchFamily="18" charset="2"/>
                                  </a:rPr>
                                  <m:t>𝑦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zh-CN" b="0" baseline="-25000" dirty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fe</m:t>
                            </m:r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sym typeface="Symbol" panose="05050102010706020507" pitchFamily="18" charset="2"/>
                                  </a:rPr>
                                  <m:t>𝑦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zh-CN" b="0" baseline="-25000" dirty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re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sym typeface="Symbol" panose="05050102010706020507" pitchFamily="18" charset="2"/>
                                  </a:rPr>
                                  <m:t>𝑦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zh-CN" b="0" i="0" baseline="-25000" dirty="0" smtClean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s</m:t>
                            </m:r>
                            <m:r>
                              <a:rPr lang="en-US" altLang="zh-CN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  <m:acc>
                              <m:accPr>
                                <m:chr m:val="̇"/>
                                <m:ctrlPr>
                                  <a:rPr lang="en-US" altLang="zh-CN" b="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dirty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sym typeface="Symbol" panose="05050102010706020507" pitchFamily="18" charset="2"/>
                                  </a:rPr>
                                  <m:t>𝑦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altLang="zh-CN" b="0" i="0" baseline="-25000" dirty="0" smtClean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b="0" baseline="-25000" dirty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  <a:sym typeface="Symbol" panose="05050102010706020507" pitchFamily="18" charset="2"/>
                              </a:rPr>
                              <m:t>e</m:t>
                            </m:r>
                          </m:den>
                        </m:f>
                      </m:oMath>
                    </m:oMathPara>
                  </a14:m>
                  <a:endParaRPr lang="zh-CN" altLang="en-US" b="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EFA1CFD1-B30A-454E-911A-287CB3E850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975091"/>
                  <a:ext cx="4176464" cy="10438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06CB47F-51E0-4434-AD0F-6F77F7EAC2E4}"/>
                </a:ext>
              </a:extLst>
            </p:cNvPr>
            <p:cNvSpPr/>
            <p:nvPr/>
          </p:nvSpPr>
          <p:spPr bwMode="auto">
            <a:xfrm>
              <a:off x="4488696" y="5341399"/>
              <a:ext cx="576064" cy="50603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1" lang="zh-CN" altLang="en-US" sz="2800" b="1" i="0" u="none" strike="noStrike" cap="none" normalizeH="0" baseline="0">
                <a:ln>
                  <a:noFill/>
                </a:ln>
                <a:solidFill>
                  <a:srgbClr val="336600"/>
                </a:solidFill>
                <a:effectLst/>
                <a:latin typeface="+mn-lt"/>
                <a:ea typeface="仿宋" panose="02010609060101010101" pitchFamily="49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71707504-5A73-46C7-AFC7-E7003FA2C3DC}"/>
              </a:ext>
            </a:extLst>
          </p:cNvPr>
          <p:cNvSpPr/>
          <p:nvPr/>
        </p:nvSpPr>
        <p:spPr>
          <a:xfrm>
            <a:off x="6660232" y="2412536"/>
            <a:ext cx="1444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式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(3-27)</a:t>
            </a:r>
            <a:endParaRPr lang="zh-CN" altLang="en-US" dirty="0"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4">
            <a:extLst>
              <a:ext uri="{FF2B5EF4-FFF2-40B4-BE49-F238E27FC236}">
                <a16:creationId xmlns:a16="http://schemas.microsoft.com/office/drawing/2014/main" id="{8C8555C9-B88E-41B7-B09F-AB31621F3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35" y="788028"/>
            <a:ext cx="47580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因为电路为正向传输，设 </a:t>
            </a:r>
            <a:r>
              <a:rPr kumimoji="0"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kumimoji="0"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re</a:t>
            </a:r>
            <a:r>
              <a:rPr kumimoji="0"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=0</a:t>
            </a:r>
            <a:r>
              <a:rPr kumimoji="0"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时，则有</a:t>
            </a:r>
            <a:endParaRPr kumimoji="0" lang="en-US" altLang="zh-CN" sz="20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 b="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                        </a:t>
            </a:r>
            <a:r>
              <a:rPr kumimoji="0"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kumimoji="0"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i </a:t>
            </a:r>
            <a:r>
              <a:rPr kumimoji="0"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= </a:t>
            </a:r>
            <a:r>
              <a:rPr kumimoji="0"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kumimoji="0"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ie </a:t>
            </a:r>
            <a:r>
              <a:rPr kumimoji="0"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= </a:t>
            </a:r>
            <a:r>
              <a:rPr kumimoji="0"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kumimoji="0"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ie</a:t>
            </a:r>
            <a:r>
              <a:rPr kumimoji="0"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+ j</a:t>
            </a:r>
            <a:r>
              <a:rPr kumimoji="0"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C</a:t>
            </a:r>
            <a:r>
              <a:rPr kumimoji="0" lang="en-US" altLang="zh-CN" sz="20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ie</a:t>
            </a:r>
            <a:endParaRPr kumimoji="0" lang="en-US" altLang="zh-CN" sz="2000" b="0" baseline="-250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35844" name="图片 7" descr="Image1.jpg">
            <a:extLst>
              <a:ext uri="{FF2B5EF4-FFF2-40B4-BE49-F238E27FC236}">
                <a16:creationId xmlns:a16="http://schemas.microsoft.com/office/drawing/2014/main" id="{F9D0F5AD-CF22-4A54-987F-952938B6A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65" y="2263900"/>
            <a:ext cx="75755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4">
            <a:extLst>
              <a:ext uri="{FF2B5EF4-FFF2-40B4-BE49-F238E27FC236}">
                <a16:creationId xmlns:a16="http://schemas.microsoft.com/office/drawing/2014/main" id="{31C6FD9D-EFC5-4545-AF0B-10C6E6F2E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09" y="1870515"/>
            <a:ext cx="88204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将上图折算到 </a:t>
            </a:r>
            <a:r>
              <a:rPr kumimoji="0"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AB </a:t>
            </a:r>
            <a:r>
              <a:rPr kumimoji="0"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两端</a:t>
            </a:r>
            <a:r>
              <a:rPr kumimoji="0"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kumimoji="0"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谐振回路两端</a:t>
            </a:r>
            <a:r>
              <a:rPr kumimoji="0"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kumimoji="0"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，可得如下电路图：</a:t>
            </a:r>
            <a:endParaRPr kumimoji="0" lang="en-US" altLang="zh-CN" sz="2400" b="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5848" name="Rectangle 7">
            <a:extLst>
              <a:ext uri="{FF2B5EF4-FFF2-40B4-BE49-F238E27FC236}">
                <a16:creationId xmlns:a16="http://schemas.microsoft.com/office/drawing/2014/main" id="{4325EE7C-B20D-4CC2-9909-13723C74F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47" y="4525821"/>
            <a:ext cx="783859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其中，</a:t>
            </a: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oe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为本级放大器晶体管输出电容；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oe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为本级放大器晶体管输出电导，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上图中的</a:t>
            </a:r>
            <a:r>
              <a:rPr lang="en-US" altLang="zh-CN" sz="2000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oe</a:t>
            </a:r>
            <a:r>
              <a:rPr lang="zh-CN" altLang="en-US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本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；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教材中为</a:t>
            </a:r>
            <a:r>
              <a:rPr lang="en-US" altLang="zh-CN" sz="2000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oe</a:t>
            </a:r>
            <a:endParaRPr lang="en-US" altLang="zh-CN" sz="20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ie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为下级放大器晶体管输入电容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上图中的</a:t>
            </a:r>
            <a:r>
              <a:rPr lang="en-US" altLang="zh-CN" sz="2000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aseline="-25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ie</a:t>
            </a:r>
            <a:r>
              <a:rPr lang="zh-CN" altLang="en-US" sz="2000" baseline="-25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下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；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教材中为</a:t>
            </a:r>
            <a:r>
              <a:rPr lang="en-US" altLang="zh-CN" sz="2000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aseline="-25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ie2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ie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为下级放大器晶体管输入电导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上图中的</a:t>
            </a:r>
            <a:r>
              <a:rPr lang="en-US" altLang="zh-CN" sz="2000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ie</a:t>
            </a:r>
            <a:r>
              <a:rPr lang="zh-CN" altLang="en-US" sz="2000" baseline="-25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下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；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教材中为</a:t>
            </a:r>
            <a:r>
              <a:rPr lang="en-US" altLang="zh-CN" sz="2000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ie2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0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fe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为本级放大器晶体管正向传输导纳；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为并联谐振回路的谐振导纳；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上图中的</a:t>
            </a:r>
            <a:r>
              <a:rPr lang="en-US" altLang="zh-CN" sz="2000" i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；</a:t>
            </a: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教材中为</a:t>
            </a:r>
            <a:r>
              <a:rPr lang="en-US" altLang="zh-CN" sz="2000" i="1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baseline="-25000" dirty="0" err="1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</a:t>
            </a:r>
            <a:endParaRPr lang="en-US" altLang="zh-CN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5849" name="矩形 10">
            <a:extLst>
              <a:ext uri="{FF2B5EF4-FFF2-40B4-BE49-F238E27FC236}">
                <a16:creationId xmlns:a16="http://schemas.microsoft.com/office/drawing/2014/main" id="{759AB4D3-13D6-492D-A2AC-28823E17C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2160" y="3667746"/>
            <a:ext cx="26846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P65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  P67      </a:t>
            </a:r>
            <a:r>
              <a:rPr lang="en-US" altLang="zh-CN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P72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图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3-10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左图相同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</a:t>
            </a:r>
            <a:endParaRPr lang="zh-CN" altLang="en-US" sz="20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2516709-14E4-4C49-B778-FB5BBC344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175" y="3789415"/>
            <a:ext cx="37647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20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令：</a:t>
            </a:r>
            <a:r>
              <a:rPr lang="en-US" altLang="zh-CN" sz="2000" b="1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="1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</a:t>
            </a:r>
            <a:r>
              <a:rPr lang="en-US" altLang="zh-CN" sz="20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000" b="1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000" b="1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b="1" kern="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oe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kern="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ie     </a:t>
            </a:r>
          </a:p>
          <a:p>
            <a:pPr algn="l" eaLnBrk="1" hangingPunct="1"/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            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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000" kern="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oe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en-US" altLang="zh-CN" sz="20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kern="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0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0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ie</a:t>
            </a:r>
            <a:endParaRPr lang="zh-CN" altLang="en-US" sz="2000" b="1" kern="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10" name="图片 13" descr="Image1.jpg">
            <a:extLst>
              <a:ext uri="{FF2B5EF4-FFF2-40B4-BE49-F238E27FC236}">
                <a16:creationId xmlns:a16="http://schemas.microsoft.com/office/drawing/2014/main" id="{C03F99DE-E5E6-49CE-963E-C2D3BD99E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62254"/>
            <a:ext cx="4326041" cy="185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07D16E16-58F5-4F8F-8600-1F60F4E3E7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15209" y="155096"/>
            <a:ext cx="7525143" cy="381001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(3)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放大器的电压增益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gain</a:t>
            </a:r>
            <a:r>
              <a:rPr lang="en-US" altLang="zh-CN" sz="2800" b="1" dirty="0">
                <a:solidFill>
                  <a:srgbClr val="FFFF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P64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P66  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P71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2879FCAB-1ADF-48BD-9D93-816FD84CC2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(3)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放大器的电压增益</a:t>
            </a:r>
          </a:p>
        </p:txBody>
      </p:sp>
      <p:graphicFrame>
        <p:nvGraphicFramePr>
          <p:cNvPr id="36867" name="Object 20">
            <a:extLst>
              <a:ext uri="{FF2B5EF4-FFF2-40B4-BE49-F238E27FC236}">
                <a16:creationId xmlns:a16="http://schemas.microsoft.com/office/drawing/2014/main" id="{FE411D68-13A4-4CA4-B780-52A7C6027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995406"/>
              </p:ext>
            </p:extLst>
          </p:nvPr>
        </p:nvGraphicFramePr>
        <p:xfrm>
          <a:off x="35496" y="1000125"/>
          <a:ext cx="3643312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40" name="SmartDraw" r:id="rId4" imgW="2555748" imgH="1519428" progId="">
                  <p:embed/>
                </p:oleObj>
              </mc:Choice>
              <mc:Fallback>
                <p:oleObj name="SmartDraw" r:id="rId4" imgW="2555748" imgH="1519428" progId="">
                  <p:embed/>
                  <p:pic>
                    <p:nvPicPr>
                      <p:cNvPr id="0" name="Picture 4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1000125"/>
                        <a:ext cx="3643312" cy="18573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Rectangle 7">
            <a:extLst>
              <a:ext uri="{FF2B5EF4-FFF2-40B4-BE49-F238E27FC236}">
                <a16:creationId xmlns:a16="http://schemas.microsoft.com/office/drawing/2014/main" id="{95968128-8A59-410E-98DC-F5C62F87B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21" y="679233"/>
            <a:ext cx="5643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则上页图可以进一步简化等效为下图 ：</a:t>
            </a:r>
            <a:endParaRPr lang="en-US" altLang="zh-CN" sz="20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6870" name="Rectangle 7">
            <a:extLst>
              <a:ext uri="{FF2B5EF4-FFF2-40B4-BE49-F238E27FC236}">
                <a16:creationId xmlns:a16="http://schemas.microsoft.com/office/drawing/2014/main" id="{2F88C046-6EBF-4F62-8B9B-50C9F1703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103" y="2438727"/>
            <a:ext cx="2143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回路有载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Q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值</a:t>
            </a:r>
            <a:r>
              <a:rPr lang="zh-CN" altLang="en-US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                               </a:t>
            </a:r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D7367963-9A07-4DEF-B96E-37BF22503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098" y="1823778"/>
            <a:ext cx="2143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回路空载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Q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值</a:t>
            </a:r>
            <a:endParaRPr lang="zh-CN" altLang="en-US" sz="2400" i="1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6872" name="Rectangle 7">
            <a:extLst>
              <a:ext uri="{FF2B5EF4-FFF2-40B4-BE49-F238E27FC236}">
                <a16:creationId xmlns:a16="http://schemas.microsoft.com/office/drawing/2014/main" id="{54678F4B-9389-418B-B4BB-FC569C597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103" y="1143000"/>
            <a:ext cx="2143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回路谐振频率</a:t>
            </a:r>
            <a:endParaRPr lang="zh-CN" altLang="en-US" sz="2400" i="1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6874" name="Rectangle 7">
            <a:extLst>
              <a:ext uri="{FF2B5EF4-FFF2-40B4-BE49-F238E27FC236}">
                <a16:creationId xmlns:a16="http://schemas.microsoft.com/office/drawing/2014/main" id="{F32DA8CD-293D-4318-90A4-F9CE80C5A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86063"/>
            <a:ext cx="2000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由上图可知：</a:t>
            </a:r>
            <a:endParaRPr lang="en-US" altLang="zh-CN" sz="24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5" name="Rectangle 7">
                <a:extLst>
                  <a:ext uri="{FF2B5EF4-FFF2-40B4-BE49-F238E27FC236}">
                    <a16:creationId xmlns:a16="http://schemas.microsoft.com/office/drawing/2014/main" id="{53A4094D-D452-4C0A-9D44-3C754EEA4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50" y="4325271"/>
                <a:ext cx="3379831" cy="476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则可以得</a:t>
                </a:r>
                <a:r>
                  <a:rPr lang="en-US" altLang="zh-CN" sz="2400" i="1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到电压增益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2060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2060"/>
                        </a:solidFill>
                        <a:latin typeface="+mn-lt"/>
                        <a:ea typeface="仿宋" panose="02010609060101010101" pitchFamily="49" charset="-122"/>
                      </a:rPr>
                      <m:t>V</m:t>
                    </m:r>
                  </m:oMath>
                </a14:m>
                <a:endParaRPr lang="en-US" altLang="zh-CN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6875" name="Rectangle 7">
                <a:extLst>
                  <a:ext uri="{FF2B5EF4-FFF2-40B4-BE49-F238E27FC236}">
                    <a16:creationId xmlns:a16="http://schemas.microsoft.com/office/drawing/2014/main" id="{53A4094D-D452-4C0A-9D44-3C754EEA4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450" y="4325271"/>
                <a:ext cx="3379831" cy="476541"/>
              </a:xfrm>
              <a:prstGeom prst="rect">
                <a:avLst/>
              </a:prstGeom>
              <a:blipFill>
                <a:blip r:embed="rId6"/>
                <a:stretch>
                  <a:fillRect l="-2708" t="-11538" b="-243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77" name="Rectangle 7">
                <a:extLst>
                  <a:ext uri="{FF2B5EF4-FFF2-40B4-BE49-F238E27FC236}">
                    <a16:creationId xmlns:a16="http://schemas.microsoft.com/office/drawing/2014/main" id="{7795E3E0-3B65-45EB-B23D-4884DB8C3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575" y="4360635"/>
                <a:ext cx="344380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此时电压增益模值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002060"/>
                        </a:solidFill>
                        <a:latin typeface="+mn-lt"/>
                        <a:ea typeface="仿宋" panose="02010609060101010101" pitchFamily="49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2060"/>
                        </a:solidFill>
                        <a:latin typeface="+mn-lt"/>
                        <a:ea typeface="仿宋" panose="02010609060101010101" pitchFamily="49" charset="-122"/>
                      </a:rPr>
                      <m:t>V</m:t>
                    </m:r>
                    <m:r>
                      <a:rPr lang="en-US" altLang="zh-CN" sz="24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：</a:t>
                </a:r>
                <a:endParaRPr lang="en-US" altLang="zh-CN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6877" name="Rectangle 7">
                <a:extLst>
                  <a:ext uri="{FF2B5EF4-FFF2-40B4-BE49-F238E27FC236}">
                    <a16:creationId xmlns:a16="http://schemas.microsoft.com/office/drawing/2014/main" id="{7795E3E0-3B65-45EB-B23D-4884DB8C3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2575" y="4360635"/>
                <a:ext cx="3443801" cy="461665"/>
              </a:xfrm>
              <a:prstGeom prst="rect">
                <a:avLst/>
              </a:prstGeom>
              <a:blipFill>
                <a:blip r:embed="rId7"/>
                <a:stretch>
                  <a:fillRect l="-2655" t="-14474" r="-11858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79" name="Rectangle 20">
            <a:extLst>
              <a:ext uri="{FF2B5EF4-FFF2-40B4-BE49-F238E27FC236}">
                <a16:creationId xmlns:a16="http://schemas.microsoft.com/office/drawing/2014/main" id="{0037955E-3AB1-4BC6-A705-E8238D7A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07" y="5600857"/>
            <a:ext cx="34956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若广义失谐</a:t>
            </a:r>
            <a:r>
              <a:rPr lang="zh-CN" altLang="en-US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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=0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，谐振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|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增益为</a:t>
            </a:r>
            <a:r>
              <a:rPr lang="zh-CN" altLang="en-US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</a:t>
            </a:r>
          </a:p>
        </p:txBody>
      </p:sp>
      <p:sp>
        <p:nvSpPr>
          <p:cNvPr id="36880" name="Rectangle 7">
            <a:extLst>
              <a:ext uri="{FF2B5EF4-FFF2-40B4-BE49-F238E27FC236}">
                <a16:creationId xmlns:a16="http://schemas.microsoft.com/office/drawing/2014/main" id="{58DE920A-E00B-4B3E-83F9-DD50C5752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1909" y="3116726"/>
            <a:ext cx="25016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446088" eaLnBrk="1" hangingPunct="1">
              <a:spcBef>
                <a:spcPct val="0"/>
              </a:spcBef>
              <a:buFontTx/>
              <a:buNone/>
            </a:pPr>
            <a:r>
              <a:rPr lang="en-US" altLang="zh-CN" sz="1800" i="1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U</a:t>
            </a:r>
            <a:r>
              <a:rPr lang="en-US" altLang="zh-CN" sz="1800" baseline="-25000" dirty="0" err="1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o</a:t>
            </a:r>
            <a:r>
              <a:rPr lang="zh-CN" altLang="en-US" sz="1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为谐振回路输出到下级负载的电压</a:t>
            </a:r>
            <a:endParaRPr lang="en-US" altLang="zh-CN" sz="18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 indent="35560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广义失谐</a:t>
            </a:r>
            <a:r>
              <a:rPr lang="zh-CN" altLang="en-US" sz="18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</a:t>
            </a:r>
            <a:r>
              <a:rPr lang="zh-CN" altLang="en-US" sz="1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定义见教材</a:t>
            </a:r>
            <a:r>
              <a:rPr lang="en-US" altLang="zh-CN" sz="1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P17</a:t>
            </a:r>
            <a:r>
              <a:rPr lang="zh-CN" altLang="en-US" sz="1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或本章课件</a:t>
            </a:r>
            <a:r>
              <a:rPr lang="en-US" altLang="zh-CN" sz="1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P17</a:t>
            </a:r>
          </a:p>
        </p:txBody>
      </p:sp>
      <p:sp>
        <p:nvSpPr>
          <p:cNvPr id="36882" name="Rectangle 7">
            <a:extLst>
              <a:ext uri="{FF2B5EF4-FFF2-40B4-BE49-F238E27FC236}">
                <a16:creationId xmlns:a16="http://schemas.microsoft.com/office/drawing/2014/main" id="{44C74DC0-C326-43EF-A66D-C99192C48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054" y="5659834"/>
            <a:ext cx="307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此时电压增益模值：</a:t>
            </a:r>
            <a:endParaRPr lang="en-US" altLang="zh-CN" sz="24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6885" name="Rectangle 7">
            <a:extLst>
              <a:ext uri="{FF2B5EF4-FFF2-40B4-BE49-F238E27FC236}">
                <a16:creationId xmlns:a16="http://schemas.microsoft.com/office/drawing/2014/main" id="{CE1A8AA7-088D-4AA8-B590-70DA679BE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5296" y="6052703"/>
            <a:ext cx="1417644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3-34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D3F19D6-24FB-4006-A617-3C889E47D3FB}"/>
                  </a:ext>
                </a:extLst>
              </p:cNvPr>
              <p:cNvSpPr txBox="1"/>
              <p:nvPr/>
            </p:nvSpPr>
            <p:spPr>
              <a:xfrm>
                <a:off x="5654501" y="1092155"/>
                <a:ext cx="1342612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𝑓</m:t>
                      </m:r>
                      <m:r>
                        <m:rPr>
                          <m:nor/>
                        </m:rPr>
                        <a:rPr lang="en-US" altLang="zh-CN" sz="1800" b="0" kern="0" baseline="-25000" dirty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sz="1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1800" b="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1800" b="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sz="1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  <a:sym typeface="Symbol"/>
                            </a:rPr>
                            <m:t>π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8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sz="1800" b="0" i="1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C</m:t>
                              </m:r>
                              <m:r>
                                <a:rPr lang="en-US" altLang="zh-CN" sz="1800" b="0" i="1" baseline="-2500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anose="05050102010706020507" pitchFamily="18" charset="2"/>
                                </a:rPr>
                                <m:t>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800" b="0" dirty="0">
                  <a:solidFill>
                    <a:srgbClr val="00206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D3F19D6-24FB-4006-A617-3C889E47D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501" y="1092155"/>
                <a:ext cx="1342612" cy="572593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FA1ED5C-A8CA-4332-87C4-441E68F2739B}"/>
                  </a:ext>
                </a:extLst>
              </p:cNvPr>
              <p:cNvSpPr txBox="1"/>
              <p:nvPr/>
            </p:nvSpPr>
            <p:spPr>
              <a:xfrm>
                <a:off x="5465194" y="1792544"/>
                <a:ext cx="1158971" cy="568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b="0" i="1" dirty="0" smtClean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sz="1800" b="0" kern="0" baseline="-25000" dirty="0" smtClean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sz="1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1800" b="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18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18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8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sz="1800" b="0" i="0" baseline="-25000" dirty="0" smtClean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18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zh-CN" altLang="en-US" sz="1800" b="0" dirty="0">
                  <a:solidFill>
                    <a:srgbClr val="00206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FA1ED5C-A8CA-4332-87C4-441E68F27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194" y="1792544"/>
                <a:ext cx="1158971" cy="568745"/>
              </a:xfrm>
              <a:prstGeom prst="rect">
                <a:avLst/>
              </a:prstGeom>
              <a:blipFill>
                <a:blip r:embed="rId9"/>
                <a:stretch>
                  <a:fillRect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782169-DA0A-4C37-86F0-F5409B620488}"/>
                  </a:ext>
                </a:extLst>
              </p:cNvPr>
              <p:cNvSpPr txBox="1"/>
              <p:nvPr/>
            </p:nvSpPr>
            <p:spPr>
              <a:xfrm>
                <a:off x="5571769" y="2514716"/>
                <a:ext cx="1191031" cy="568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800" b="0" i="1" dirty="0" smtClean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sz="1800" b="0" i="0" kern="0" baseline="-25000" dirty="0" smtClean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L</m:t>
                      </m:r>
                      <m:r>
                        <a:rPr lang="en-US" altLang="zh-CN" sz="1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1800" b="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18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a:rPr lang="en-US" altLang="zh-CN" sz="1800" b="0" i="1" baseline="-25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  <m:r>
                            <m:rPr>
                              <m:nor/>
                            </m:rPr>
                            <a:rPr lang="en-US" altLang="zh-CN" sz="18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sz="18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18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zh-CN" altLang="en-US" sz="1800" b="0" dirty="0">
                  <a:solidFill>
                    <a:srgbClr val="00206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C782169-DA0A-4C37-86F0-F5409B620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69" y="2514716"/>
                <a:ext cx="1191031" cy="5687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D9F818C-1AE7-4639-AAEB-5F6C5EB9475A}"/>
                  </a:ext>
                </a:extLst>
              </p:cNvPr>
              <p:cNvSpPr/>
              <p:nvPr/>
            </p:nvSpPr>
            <p:spPr>
              <a:xfrm>
                <a:off x="140451" y="3212800"/>
                <a:ext cx="6473621" cy="1060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U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1600" b="0" i="0" baseline="-25000" dirty="0" smtClean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AB</m:t>
                      </m:r>
                      <m:r>
                        <a:rPr lang="en-US" altLang="zh-CN" sz="16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1600" b="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1</m:t>
                          </m:r>
                          <m:acc>
                            <m:accPr>
                              <m:chr m:val="̇"/>
                              <m:ctrlP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16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fe</m:t>
                          </m:r>
                          <m:acc>
                            <m:accPr>
                              <m:chr m:val="̇"/>
                              <m:ctrlP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1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U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16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16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1600" b="0" i="1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Symbol" panose="05050102010706020507" pitchFamily="18" charset="2"/>
                                </a:rPr>
                                <m:t>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1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baseline="-25000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Symbol" panose="05050102010706020507" pitchFamily="18" charset="2"/>
                                </a:rPr>
                                <m:t></m:t>
                              </m:r>
                              <m: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6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zh-CN" altLang="en-US" sz="1600" b="0" i="1" dirty="0">
                                      <a:solidFill>
                                        <a:srgbClr val="002060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  <a:sym typeface="Symbol" panose="05050102010706020507" pitchFamily="18" charset="2"/>
                                    </a:rPr>
                                    <m:t>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1600" b="0" i="1" dirty="0">
                                      <a:solidFill>
                                        <a:srgbClr val="002060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L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CN" sz="16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1600" b="0" i="1" baseline="-25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1</m:t>
                          </m:r>
                          <m:acc>
                            <m:accPr>
                              <m:chr m:val="̇"/>
                              <m:ctrlP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16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fe</m:t>
                          </m:r>
                          <m:acc>
                            <m:accPr>
                              <m:chr m:val="̇"/>
                              <m:ctrlP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1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U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16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16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sz="1600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  <m:d>
                                    <m:dPr>
                                      <m:ctrlPr>
                                        <a:rPr lang="en-US" altLang="zh-CN" sz="16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zh-CN" altLang="en-US" sz="1600" b="0" i="1" dirty="0">
                                          <a:solidFill>
                                            <a:srgbClr val="002060"/>
                                          </a:solidFill>
                                          <a:latin typeface="+mn-lt"/>
                                          <a:ea typeface="仿宋" panose="02010609060101010101" pitchFamily="49" charset="-122"/>
                                          <a:sym typeface="Symbol" panose="05050102010706020507" pitchFamily="18" charset="2"/>
                                        </a:rPr>
                                        <m:t>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1600" b="0" i="1" dirty="0">
                                          <a:solidFill>
                                            <a:srgbClr val="002060"/>
                                          </a:solidFill>
                                          <a:latin typeface="+mn-lt"/>
                                          <a:ea typeface="仿宋" panose="02010609060101010101" pitchFamily="49" charset="-122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1600" b="0" baseline="-25000" dirty="0">
                                          <a:solidFill>
                                            <a:srgbClr val="002060"/>
                                          </a:solidFill>
                                          <a:latin typeface="+mn-lt"/>
                                          <a:ea typeface="仿宋" panose="02010609060101010101" pitchFamily="49" charset="-122"/>
                                          <a:sym typeface="Symbol" panose="05050102010706020507" pitchFamily="18" charset="2"/>
                                        </a:rPr>
                                        <m:t></m:t>
                                      </m:r>
                                      <m:r>
                                        <a:rPr lang="en-US" altLang="zh-CN" sz="1600" b="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16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nor/>
                                            </m:rPr>
                                            <a:rPr lang="zh-CN" altLang="en-US" sz="1600" b="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+mn-lt"/>
                                              <a:ea typeface="仿宋" panose="02010609060101010101" pitchFamily="49" charset="-122"/>
                                              <a:sym typeface="Symbol" panose="05050102010706020507" pitchFamily="18" charset="2"/>
                                            </a:rPr>
                                            <m:t>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CN" sz="1600" b="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+mn-lt"/>
                                              <a:ea typeface="仿宋" panose="02010609060101010101" pitchFamily="49" charset="-122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altLang="zh-CN" sz="1600" b="0" i="1" dirty="0">
                                      <a:solidFill>
                                        <a:srgbClr val="002060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1600" b="0" baseline="-25000" dirty="0">
                                      <a:solidFill>
                                        <a:srgbClr val="002060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  <a:sym typeface="Symbol" panose="05050102010706020507" pitchFamily="18" charset="2"/>
                                    </a:rPr>
                                    <m:t>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altLang="zh-CN" sz="16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1600" b="0" i="1" baseline="-25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1</m:t>
                          </m:r>
                          <m:acc>
                            <m:accPr>
                              <m:chr m:val="̇"/>
                              <m:ctrlP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16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fe</m:t>
                          </m:r>
                          <m:acc>
                            <m:accPr>
                              <m:chr m:val="̇"/>
                              <m:ctrlP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1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U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16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1600" b="0" i="1" dirty="0" smtClean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1600" b="0" baseline="-25000" dirty="0" smtClean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  <m:r>
                            <a:rPr lang="en-US" altLang="zh-CN" sz="16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zh-CN" altLang="en-US" sz="16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</m:t>
                          </m:r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  <m:r>
                        <a:rPr lang="en-US" altLang="zh-CN" sz="16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16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1600" b="0" i="1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U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1600" b="0" i="0" baseline="-25000" dirty="0" smtClean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o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16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1600" b="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b="0" dirty="0">
                  <a:solidFill>
                    <a:srgbClr val="00206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D9F818C-1AE7-4639-AAEB-5F6C5EB94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1" y="3212800"/>
                <a:ext cx="6473621" cy="10606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8DB3E02-F809-4178-9AF8-E637B59AE92D}"/>
                  </a:ext>
                </a:extLst>
              </p:cNvPr>
              <p:cNvSpPr/>
              <p:nvPr/>
            </p:nvSpPr>
            <p:spPr>
              <a:xfrm>
                <a:off x="768194" y="4775067"/>
                <a:ext cx="2961269" cy="7739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000" b="0" i="0" baseline="-25000" dirty="0" smtClean="0">
                          <a:solidFill>
                            <a:schemeClr val="tx1"/>
                          </a:solidFill>
                          <a:latin typeface="+mn-lt"/>
                          <a:ea typeface="仿宋" panose="02010609060101010101" pitchFamily="49" charset="-122"/>
                        </a:rPr>
                        <m:t>V</m:t>
                      </m:r>
                      <m:r>
                        <a:rPr lang="en-US" altLang="zh-CN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i="1" dirty="0">
                                  <a:solidFill>
                                    <a:schemeClr val="tx1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V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o</m:t>
                          </m:r>
                        </m:num>
                        <m:den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i="1" dirty="0">
                                  <a:solidFill>
                                    <a:schemeClr val="tx1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V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altLang="zh-CN" sz="2000" b="0" i="0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i</m:t>
                          </m:r>
                        </m:den>
                      </m:f>
                      <m:r>
                        <a:rPr lang="en-US" altLang="zh-CN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2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 smtClean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000" b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1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zh-CN" altLang="en-US" sz="2000" b="0" i="1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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chemeClr val="tx1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8DB3E02-F809-4178-9AF8-E637B59AE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" y="4775067"/>
                <a:ext cx="2961269" cy="7739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6F491FC-EE00-439D-A418-43D078E706A2}"/>
                  </a:ext>
                </a:extLst>
              </p:cNvPr>
              <p:cNvSpPr/>
              <p:nvPr/>
            </p:nvSpPr>
            <p:spPr>
              <a:xfrm>
                <a:off x="6741285" y="4811233"/>
                <a:ext cx="2268315" cy="800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altLang="zh-CN" sz="2000" b="0" i="1" dirty="0">
                          <a:solidFill>
                            <a:srgbClr val="00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000" b="0" baseline="-25000" dirty="0">
                          <a:solidFill>
                            <a:srgbClr val="000066"/>
                          </a:solidFill>
                          <a:latin typeface="+mn-lt"/>
                          <a:ea typeface="仿宋" panose="02010609060101010101" pitchFamily="49" charset="-122"/>
                        </a:rPr>
                        <m:t>V</m:t>
                      </m:r>
                      <m:r>
                        <a:rPr lang="en-US" altLang="zh-CN" sz="2000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|=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2000" b="0" i="1" baseline="-25000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2000" b="0" i="1" baseline="-25000" dirty="0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|</m:t>
                          </m:r>
                          <m:r>
                            <a:rPr lang="en-US" altLang="zh-CN" sz="2000" b="0" i="1" dirty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fe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|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dirty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1</m:t>
                              </m:r>
                              <m:r>
                                <a:rPr lang="en-US" altLang="zh-CN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i="1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Symbol" panose="05050102010706020507" pitchFamily="18" charset="2"/>
                                </a:rPr>
                                <m:t></m:t>
                              </m:r>
                              <m:r>
                                <a:rPr lang="en-US" altLang="zh-CN" sz="2000" b="0" i="1" baseline="30000" dirty="0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6F491FC-EE00-439D-A418-43D078E70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285" y="4811233"/>
                <a:ext cx="2268315" cy="8004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3106F9A-2ADE-42C2-8B95-0302ED11CD04}"/>
                  </a:ext>
                </a:extLst>
              </p:cNvPr>
              <p:cNvSpPr/>
              <p:nvPr/>
            </p:nvSpPr>
            <p:spPr>
              <a:xfrm>
                <a:off x="6514993" y="6052703"/>
                <a:ext cx="2023822" cy="665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sz="2000" b="0" i="1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000" b="0" i="0" baseline="-25000" dirty="0" smtClean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</a:rPr>
                      <m:t>0</m:t>
                    </m:r>
                    <m:r>
                      <a:rPr lang="en-US" altLang="zh-CN" sz="2000" b="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|=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a:rPr lang="en-US" altLang="zh-CN" sz="2000" b="0" i="1" baseline="-25000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a:rPr lang="en-US" altLang="zh-CN" sz="2000" b="0" i="1" baseline="-25000" dirty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|</m:t>
                        </m:r>
                        <m:r>
                          <a:rPr lang="en-US" altLang="zh-CN" sz="20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altLang="zh-CN" sz="2000" b="0" baseline="-25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fe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|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000" b="0" baseline="-25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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 </a:t>
                </a:r>
                <a:endParaRPr lang="zh-CN" altLang="en-US" sz="2000" b="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3106F9A-2ADE-42C2-8B95-0302ED11C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993" y="6052703"/>
                <a:ext cx="2023822" cy="6657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D771D13-B119-46DB-9AC1-8CC6A579134B}"/>
                  </a:ext>
                </a:extLst>
              </p:cNvPr>
              <p:cNvSpPr/>
              <p:nvPr/>
            </p:nvSpPr>
            <p:spPr>
              <a:xfrm>
                <a:off x="817429" y="5922819"/>
                <a:ext cx="2003692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 sz="2000" b="0" i="0" baseline="-25000" dirty="0" smtClean="0">
                          <a:solidFill>
                            <a:schemeClr val="tx1"/>
                          </a:solidFill>
                          <a:latin typeface="+mn-lt"/>
                          <a:ea typeface="仿宋" panose="02010609060101010101" pitchFamily="49" charset="-122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sz="2000" b="0" i="0" baseline="-25000" dirty="0" smtClean="0">
                          <a:solidFill>
                            <a:schemeClr val="tx1"/>
                          </a:solidFill>
                          <a:latin typeface="+mn-lt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2000" b="0" i="1" baseline="-25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2</m:t>
                          </m:r>
                          <m:acc>
                            <m:accPr>
                              <m:chr m:val="̇"/>
                              <m:ctrlP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chemeClr val="tx1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chemeClr val="tx1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D771D13-B119-46DB-9AC1-8CC6A5791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29" y="5922819"/>
                <a:ext cx="2003692" cy="7251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7">
            <a:extLst>
              <a:ext uri="{FF2B5EF4-FFF2-40B4-BE49-F238E27FC236}">
                <a16:creationId xmlns:a16="http://schemas.microsoft.com/office/drawing/2014/main" id="{94D75419-F4E2-4AB0-9A49-4B17920E8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1505" y="4941439"/>
            <a:ext cx="23249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(3-1)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3-33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  <a:endParaRPr lang="en-US" altLang="zh-CN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7B9DE0E-BDEF-4179-9F25-E65AD4FD7CC2}"/>
                  </a:ext>
                </a:extLst>
              </p:cNvPr>
              <p:cNvSpPr txBox="1"/>
              <p:nvPr/>
            </p:nvSpPr>
            <p:spPr>
              <a:xfrm>
                <a:off x="7525609" y="1849812"/>
                <a:ext cx="1191032" cy="572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仿宋_GB2312" pitchFamily="49" charset="-122"/>
                          <a:sym typeface="Symbol" panose="05050102010706020507" pitchFamily="18" charset="2"/>
                        </a:rPr>
                        <m:t>𝑓</m:t>
                      </m:r>
                      <m:r>
                        <m:rPr>
                          <m:nor/>
                        </m:rPr>
                        <a:rPr lang="en-US" altLang="zh-CN" sz="1800" b="0" i="0" kern="0" baseline="-25000" dirty="0" smtClean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p</m:t>
                      </m:r>
                      <m:r>
                        <a:rPr lang="en-US" altLang="zh-CN" sz="1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1800" b="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1800" b="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sz="1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itchFamily="49" charset="-122"/>
                              <a:sym typeface="Symbol"/>
                            </a:rPr>
                            <m:t>π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8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sz="1800" b="0" i="1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b="0" i="1" dirty="0" smtClean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C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800" b="0" dirty="0">
                  <a:solidFill>
                    <a:srgbClr val="00206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7B9DE0E-BDEF-4179-9F25-E65AD4FD7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609" y="1849812"/>
                <a:ext cx="1191032" cy="572593"/>
              </a:xfrm>
              <a:prstGeom prst="rect">
                <a:avLst/>
              </a:prstGeom>
              <a:blipFill>
                <a:blip r:embed="rId16"/>
                <a:stretch>
                  <a:fillRect r="-1538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7">
            <a:extLst>
              <a:ext uri="{FF2B5EF4-FFF2-40B4-BE49-F238E27FC236}">
                <a16:creationId xmlns:a16="http://schemas.microsoft.com/office/drawing/2014/main" id="{62F4E2F0-826E-4339-8235-AAEFF9816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800" y="1905128"/>
            <a:ext cx="95321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其中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09D0488-CCB2-4890-9401-C0379D32BA3C}"/>
              </a:ext>
            </a:extLst>
          </p:cNvPr>
          <p:cNvSpPr/>
          <p:nvPr/>
        </p:nvSpPr>
        <p:spPr bwMode="auto">
          <a:xfrm>
            <a:off x="5429698" y="1757950"/>
            <a:ext cx="3678806" cy="80098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zh-CN" altLang="en-US" sz="2800" b="1" i="0" u="none" strike="noStrike" cap="none" normalizeH="0" baseline="0">
              <a:ln>
                <a:noFill/>
              </a:ln>
              <a:solidFill>
                <a:srgbClr val="336600"/>
              </a:solidFill>
              <a:effectLst/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2">
            <a:extLst>
              <a:ext uri="{FF2B5EF4-FFF2-40B4-BE49-F238E27FC236}">
                <a16:creationId xmlns:a16="http://schemas.microsoft.com/office/drawing/2014/main" id="{A9FA317D-13EC-4C29-9214-1423065445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807896" cy="381000"/>
          </a:xfrm>
        </p:spPr>
        <p:txBody>
          <a:bodyPr/>
          <a:lstStyle/>
          <a:p>
            <a:pPr algn="l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(4 )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放大器的谐振功率增益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P65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P66  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P71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)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78855" name="Rectangle 4">
            <a:extLst>
              <a:ext uri="{FF2B5EF4-FFF2-40B4-BE49-F238E27FC236}">
                <a16:creationId xmlns:a16="http://schemas.microsoft.com/office/drawing/2014/main" id="{D73C3827-4D5A-498D-9886-4BA5FE371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643260"/>
            <a:ext cx="4248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2060"/>
                </a:solidFill>
                <a:latin typeface="+mn-lt"/>
                <a:ea typeface="仿宋" panose="02010609060101010101" pitchFamily="49" charset="-122"/>
              </a:rPr>
              <a:t>放大器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谐振</a:t>
            </a:r>
            <a:r>
              <a:rPr lang="zh-CN" altLang="en-US" sz="2800" dirty="0">
                <a:solidFill>
                  <a:srgbClr val="002060"/>
                </a:solidFill>
                <a:latin typeface="+mn-lt"/>
                <a:ea typeface="仿宋" panose="02010609060101010101" pitchFamily="49" charset="-122"/>
              </a:rPr>
              <a:t>功率增益为：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Object 8">
                <a:extLst>
                  <a:ext uri="{FF2B5EF4-FFF2-40B4-BE49-F238E27FC236}">
                    <a16:creationId xmlns:a16="http://schemas.microsoft.com/office/drawing/2014/main" id="{7070D203-126D-43E1-90F3-F8671ED2B9D6}"/>
                  </a:ext>
                </a:extLst>
              </p:cNvPr>
              <p:cNvSpPr txBox="1"/>
              <p:nvPr/>
            </p:nvSpPr>
            <p:spPr bwMode="auto">
              <a:xfrm>
                <a:off x="611560" y="4354408"/>
                <a:ext cx="6480075" cy="9080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A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2000" b="0" i="0" baseline="-2500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 b="0" i="0" baseline="-25000" smtClean="0">
                              <a:solidFill>
                                <a:srgbClr val="000066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zh-CN" altLang="en-US" sz="2000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en-US" sz="20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zh-CN" altLang="en-US" sz="20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负载上获得功率</m:t>
                          </m:r>
                        </m:num>
                        <m:den>
                          <m:r>
                            <a:rPr lang="zh-CN" altLang="en-US" sz="20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信号源供给功率</m:t>
                          </m:r>
                        </m:den>
                      </m:f>
                      <m:r>
                        <a:rPr lang="zh-CN" altLang="en-US" sz="2000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en-US" sz="20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i="1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b="0" i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i="1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b="0" i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zh-CN" altLang="en-US" sz="2000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en-US" sz="20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0" i="1" dirty="0">
                                      <a:solidFill>
                                        <a:srgbClr val="000066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b="0" i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o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i="1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b="0" i="0" baseline="-2500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ie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i="0" baseline="-2500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0" i="1" dirty="0">
                                      <a:solidFill>
                                        <a:srgbClr val="000066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000" b="0" i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i="1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b="0" i="0" baseline="-2500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ie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i="0" baseline="-2500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sz="2000" b="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+mn-ea"/>
                        </a:rPr>
                        <m:t>＝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0" i="1" dirty="0">
                                      <a:solidFill>
                                        <a:srgbClr val="000066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altLang="zh-CN" sz="2000" b="0" dirty="0">
                                      <a:solidFill>
                                        <a:srgbClr val="002060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v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000" b="0" i="0" smtClean="0">
                                      <a:solidFill>
                                        <a:srgbClr val="000066"/>
                                      </a:solidFill>
                                      <a:latin typeface="+mn-lt"/>
                                      <a:ea typeface="仿宋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zh-CN" altLang="en-US" sz="2000" b="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i="1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b="0" i="0" baseline="-2500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ie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i="0" baseline="-2500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i="1" dirty="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b="0" i="0" baseline="-2500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ie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i="0" baseline="-25000">
                                  <a:solidFill>
                                    <a:srgbClr val="000066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7892" name="Object 8">
                <a:extLst>
                  <a:ext uri="{FF2B5EF4-FFF2-40B4-BE49-F238E27FC236}">
                    <a16:creationId xmlns:a16="http://schemas.microsoft.com/office/drawing/2014/main" id="{7070D203-126D-43E1-90F3-F8671ED2B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4354408"/>
                <a:ext cx="6480075" cy="9080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893" name="图片 2">
            <a:extLst>
              <a:ext uri="{FF2B5EF4-FFF2-40B4-BE49-F238E27FC236}">
                <a16:creationId xmlns:a16="http://schemas.microsoft.com/office/drawing/2014/main" id="{224C080F-5C37-4FEA-A7B7-9961E53E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657225"/>
            <a:ext cx="7424737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矩形 10">
            <a:extLst>
              <a:ext uri="{FF2B5EF4-FFF2-40B4-BE49-F238E27FC236}">
                <a16:creationId xmlns:a16="http://schemas.microsoft.com/office/drawing/2014/main" id="{725C1649-BAF9-4346-A39F-457A7212F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918" y="2568956"/>
            <a:ext cx="26630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P65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    P67     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P72</a:t>
            </a:r>
            <a:endParaRPr lang="zh-CN" altLang="en-US" sz="24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7895" name="矩形 10">
            <a:extLst>
              <a:ext uri="{FF2B5EF4-FFF2-40B4-BE49-F238E27FC236}">
                <a16:creationId xmlns:a16="http://schemas.microsoft.com/office/drawing/2014/main" id="{BC67DCC1-A149-4AB0-9CB1-EA9FEF7A6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4576658"/>
            <a:ext cx="2160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(3-2)   (3-35)</a:t>
            </a:r>
            <a:endParaRPr lang="zh-CN" altLang="en-US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/>
      <p:bldP spid="788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E9A56F3-CDE6-435D-9474-4B160D60D8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3200" b="1">
                <a:solidFill>
                  <a:srgbClr val="0000FF"/>
                </a:solidFill>
                <a:ea typeface="仿宋_GB2312" panose="02010609030101010101" pitchFamily="49" charset="-122"/>
              </a:rPr>
              <a:t>2.1.1</a:t>
            </a:r>
            <a:r>
              <a:rPr lang="zh-CN" altLang="en-US" sz="3200" b="1">
                <a:solidFill>
                  <a:srgbClr val="0000FF"/>
                </a:solidFill>
                <a:ea typeface="仿宋_GB2312" panose="02010609030101010101" pitchFamily="49" charset="-122"/>
              </a:rPr>
              <a:t>电感线圈的高频特性</a:t>
            </a:r>
          </a:p>
        </p:txBody>
      </p:sp>
      <p:sp>
        <p:nvSpPr>
          <p:cNvPr id="4102" name="Text Box 9">
            <a:extLst>
              <a:ext uri="{FF2B5EF4-FFF2-40B4-BE49-F238E27FC236}">
                <a16:creationId xmlns:a16="http://schemas.microsoft.com/office/drawing/2014/main" id="{A2C5C95D-1378-4423-A232-2AE1518F0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692150"/>
            <a:ext cx="8929687" cy="9540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723900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一般串联</a:t>
            </a:r>
            <a:r>
              <a:rPr lang="en-US" altLang="zh-CN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r</a:t>
            </a: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为几欧姆的量级，变成并联</a:t>
            </a:r>
            <a:r>
              <a:rPr lang="en-US" altLang="zh-CN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R</a:t>
            </a: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为几十</a:t>
            </a:r>
            <a:r>
              <a:rPr lang="zh-CN" altLang="en-US" dirty="0">
                <a:solidFill>
                  <a:srgbClr val="660066"/>
                </a:solidFill>
                <a:ea typeface="仿宋_GB2312" pitchFamily="49" charset="-122"/>
              </a:rPr>
              <a:t>千欧</a:t>
            </a: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～几百千欧（</a:t>
            </a:r>
            <a:r>
              <a:rPr lang="en-US" altLang="zh-CN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k</a:t>
            </a: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  <a:sym typeface="Symbol"/>
              </a:rPr>
              <a:t>）</a:t>
            </a: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。</a:t>
            </a:r>
          </a:p>
        </p:txBody>
      </p:sp>
      <p:sp>
        <p:nvSpPr>
          <p:cNvPr id="11271" name="Text Box 10">
            <a:extLst>
              <a:ext uri="{FF2B5EF4-FFF2-40B4-BE49-F238E27FC236}">
                <a16:creationId xmlns:a16="http://schemas.microsoft.com/office/drawing/2014/main" id="{DC436C3F-30B5-45AB-83FF-E60DB0669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989138"/>
            <a:ext cx="1293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66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由</a:t>
            </a:r>
          </a:p>
        </p:txBody>
      </p:sp>
      <p:sp>
        <p:nvSpPr>
          <p:cNvPr id="11272" name="Text Box 11">
            <a:extLst>
              <a:ext uri="{FF2B5EF4-FFF2-40B4-BE49-F238E27FC236}">
                <a16:creationId xmlns:a16="http://schemas.microsoft.com/office/drawing/2014/main" id="{9DBBD222-8FD0-481C-AAE8-DAA71CE86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1990725"/>
            <a:ext cx="1079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66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和</a:t>
            </a:r>
          </a:p>
        </p:txBody>
      </p:sp>
      <p:sp>
        <p:nvSpPr>
          <p:cNvPr id="11273" name="Text Box 12">
            <a:extLst>
              <a:ext uri="{FF2B5EF4-FFF2-40B4-BE49-F238E27FC236}">
                <a16:creationId xmlns:a16="http://schemas.microsoft.com/office/drawing/2014/main" id="{509CA3B7-5CD7-424B-92F5-54B83F80D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691" y="3293420"/>
            <a:ext cx="3571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660066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得到并联的品质因数：</a:t>
            </a:r>
          </a:p>
        </p:txBody>
      </p:sp>
      <p:sp>
        <p:nvSpPr>
          <p:cNvPr id="4106" name="Text Box 13">
            <a:extLst>
              <a:ext uri="{FF2B5EF4-FFF2-40B4-BE49-F238E27FC236}">
                <a16:creationId xmlns:a16="http://schemas.microsoft.com/office/drawing/2014/main" id="{0C1B62BF-6400-4DDF-B157-82AD6A656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4544295"/>
            <a:ext cx="8032378" cy="152939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80000"/>
              </a:lnSpc>
              <a:defRPr/>
            </a:pP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表示若以并联参数表示</a:t>
            </a:r>
            <a:r>
              <a:rPr lang="en-US" altLang="zh-CN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Q</a:t>
            </a: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值，则</a:t>
            </a:r>
            <a:r>
              <a:rPr lang="en-US" altLang="zh-CN" i="1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Q</a:t>
            </a:r>
            <a:r>
              <a:rPr lang="zh-CN" altLang="en-US" dirty="0">
                <a:solidFill>
                  <a:srgbClr val="660066"/>
                </a:solidFill>
                <a:latin typeface="+mn-lt"/>
                <a:ea typeface="仿宋_GB2312" pitchFamily="49" charset="-122"/>
              </a:rPr>
              <a:t>为并联电阻与感抗之比。</a:t>
            </a:r>
            <a:endParaRPr lang="en-US" altLang="zh-CN" dirty="0">
              <a:solidFill>
                <a:srgbClr val="660066"/>
              </a:solidFill>
              <a:latin typeface="+mn-lt"/>
              <a:ea typeface="仿宋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051CD6D-CB04-495E-A511-8AAEE398F5A8}"/>
                  </a:ext>
                </a:extLst>
              </p:cNvPr>
              <p:cNvSpPr txBox="1"/>
              <p:nvPr/>
            </p:nvSpPr>
            <p:spPr>
              <a:xfrm>
                <a:off x="988740" y="1944557"/>
                <a:ext cx="1093633" cy="681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i="1" dirty="0">
                    <a:solidFill>
                      <a:srgbClr val="660033"/>
                    </a:solidFill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660066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r</m:t>
                        </m:r>
                      </m:den>
                    </m:f>
                  </m:oMath>
                </a14:m>
                <a:endParaRPr lang="zh-CN" altLang="en-US" b="0" baseline="3000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051CD6D-CB04-495E-A511-8AAEE398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40" y="1944557"/>
                <a:ext cx="1093633" cy="681277"/>
              </a:xfrm>
              <a:prstGeom prst="rect">
                <a:avLst/>
              </a:prstGeom>
              <a:blipFill>
                <a:blip r:embed="rId2"/>
                <a:stretch>
                  <a:fillRect l="-19444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1AAFAD-6740-420E-8981-F240068F82C4}"/>
                  </a:ext>
                </a:extLst>
              </p:cNvPr>
              <p:cNvSpPr txBox="1"/>
              <p:nvPr/>
            </p:nvSpPr>
            <p:spPr>
              <a:xfrm>
                <a:off x="2843808" y="1774065"/>
                <a:ext cx="1537169" cy="833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660066"/>
                          </a:solidFill>
                          <a:ea typeface="仿宋_GB2312" pitchFamily="49" charset="-122"/>
                        </a:rPr>
                        <m:t>r</m:t>
                      </m:r>
                      <m:r>
                        <a:rPr lang="en-US" altLang="zh-CN" b="0" i="1" smtClean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solidFill>
                                    <a:srgbClr val="660066"/>
                                  </a:solidFill>
                                  <a:ea typeface="仿宋_GB2312" pitchFamily="49" charset="-122"/>
                                  <a:sym typeface="Symbol" panose="05050102010706020507" pitchFamily="18" charset="2"/>
                                </a:rPr>
                                <m:t></m:t>
                              </m:r>
                              <m:r>
                                <m:rPr>
                                  <m:nor/>
                                </m:rPr>
                                <a:rPr lang="en-US" altLang="zh-CN" i="1" dirty="0">
                                  <a:solidFill>
                                    <a:srgbClr val="660066"/>
                                  </a:solidFill>
                                  <a:ea typeface="仿宋_GB2312" pitchFamily="49" charset="-122"/>
                                </a:rPr>
                                <m:t>L</m:t>
                              </m:r>
                            </m:e>
                          </m:d>
                          <m:r>
                            <a:rPr lang="en-US" altLang="zh-CN" b="0" baseline="3000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660066"/>
                              </a:solidFill>
                              <a:ea typeface="仿宋_GB2312" pitchFamily="49" charset="-122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zh-CN" altLang="en-US" b="0" baseline="3000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31AAFAD-6740-420E-8981-F240068F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1774065"/>
                <a:ext cx="1537169" cy="8333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98D2159-6EFE-40BA-A773-773EF5A20861}"/>
                  </a:ext>
                </a:extLst>
              </p:cNvPr>
              <p:cNvSpPr txBox="1"/>
              <p:nvPr/>
            </p:nvSpPr>
            <p:spPr>
              <a:xfrm>
                <a:off x="4139952" y="3227848"/>
                <a:ext cx="4104456" cy="1231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3200" b="0" i="1" dirty="0">
                    <a:solidFill>
                      <a:srgbClr val="660033"/>
                    </a:solidFill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66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L</m:t>
                        </m:r>
                      </m:num>
                      <m:den>
                        <m:f>
                          <m:fPr>
                            <m:ctrlPr>
                              <a:rPr lang="en-US" altLang="zh-CN" sz="32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3200" b="0" i="1">
                                    <a:solidFill>
                                      <a:srgbClr val="6600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3200" i="1" dirty="0">
                                    <a:solidFill>
                                      <a:srgbClr val="660066"/>
                                    </a:solidFill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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3200" i="1" dirty="0">
                                    <a:solidFill>
                                      <a:srgbClr val="660066"/>
                                    </a:solidFill>
                                    <a:ea typeface="仿宋_GB2312" pitchFamily="49" charset="-122"/>
                                  </a:rPr>
                                  <m:t>L</m:t>
                                </m:r>
                              </m:e>
                            </m:d>
                            <m:r>
                              <a:rPr lang="en-US" altLang="zh-CN" sz="3200" b="0" baseline="3000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3200" i="1" dirty="0">
                                <a:solidFill>
                                  <a:srgbClr val="660066"/>
                                </a:solidFill>
                                <a:ea typeface="仿宋_GB2312" pitchFamily="49" charset="-122"/>
                              </a:rPr>
                              <m:t>R</m:t>
                            </m:r>
                          </m:den>
                        </m:f>
                      </m:den>
                    </m:f>
                    <m:r>
                      <a:rPr lang="en-US" altLang="zh-CN" sz="32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66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L</m:t>
                        </m:r>
                      </m:den>
                    </m:f>
                    <m:r>
                      <a:rPr lang="en-US" altLang="zh-CN" sz="32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</m:t>
                    </m:r>
                    <m:f>
                      <m:fPr>
                        <m:ctrlPr>
                          <a:rPr lang="en-US" altLang="zh-CN" sz="32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66"/>
                            </a:solidFill>
                            <a:ea typeface="仿宋_GB2312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3200" i="1" dirty="0">
                            <a:solidFill>
                              <a:srgbClr val="660066"/>
                            </a:solidFill>
                            <a:ea typeface="仿宋_GB2312" pitchFamily="49" charset="-122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zh-CN" sz="3200" b="0" i="0" baseline="-2500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den>
                    </m:f>
                    <m:r>
                      <a:rPr lang="en-US" altLang="zh-CN" sz="32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3200" b="0" baseline="3000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98D2159-6EFE-40BA-A773-773EF5A2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227848"/>
                <a:ext cx="4104456" cy="1231299"/>
              </a:xfrm>
              <a:prstGeom prst="rect">
                <a:avLst/>
              </a:prstGeom>
              <a:blipFill>
                <a:blip r:embed="rId4"/>
                <a:stretch>
                  <a:fillRect l="-5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7A7D98A4-AAF9-4BA8-94C4-F457B47765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599" y="228600"/>
            <a:ext cx="849131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(5)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放大器的通频带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(pass band) 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P66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P68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  P73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</p:txBody>
      </p:sp>
      <p:sp>
        <p:nvSpPr>
          <p:cNvPr id="38915" name="Rectangle 5">
            <a:extLst>
              <a:ext uri="{FF2B5EF4-FFF2-40B4-BE49-F238E27FC236}">
                <a16:creationId xmlns:a16="http://schemas.microsoft.com/office/drawing/2014/main" id="{1FD7F2D9-FB85-4C44-90CB-6339CDB4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3" y="947738"/>
            <a:ext cx="61753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若广义失谐</a:t>
            </a:r>
            <a:r>
              <a:rPr lang="zh-CN" altLang="en-US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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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，失谐时，放大器的电压增益：</a:t>
            </a:r>
          </a:p>
        </p:txBody>
      </p:sp>
      <p:sp>
        <p:nvSpPr>
          <p:cNvPr id="38917" name="AutoShape 10">
            <a:extLst>
              <a:ext uri="{FF2B5EF4-FFF2-40B4-BE49-F238E27FC236}">
                <a16:creationId xmlns:a16="http://schemas.microsoft.com/office/drawing/2014/main" id="{64FFFB46-5EFD-4FBA-98E5-DE4889BE2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00" y="3887788"/>
            <a:ext cx="1942715" cy="762000"/>
          </a:xfrm>
          <a:prstGeom prst="wedgeRoundRectCallout">
            <a:avLst>
              <a:gd name="adj1" fmla="val -162927"/>
              <a:gd name="adj2" fmla="val -1372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1800" baseline="-25000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V0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归一化单位谐振函数</a:t>
            </a:r>
          </a:p>
        </p:txBody>
      </p:sp>
      <p:sp>
        <p:nvSpPr>
          <p:cNvPr id="38933" name="Rectangle 16">
            <a:extLst>
              <a:ext uri="{FF2B5EF4-FFF2-40B4-BE49-F238E27FC236}">
                <a16:creationId xmlns:a16="http://schemas.microsoft.com/office/drawing/2014/main" id="{D30091F9-BD11-4BED-A8B5-43A59881B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702" y="2630865"/>
            <a:ext cx="226831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可解出</a:t>
            </a:r>
            <a:r>
              <a:rPr lang="zh-CN" altLang="en-US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 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 1</a:t>
            </a:r>
            <a:endParaRPr lang="zh-CN" altLang="en-US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8931" name="Rectangle 17">
            <a:extLst>
              <a:ext uri="{FF2B5EF4-FFF2-40B4-BE49-F238E27FC236}">
                <a16:creationId xmlns:a16="http://schemas.microsoft.com/office/drawing/2014/main" id="{6704D203-C4CB-4F6E-8F64-1B92BD721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1808163"/>
            <a:ext cx="266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若</a:t>
            </a:r>
            <a:r>
              <a:rPr lang="zh-CN" altLang="en-US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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=1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，谐振时：</a:t>
            </a:r>
            <a:endParaRPr lang="zh-CN" altLang="en-US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8929" name="Rectangle 18">
            <a:extLst>
              <a:ext uri="{FF2B5EF4-FFF2-40B4-BE49-F238E27FC236}">
                <a16:creationId xmlns:a16="http://schemas.microsoft.com/office/drawing/2014/main" id="{2C985EAC-1043-48B7-BF80-8D46C7975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71" y="2630865"/>
            <a:ext cx="417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则根据通频带定义二者比值：</a:t>
            </a:r>
          </a:p>
        </p:txBody>
      </p:sp>
      <p:sp>
        <p:nvSpPr>
          <p:cNvPr id="38927" name="Rectangle 19">
            <a:extLst>
              <a:ext uri="{FF2B5EF4-FFF2-40B4-BE49-F238E27FC236}">
                <a16:creationId xmlns:a16="http://schemas.microsoft.com/office/drawing/2014/main" id="{27AFB794-DC46-4099-AC92-CCE310105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13" y="3686334"/>
            <a:ext cx="1008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由</a:t>
            </a:r>
            <a:endParaRPr lang="zh-CN" altLang="en-US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8923" name="Rectangle 20">
            <a:extLst>
              <a:ext uri="{FF2B5EF4-FFF2-40B4-BE49-F238E27FC236}">
                <a16:creationId xmlns:a16="http://schemas.microsoft.com/office/drawing/2014/main" id="{5F7DA31C-08D8-489F-A6DB-438BDA266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85" y="4451723"/>
            <a:ext cx="216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上两式相减：</a:t>
            </a:r>
            <a:endParaRPr lang="zh-CN" altLang="en-US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8925" name="Rectangle 26">
            <a:extLst>
              <a:ext uri="{FF2B5EF4-FFF2-40B4-BE49-F238E27FC236}">
                <a16:creationId xmlns:a16="http://schemas.microsoft.com/office/drawing/2014/main" id="{194EA077-383F-4960-A5CC-EC8867FC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052" y="5078987"/>
            <a:ext cx="419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最终可以得到通频带：</a:t>
            </a:r>
            <a:endParaRPr lang="zh-CN" altLang="en-US" sz="20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8736BEC-4487-4968-8936-155BDCED4F46}"/>
                  </a:ext>
                </a:extLst>
              </p:cNvPr>
              <p:cNvSpPr/>
              <p:nvPr/>
            </p:nvSpPr>
            <p:spPr>
              <a:xfrm>
                <a:off x="6451600" y="865741"/>
                <a:ext cx="2268315" cy="800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altLang="zh-CN" sz="2000" b="0" i="1" dirty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000" b="0" baseline="-25000" dirty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V</m:t>
                      </m:r>
                      <m:r>
                        <a:rPr lang="en-US" altLang="zh-CN" sz="20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2000" b="0" i="1" baseline="-25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2000" b="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2</m:t>
                          </m:r>
                          <m:r>
                            <a:rPr lang="en-US" altLang="zh-CN" sz="2000" b="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1</m:t>
                              </m:r>
                              <m:r>
                                <a:rPr lang="en-US" altLang="zh-CN" sz="2000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i="1" dirty="0">
                                  <a:solidFill>
                                    <a:srgbClr val="002060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Symbol" panose="05050102010706020507" pitchFamily="18" charset="2"/>
                                </a:rPr>
                                <m:t></m:t>
                              </m:r>
                              <m:r>
                                <a:rPr lang="en-US" altLang="zh-CN" sz="2000" b="0" i="1" baseline="3000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00206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8736BEC-4487-4968-8936-155BDCED4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600" y="865741"/>
                <a:ext cx="2268315" cy="8009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3970D38-BBFF-493E-BAFC-2578FE00A975}"/>
                  </a:ext>
                </a:extLst>
              </p:cNvPr>
              <p:cNvSpPr/>
              <p:nvPr/>
            </p:nvSpPr>
            <p:spPr>
              <a:xfrm>
                <a:off x="2829718" y="1684346"/>
                <a:ext cx="2318345" cy="759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n-US" altLang="zh-CN" sz="2000" b="0" i="1" dirty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000" b="0" baseline="-25000" dirty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sz="2000" b="0" i="0" baseline="-25000" dirty="0" smtClean="0">
                          <a:solidFill>
                            <a:srgbClr val="002060"/>
                          </a:solidFill>
                          <a:latin typeface="+mn-lt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sz="20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2000" b="0" i="1" baseline="-25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P</m:t>
                          </m:r>
                          <m:r>
                            <a:rPr lang="en-US" altLang="zh-CN" sz="2000" b="0" i="1" baseline="-25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2</m:t>
                          </m:r>
                          <m:r>
                            <a:rPr lang="en-US" altLang="zh-CN" sz="2000" b="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  <a:sym typeface="Symbol" panose="05050102010706020507" pitchFamily="18" charset="2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00206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00206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3970D38-BBFF-493E-BAFC-2578FE00A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718" y="1684346"/>
                <a:ext cx="2318345" cy="759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FBFE588-6F69-4977-8F2B-DA5C0A124AC7}"/>
                  </a:ext>
                </a:extLst>
              </p:cNvPr>
              <p:cNvSpPr/>
              <p:nvPr/>
            </p:nvSpPr>
            <p:spPr>
              <a:xfrm>
                <a:off x="4208258" y="2525929"/>
                <a:ext cx="2443956" cy="810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00FF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0000FF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0000FF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0000FF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altLang="zh-CN" sz="2000" b="0" i="0" baseline="-25000" dirty="0" smtClean="0">
                              <a:solidFill>
                                <a:srgbClr val="0000FF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0</m:t>
                          </m:r>
                        </m:den>
                      </m:f>
                      <m:r>
                        <a:rPr lang="en-US" altLang="zh-CN" sz="20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rgbClr val="0000FF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0000FF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1</m:t>
                              </m:r>
                              <m:r>
                                <a:rPr lang="en-US" altLang="zh-CN" sz="2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b="0" i="1" dirty="0">
                                  <a:solidFill>
                                    <a:srgbClr val="0000FF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Symbol" panose="05050102010706020507" pitchFamily="18" charset="2"/>
                                </a:rPr>
                                <m:t></m:t>
                              </m:r>
                              <m:r>
                                <a:rPr lang="en-US" altLang="zh-CN" sz="2000" b="0" i="1" baseline="3000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仿宋_GB2312" panose="02010609030101010101" pitchFamily="49" charset="-122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zh-CN" sz="20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rgbClr val="0000FF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altLang="zh-CN" sz="2000" b="0" dirty="0">
                                  <a:solidFill>
                                    <a:srgbClr val="0000FF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FBFE588-6F69-4977-8F2B-DA5C0A124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58" y="2525929"/>
                <a:ext cx="2443956" cy="810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E199349-4282-47C4-B730-12BDA0BFBE5D}"/>
                  </a:ext>
                </a:extLst>
              </p:cNvPr>
              <p:cNvSpPr/>
              <p:nvPr/>
            </p:nvSpPr>
            <p:spPr>
              <a:xfrm>
                <a:off x="1121402" y="3589659"/>
                <a:ext cx="5040684" cy="729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b="0" i="1" dirty="0" smtClean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</m:t>
                      </m:r>
                      <m:r>
                        <a:rPr lang="en-US" altLang="zh-CN" sz="2000" b="0" i="1" baseline="-25000" dirty="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zh-CN" sz="2000" b="0" i="1" dirty="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000" b="0" i="1" dirty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Q</m:t>
                      </m:r>
                      <m:r>
                        <m:rPr>
                          <m:sty m:val="p"/>
                        </m:rPr>
                        <a:rPr lang="en-US" altLang="zh-CN" sz="2000" b="0" i="0" baseline="-25000" dirty="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L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000" b="0" smtClean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="0" i="0" baseline="-25000" dirty="0" smtClean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2000" b="0" smtClean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0</m:t>
                          </m:r>
                        </m:den>
                      </m:f>
                      <m:r>
                        <a:rPr lang="en-US" altLang="zh-CN" sz="2000" b="0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1;     </m:t>
                      </m:r>
                      <m:r>
                        <m:rPr>
                          <m:nor/>
                        </m:rPr>
                        <a:rPr lang="zh-CN" altLang="en-US" sz="2000" b="0" i="1" dirty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</m:t>
                      </m:r>
                      <m:r>
                        <a:rPr lang="en-US" altLang="zh-CN" sz="2000" b="0" i="1" baseline="-25000" dirty="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2</m:t>
                      </m:r>
                      <m:r>
                        <a:rPr lang="en-US" altLang="zh-CN" sz="2000" b="0" i="1" dirty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000" b="0" i="1" dirty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Q</m:t>
                      </m:r>
                      <m:r>
                        <m:rPr>
                          <m:sty m:val="p"/>
                        </m:rPr>
                        <a:rPr lang="en-US" altLang="zh-CN" sz="2000" b="0" baseline="-25000" dirty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L</m:t>
                      </m:r>
                      <m:f>
                        <m:fPr>
                          <m:ctrlPr>
                            <a:rPr lang="en-US" altLang="zh-CN" sz="2000" b="0" i="1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000" b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="0" i="0" baseline="-25000" dirty="0" smtClean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sz="2000" b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0</m:t>
                          </m:r>
                        </m:den>
                      </m:f>
                      <m:r>
                        <a:rPr lang="en-US" altLang="zh-CN" sz="2000" b="0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000" b="0" dirty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</m:t>
                      </m:r>
                      <m:r>
                        <a:rPr lang="en-US" altLang="zh-CN" sz="2000" b="0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b="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E199349-4282-47C4-B730-12BDA0BFB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02" y="3589659"/>
                <a:ext cx="5040684" cy="729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6CDDC56-DBE5-4BF9-B447-900F2AE3D08D}"/>
                  </a:ext>
                </a:extLst>
              </p:cNvPr>
              <p:cNvSpPr/>
              <p:nvPr/>
            </p:nvSpPr>
            <p:spPr>
              <a:xfrm>
                <a:off x="2366801" y="4334323"/>
                <a:ext cx="2117725" cy="729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i="1" dirty="0" smtClean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Q</m:t>
                      </m:r>
                      <m:r>
                        <m:rPr>
                          <m:sty m:val="p"/>
                        </m:rPr>
                        <a:rPr lang="en-US" altLang="zh-CN" sz="2000" b="0" i="0" baseline="-25000" dirty="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L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000" b="0" smtClean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="0" i="0" baseline="-25000" dirty="0" smtClean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000" b="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="0" i="0" baseline="-25000" dirty="0" smtClean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sz="2000" b="0" smtClean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b="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="0" baseline="-2500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0</m:t>
                          </m:r>
                        </m:den>
                      </m:f>
                      <m:r>
                        <a:rPr lang="en-US" altLang="zh-CN" sz="2000" b="0" i="1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000" b="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6CDDC56-DBE5-4BF9-B447-900F2AE3D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801" y="4334323"/>
                <a:ext cx="2117725" cy="7290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16E198D-471A-4F31-953E-680DFA56E177}"/>
                  </a:ext>
                </a:extLst>
              </p:cNvPr>
              <p:cNvSpPr/>
              <p:nvPr/>
            </p:nvSpPr>
            <p:spPr>
              <a:xfrm>
                <a:off x="3590280" y="4944090"/>
                <a:ext cx="1788492" cy="722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i="1" dirty="0" smtClean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000" i="1" dirty="0" smtClean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2</m:t>
                      </m:r>
                      <m:r>
                        <a:rPr lang="en-US" altLang="zh-CN" sz="2000" b="1" i="1" dirty="0" smtClean="0">
                          <a:solidFill>
                            <a:srgbClr val="CC3300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  <a:sym typeface="Symbol" panose="05050102010706020507" pitchFamily="18" charset="2"/>
                        </a:rPr>
                        <m:t></m:t>
                      </m:r>
                      <m:r>
                        <m:rPr>
                          <m:nor/>
                        </m:rPr>
                        <a:rPr lang="en-US" altLang="zh-CN" sz="2000" i="1" dirty="0" smtClean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2000" baseline="-25000" dirty="0" smtClean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0.707</m:t>
                      </m:r>
                      <m:r>
                        <m:rPr>
                          <m:nor/>
                        </m:rPr>
                        <a:rPr lang="en-US" altLang="zh-CN" sz="2000" i="1" dirty="0">
                          <a:solidFill>
                            <a:srgbClr val="CC3300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sz="2000" baseline="-25000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CC3300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Q</m:t>
                          </m:r>
                          <m:r>
                            <a:rPr lang="en-US" altLang="zh-CN" sz="2000" b="1" i="1" baseline="-25000" dirty="0">
                              <a:solidFill>
                                <a:srgbClr val="CC3300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𝐋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16E198D-471A-4F31-953E-680DFA56E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280" y="4944090"/>
                <a:ext cx="1788492" cy="7226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3">
            <a:extLst>
              <a:ext uri="{FF2B5EF4-FFF2-40B4-BE49-F238E27FC236}">
                <a16:creationId xmlns:a16="http://schemas.microsoft.com/office/drawing/2014/main" id="{9FFC6C89-EC31-4244-B4A2-3D00FD50E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4" y="5706251"/>
            <a:ext cx="84248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34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可见，单级单调谐放大器的通频带是由单调谐回路的通频带决定的。</a:t>
            </a:r>
            <a:endParaRPr lang="zh-CN" altLang="en-US" sz="2400" b="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E833788-4829-40D1-8EDB-1AC68FA46E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(5)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放大器的通频带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09061E3-E52B-4606-B3E5-622D965CA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93738"/>
            <a:ext cx="7362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34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由通频带可以得出增益带宽积常数：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V0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·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B</a:t>
            </a:r>
            <a:endParaRPr lang="zh-CN" altLang="en-US" sz="2400" b="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39940" name="Rectangle 5">
            <a:extLst>
              <a:ext uri="{FF2B5EF4-FFF2-40B4-BE49-F238E27FC236}">
                <a16:creationId xmlns:a16="http://schemas.microsoft.com/office/drawing/2014/main" id="{0A008A9D-E090-4374-A751-EEBB75DBF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4786313"/>
            <a:ext cx="8637588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由上式可以看出：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增益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V0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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，则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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；反之，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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，则增益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V0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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要增加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A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V0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|·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的值，须选择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y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fe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|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、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Wingdings" panose="05000000000000000000" pitchFamily="2" charset="2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大的晶体管放大器，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或者减小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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的值，但是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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的减小是有限度的。</a:t>
            </a:r>
          </a:p>
        </p:txBody>
      </p:sp>
      <p:sp>
        <p:nvSpPr>
          <p:cNvPr id="39941" name="Rectangle 15">
            <a:extLst>
              <a:ext uri="{FF2B5EF4-FFF2-40B4-BE49-F238E27FC236}">
                <a16:creationId xmlns:a16="http://schemas.microsoft.com/office/drawing/2014/main" id="{A03EA84B-DDB5-4BE8-A8AB-318859A5E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60" y="1323182"/>
            <a:ext cx="37846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求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增益带宽积常数：  </a:t>
            </a:r>
          </a:p>
          <a:p>
            <a:pPr>
              <a:lnSpc>
                <a:spcPct val="120000"/>
              </a:lnSpc>
            </a:pPr>
            <a:endParaRPr lang="zh-CN" altLang="en-US" sz="2400" b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DA8A9D89-3D06-4543-BE09-68A1EEBF9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4295776"/>
            <a:ext cx="607218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求回路参数选定后，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增益带宽积为常数 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 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Tx/>
              <a:buChar char="•"/>
              <a:defRPr/>
            </a:pPr>
            <a:endParaRPr lang="zh-CN" altLang="en-US" sz="2400" b="0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43" name="Object 9">
                <a:extLst>
                  <a:ext uri="{FF2B5EF4-FFF2-40B4-BE49-F238E27FC236}">
                    <a16:creationId xmlns:a16="http://schemas.microsoft.com/office/drawing/2014/main" id="{10BAB123-8FB9-4E12-8A6C-A4C79F666CE2}"/>
                  </a:ext>
                </a:extLst>
              </p:cNvPr>
              <p:cNvSpPr txBox="1"/>
              <p:nvPr/>
            </p:nvSpPr>
            <p:spPr bwMode="auto">
              <a:xfrm>
                <a:off x="923453" y="1772395"/>
                <a:ext cx="7056438" cy="2523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Q</m:t>
                      </m:r>
                      <m:r>
                        <m:rPr>
                          <m:sty m:val="p"/>
                        </m:rPr>
                        <a:rPr lang="en-US" altLang="zh-CN" b="0" baseline="-25000" dirty="0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  <a:ea typeface="仿宋_GB2312" panose="02010609030101010101" pitchFamily="49" charset="-122"/>
                        </a:rPr>
                        <m:t>L</m:t>
                      </m:r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b="0" i="1" kern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="0" kern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</m:t>
                          </m:r>
                        </m:den>
                      </m:f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　　</m:t>
                      </m:r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　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g</m:t>
                      </m:r>
                      <m:r>
                        <m:rPr>
                          <m:nor/>
                        </m:rPr>
                        <a:rPr lang="en-US" altLang="zh-CN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</m:t>
                      </m:r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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altLang="zh-CN" b="0" i="1" kern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="0" kern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Q</m:t>
                          </m:r>
                          <m:r>
                            <m:rPr>
                              <m:sty m:val="p"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L</m:t>
                          </m:r>
                        </m:den>
                      </m:f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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0</m:t>
                          </m:r>
                          <m: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altLang="zh-CN" b="0" i="1" kern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="0" kern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Q</m:t>
                          </m:r>
                          <m:r>
                            <m:rPr>
                              <m:sty m:val="p"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  <a:ea typeface="仿宋_GB2312" panose="02010609030101010101" pitchFamily="49" charset="-122"/>
                            </a:rPr>
                            <m:t>L</m:t>
                          </m:r>
                        </m:den>
                      </m:f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b="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b="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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B</m:t>
                      </m:r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b="0" i="1" kern="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b="0" kern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Symbol" panose="05050102010706020507" pitchFamily="18" charset="2"/>
                        </a:rPr>
                        <m:t></m:t>
                      </m:r>
                    </m:oMath>
                  </m:oMathPara>
                </a14:m>
                <a:br>
                  <a:rPr lang="en-US" altLang="zh-CN" b="0" kern="0" baseline="-25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</a:br>
                <a:endParaRPr lang="en-US" altLang="zh-CN" b="0" i="1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endParaRPr lang="en-US" altLang="zh-CN" b="0" i="1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则有：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Wingdings" panose="05000000000000000000" pitchFamily="2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Wingdings" panose="05000000000000000000" pitchFamily="2" charset="2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Wingdings" panose="05000000000000000000" pitchFamily="2" charset="2"/>
                        </a:rPr>
                        <m:t>0</m:t>
                      </m:r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fe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</m:t>
                          </m:r>
                        </m:den>
                      </m:f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fe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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B</m:t>
                          </m:r>
                          <m: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altLang="zh-CN" b="0" i="1" kern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="0" kern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</m:den>
                      </m:f>
                    </m:oMath>
                  </m:oMathPara>
                </a14:m>
                <a:br>
                  <a:rPr lang="en-US" altLang="zh-CN" b="0" kern="0" baseline="-25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</a:br>
                <a:endParaRPr lang="en-US" altLang="zh-CN" b="0" i="1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endParaRPr lang="en-US" altLang="zh-CN" b="0" i="1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即带宽增益乘积：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Wingdings" panose="05000000000000000000" pitchFamily="2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Wingdings" panose="05000000000000000000" pitchFamily="2" charset="2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b="0" baseline="-25000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  <a:sym typeface="Wingdings" panose="05000000000000000000" pitchFamily="2" charset="2"/>
                        </a:rPr>
                        <m:t>0</m:t>
                      </m:r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latin typeface="+mn-lt"/>
                          <a:ea typeface="仿宋" panose="02010609060101010101" pitchFamily="49" charset="-122"/>
                        </a:rPr>
                        <m:t>B</m:t>
                      </m:r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fe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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</a:rPr>
                            <m:t>B</m:t>
                          </m:r>
                          <m: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altLang="zh-CN" b="0" i="1" kern="0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="0" kern="0" baseline="-25000" dirty="0">
                              <a:solidFill>
                                <a:srgbClr val="660033"/>
                              </a:solidFill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</m:den>
                      </m:f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altLang="zh-CN" b="0" i="1" dirty="0">
                          <a:solidFill>
                            <a:srgbClr val="660033"/>
                          </a:solidFill>
                          <a:ea typeface="仿宋" panose="02010609060101010101" pitchFamily="49" charset="-122"/>
                        </a:rPr>
                        <m:t>B</m:t>
                      </m:r>
                      <m:r>
                        <a:rPr lang="zh-CN" altLang="en-US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0" i="1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b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Wingdings" panose="05000000000000000000" pitchFamily="2" charset="2"/>
                            </a:rPr>
                            <m:t>fe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</m:t>
                          </m:r>
                          <m:r>
                            <m:rPr>
                              <m:nor/>
                            </m:rPr>
                            <a:rPr lang="en-US" altLang="zh-CN" b="0" i="1" kern="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="0" kern="0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  <a:sym typeface="Symbol" panose="05050102010706020507" pitchFamily="18" charset="2"/>
                            </a:rPr>
                            <m:t>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943" name="Object 9">
                <a:extLst>
                  <a:ext uri="{FF2B5EF4-FFF2-40B4-BE49-F238E27FC236}">
                    <a16:creationId xmlns:a16="http://schemas.microsoft.com/office/drawing/2014/main" id="{10BAB123-8FB9-4E12-8A6C-A4C79F66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3453" y="1772395"/>
                <a:ext cx="7056438" cy="25233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44" name="矩形 10">
            <a:extLst>
              <a:ext uri="{FF2B5EF4-FFF2-40B4-BE49-F238E27FC236}">
                <a16:creationId xmlns:a16="http://schemas.microsoft.com/office/drawing/2014/main" id="{2B97ACD4-FBB4-4028-A3F0-708A12790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3588842"/>
            <a:ext cx="954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(3-39)</a:t>
            </a:r>
            <a:endParaRPr lang="zh-CN" altLang="en-US" sz="24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3AE14BC-33D3-4C26-A010-A9C0EE20664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54940"/>
            <a:ext cx="518160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(5)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放大器的通频带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AF7F65C-EAB6-4870-B19A-ED1E29C34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1192213"/>
            <a:ext cx="8678862" cy="2111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其中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itchFamily="18" charset="2"/>
              </a:rPr>
              <a:t>M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是杂散电容、引线等分布电容；</a:t>
            </a:r>
          </a:p>
          <a:p>
            <a:pPr indent="62865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oe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和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ie2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是晶体管本身的电容，所以若要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itchFamily="18" charset="2"/>
              </a:rPr>
              <a:t>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小，只能减小回路电容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，</a:t>
            </a:r>
          </a:p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如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=0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时，则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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kern="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oe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kern="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ie2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+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M</a:t>
            </a:r>
            <a:endParaRPr lang="zh-CN" altLang="en-US" sz="24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0964" name="Rectangle 9">
            <a:extLst>
              <a:ext uri="{FF2B5EF4-FFF2-40B4-BE49-F238E27FC236}">
                <a16:creationId xmlns:a16="http://schemas.microsoft.com/office/drawing/2014/main" id="{2013521B-3565-46C9-AF38-93924DAB9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3600450"/>
            <a:ext cx="8461375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而这三个电容随温度等因素的变化影响较大，会引起</a:t>
            </a:r>
            <a:r>
              <a:rPr kumimoji="0"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f </a:t>
            </a:r>
            <a:r>
              <a:rPr kumimoji="0"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kumimoji="0"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变化，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所以没有回路电容</a:t>
            </a:r>
            <a:r>
              <a:rPr kumimoji="0"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kumimoji="0"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是不可以的。</a:t>
            </a:r>
          </a:p>
        </p:txBody>
      </p:sp>
      <p:sp>
        <p:nvSpPr>
          <p:cNvPr id="40965" name="Rectangle 13">
            <a:extLst>
              <a:ext uri="{FF2B5EF4-FFF2-40B4-BE49-F238E27FC236}">
                <a16:creationId xmlns:a16="http://schemas.microsoft.com/office/drawing/2014/main" id="{29AB5F36-2506-48D5-BE5D-88DD26D56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65638"/>
            <a:ext cx="7202487" cy="493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通常回路电容</a:t>
            </a:r>
            <a:r>
              <a:rPr kumimoji="0" lang="en-US" altLang="zh-CN" sz="2400" i="1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kumimoji="0" lang="zh-CN" altLang="en-US" sz="240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的取值与谐振频率有关，例如：</a:t>
            </a:r>
          </a:p>
        </p:txBody>
      </p:sp>
      <p:sp>
        <p:nvSpPr>
          <p:cNvPr id="40966" name="Rectangle 3">
            <a:extLst>
              <a:ext uri="{FF2B5EF4-FFF2-40B4-BE49-F238E27FC236}">
                <a16:creationId xmlns:a16="http://schemas.microsoft.com/office/drawing/2014/main" id="{8D8B0BE2-9AD6-4221-8A3F-334022CCD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88" y="4929188"/>
            <a:ext cx="578326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None/>
            </a:pPr>
            <a:r>
              <a:rPr lang="en-US" altLang="zh-CN" sz="28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8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sz="2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=465kHz         </a:t>
            </a:r>
            <a:r>
              <a:rPr lang="en-US" altLang="zh-CN" sz="28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= 150~510 pF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8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8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sz="2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=10.5MHz       </a:t>
            </a:r>
            <a:r>
              <a:rPr lang="en-US" altLang="zh-CN" sz="28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= 50~150 pF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8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f</a:t>
            </a:r>
            <a:r>
              <a:rPr lang="en-US" altLang="zh-CN" sz="28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0</a:t>
            </a:r>
            <a:r>
              <a:rPr lang="zh-CN" altLang="en-US" sz="2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=30MHz          </a:t>
            </a:r>
            <a:r>
              <a:rPr lang="en-US" altLang="zh-CN" sz="28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8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= 10~50 pF</a:t>
            </a:r>
          </a:p>
          <a:p>
            <a:pPr>
              <a:lnSpc>
                <a:spcPct val="120000"/>
              </a:lnSpc>
              <a:buFontTx/>
              <a:buNone/>
            </a:pPr>
            <a:endParaRPr lang="zh-CN" altLang="en-US" sz="28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0969" name="Rectangle 13">
            <a:extLst>
              <a:ext uri="{FF2B5EF4-FFF2-40B4-BE49-F238E27FC236}">
                <a16:creationId xmlns:a16="http://schemas.microsoft.com/office/drawing/2014/main" id="{DF4B9B74-D620-4D3A-AD7C-DBBF3BC9A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" y="642938"/>
            <a:ext cx="4645720" cy="493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因为：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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=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kern="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oe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kern="0" baseline="30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ie2</a:t>
            </a:r>
            <a:r>
              <a:rPr lang="en-US" altLang="zh-CN" sz="24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+</a:t>
            </a:r>
            <a:r>
              <a:rPr lang="en-US" altLang="zh-CN" sz="2400" i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kern="0" baseline="-25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M</a:t>
            </a:r>
            <a:endParaRPr kumimoji="0" lang="zh-CN" altLang="en-US" sz="240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EB133239-B14E-43DB-976E-1E602B666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93675"/>
            <a:ext cx="8129588" cy="381000"/>
          </a:xfrm>
        </p:spPr>
        <p:txBody>
          <a:bodyPr/>
          <a:lstStyle/>
          <a:p>
            <a:pPr algn="l">
              <a:defRPr/>
            </a:pPr>
            <a:r>
              <a:rPr lang="en-US" altLang="zh-CN" sz="2800" b="1" kern="1200" dirty="0">
                <a:solidFill>
                  <a:srgbClr val="000066"/>
                </a:solidFill>
                <a:latin typeface="Times New Roman" panose="02020603050405020304" pitchFamily="18" charset="0"/>
                <a:ea typeface="宋体" charset="-122"/>
                <a:cs typeface="+mn-cs"/>
              </a:rPr>
              <a:t>(6) </a:t>
            </a:r>
            <a:r>
              <a:rPr lang="zh-CN" altLang="en-US" sz="2800" b="1" kern="1200" dirty="0">
                <a:solidFill>
                  <a:srgbClr val="000066"/>
                </a:solidFill>
                <a:latin typeface="Times New Roman" panose="02020603050405020304" pitchFamily="18" charset="0"/>
                <a:ea typeface="宋体" charset="-122"/>
                <a:cs typeface="+mn-cs"/>
              </a:rPr>
              <a:t>选择性 </a:t>
            </a:r>
            <a:r>
              <a:rPr lang="en-US" altLang="zh-CN" sz="2800" b="1" kern="1200" dirty="0">
                <a:solidFill>
                  <a:srgbClr val="000066"/>
                </a:solidFill>
                <a:latin typeface="Times New Roman" panose="02020603050405020304" pitchFamily="18" charset="0"/>
                <a:ea typeface="宋体" charset="-122"/>
                <a:cs typeface="+mn-cs"/>
              </a:rPr>
              <a:t>Selectivity   </a:t>
            </a:r>
            <a:r>
              <a:rPr lang="en-US" altLang="zh-CN" sz="2800" b="1" kern="1200" dirty="0">
                <a:solidFill>
                  <a:srgbClr val="00B050"/>
                </a:solidFill>
                <a:latin typeface="Times New Roman" panose="02020603050405020304" pitchFamily="18" charset="0"/>
                <a:ea typeface="宋体" charset="-122"/>
                <a:cs typeface="+mn-cs"/>
              </a:rPr>
              <a:t>P58 </a:t>
            </a:r>
            <a:r>
              <a:rPr lang="en-US" altLang="zh-CN" sz="2800" b="1" kern="1200" dirty="0">
                <a:solidFill>
                  <a:srgbClr val="000066"/>
                </a:solidFill>
                <a:latin typeface="Times New Roman" panose="02020603050405020304" pitchFamily="18" charset="0"/>
                <a:ea typeface="宋体" charset="-122"/>
                <a:cs typeface="+mn-cs"/>
              </a:rPr>
              <a:t>     </a:t>
            </a:r>
            <a:r>
              <a:rPr lang="en-US" altLang="zh-CN" sz="2800" b="1" kern="1200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+mn-cs"/>
              </a:rPr>
              <a:t>P60</a:t>
            </a:r>
            <a:endParaRPr lang="zh-CN" altLang="en-US" sz="2800" b="1" kern="1200" dirty="0">
              <a:solidFill>
                <a:srgbClr val="0000FF"/>
              </a:solidFill>
              <a:latin typeface="Times New Roman" panose="02020603050405020304" pitchFamily="18" charset="0"/>
              <a:ea typeface="宋体" charset="-122"/>
              <a:cs typeface="+mn-cs"/>
            </a:endParaRP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5438C3CA-FDCA-4C5F-9BB2-25DC262EB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18" y="641213"/>
            <a:ext cx="8878163" cy="116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    </a:t>
            </a:r>
            <a:r>
              <a:rPr lang="zh-CN" altLang="en-US" sz="2400" dirty="0">
                <a:solidFill>
                  <a:srgbClr val="CC3300"/>
                </a:solidFill>
                <a:ea typeface="华文仿宋" panose="02010600040101010101" pitchFamily="2" charset="-122"/>
              </a:rPr>
              <a:t>通频带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是允许信号通过的频率。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i="1" dirty="0">
                <a:solidFill>
                  <a:srgbClr val="0000FF"/>
                </a:solidFill>
                <a:ea typeface="华文仿宋" panose="02010600040101010101" pitchFamily="2" charset="-122"/>
              </a:rPr>
              <a:t>    </a:t>
            </a:r>
            <a:r>
              <a:rPr lang="zh-CN" altLang="en-US" sz="2400" dirty="0">
                <a:solidFill>
                  <a:srgbClr val="CC3300"/>
                </a:solidFill>
                <a:ea typeface="华文仿宋" panose="02010600040101010101" pitchFamily="2" charset="-122"/>
              </a:rPr>
              <a:t>选择性</a:t>
            </a:r>
            <a:r>
              <a:rPr lang="zh-CN" altLang="en-US" sz="2400" dirty="0">
                <a:solidFill>
                  <a:srgbClr val="0000FF"/>
                </a:solidFill>
                <a:ea typeface="华文仿宋" panose="02010600040101010101" pitchFamily="2" charset="-122"/>
              </a:rPr>
              <a:t>是希望通带外 的信号小，衰减大，所以选择性说明了谐振回路的对不需要的信号的抑制能力。</a:t>
            </a:r>
          </a:p>
        </p:txBody>
      </p:sp>
      <p:sp>
        <p:nvSpPr>
          <p:cNvPr id="51207" name="Text Box 15">
            <a:extLst>
              <a:ext uri="{FF2B5EF4-FFF2-40B4-BE49-F238E27FC236}">
                <a16:creationId xmlns:a16="http://schemas.microsoft.com/office/drawing/2014/main" id="{D679ED11-CF4E-47E6-986C-D0F832FA0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6093296"/>
            <a:ext cx="83571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ea typeface="华文仿宋" panose="02010600040101010101" pitchFamily="2" charset="-122"/>
              </a:rPr>
              <a:t>一般</a:t>
            </a:r>
            <a:r>
              <a:rPr lang="en-US" altLang="zh-CN" sz="2800" dirty="0">
                <a:solidFill>
                  <a:srgbClr val="CC3300"/>
                </a:solidFill>
                <a:ea typeface="华文仿宋" panose="02010600040101010101" pitchFamily="2" charset="-122"/>
                <a:hlinkClick r:id="rId2" action="ppaction://hlinksldjump"/>
              </a:rPr>
              <a:t>6</a:t>
            </a:r>
            <a:r>
              <a:rPr lang="zh-CN" altLang="en-US" sz="2800" dirty="0">
                <a:solidFill>
                  <a:srgbClr val="CC3300"/>
                </a:solidFill>
                <a:ea typeface="华文仿宋" panose="02010600040101010101" pitchFamily="2" charset="-122"/>
                <a:hlinkClick r:id="rId2" action="ppaction://hlinksldjump"/>
              </a:rPr>
              <a:t>管收音机</a:t>
            </a:r>
            <a:r>
              <a:rPr lang="en-US" altLang="zh-CN" sz="2800" dirty="0">
                <a:solidFill>
                  <a:srgbClr val="0000FF"/>
                </a:solidFill>
                <a:ea typeface="华文仿宋" panose="02010600040101010101" pitchFamily="2" charset="-122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ea typeface="华文仿宋" panose="02010600040101010101" pitchFamily="2" charset="-122"/>
              </a:rPr>
              <a:t>见本章课件最后一页</a:t>
            </a:r>
            <a:r>
              <a:rPr lang="en-US" altLang="zh-CN" sz="2800" dirty="0">
                <a:solidFill>
                  <a:srgbClr val="0000FF"/>
                </a:solidFill>
                <a:ea typeface="华文仿宋" panose="02010600040101010101" pitchFamily="2" charset="-122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ea typeface="华文仿宋" panose="02010600040101010101" pitchFamily="2" charset="-122"/>
              </a:rPr>
              <a:t>是</a:t>
            </a:r>
            <a:r>
              <a:rPr lang="en-US" altLang="zh-CN" sz="2800" i="1" dirty="0" err="1">
                <a:solidFill>
                  <a:srgbClr val="660066"/>
                </a:solidFill>
                <a:ea typeface="仿宋_GB2312" panose="02010609030101010101" pitchFamily="49" charset="-122"/>
              </a:rPr>
              <a:t>d</a:t>
            </a:r>
            <a:r>
              <a:rPr lang="en-US" altLang="zh-CN" sz="2800" baseline="-25000" dirty="0" err="1">
                <a:solidFill>
                  <a:srgbClr val="660066"/>
                </a:solidFill>
                <a:ea typeface="仿宋_GB2312" panose="02010609030101010101" pitchFamily="49" charset="-122"/>
              </a:rPr>
              <a:t>n</a:t>
            </a:r>
            <a:r>
              <a:rPr lang="en-US" altLang="zh-CN" sz="2800" baseline="-25000">
                <a:solidFill>
                  <a:srgbClr val="660066"/>
                </a:solidFill>
                <a:ea typeface="仿宋_GB2312" panose="02010609030101010101" pitchFamily="49" charset="-122"/>
              </a:rPr>
              <a:t> </a:t>
            </a:r>
            <a:r>
              <a:rPr lang="en-US" altLang="zh-CN" sz="2800">
                <a:solidFill>
                  <a:srgbClr val="0000FF"/>
                </a:solidFill>
                <a:ea typeface="华文仿宋" panose="02010600040101010101" pitchFamily="2" charset="-122"/>
              </a:rPr>
              <a:t>&gt;20dB</a:t>
            </a:r>
            <a:r>
              <a:rPr lang="zh-CN" altLang="en-US" sz="2800" dirty="0">
                <a:solidFill>
                  <a:srgbClr val="0000FF"/>
                </a:solidFill>
                <a:ea typeface="华文仿宋" panose="02010600040101010101" pitchFamily="2" charset="-122"/>
              </a:rPr>
              <a:t>。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369CE22F-9E6A-4B05-8F54-12528EFB1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1772816"/>
            <a:ext cx="8318127" cy="159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① 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矩形系数</a:t>
            </a:r>
            <a:endParaRPr lang="zh-CN" altLang="en-US" sz="2400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07C8151-998D-4721-8D86-473942777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50" y="3587466"/>
            <a:ext cx="6106363" cy="83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② 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抑制比</a:t>
            </a:r>
            <a:endParaRPr lang="en-US" altLang="zh-CN" sz="2400" dirty="0">
              <a:solidFill>
                <a:srgbClr val="660066"/>
              </a:solidFill>
              <a:ea typeface="仿宋_GB2312" panose="02010609030101010101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       对某个干扰信号的抑制能力，用</a:t>
            </a:r>
            <a:r>
              <a:rPr lang="en-US" altLang="zh-CN" sz="2400" i="1" dirty="0" err="1">
                <a:solidFill>
                  <a:srgbClr val="660066"/>
                </a:solidFill>
                <a:ea typeface="仿宋_GB2312" panose="02010609030101010101" pitchFamily="49" charset="-122"/>
              </a:rPr>
              <a:t>d</a:t>
            </a:r>
            <a:r>
              <a:rPr lang="en-US" altLang="zh-CN" sz="2400" baseline="-25000" dirty="0" err="1">
                <a:solidFill>
                  <a:srgbClr val="660066"/>
                </a:solidFill>
                <a:ea typeface="仿宋_GB2312" panose="02010609030101010101" pitchFamily="49" charset="-122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134584D-322D-4519-BF93-85D6DECBA1DF}"/>
                  </a:ext>
                </a:extLst>
              </p:cNvPr>
              <p:cNvSpPr/>
              <p:nvPr/>
            </p:nvSpPr>
            <p:spPr>
              <a:xfrm>
                <a:off x="2699792" y="4394450"/>
                <a:ext cx="2011444" cy="669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i="1" dirty="0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CN" sz="2000" baseline="-25000" dirty="0">
                          <a:solidFill>
                            <a:srgbClr val="660066"/>
                          </a:solidFill>
                          <a:ea typeface="仿宋_GB2312" panose="02010609030101010101" pitchFamily="49" charset="-122"/>
                        </a:rPr>
                        <m:t>n</m:t>
                      </m:r>
                      <m:r>
                        <a:rPr lang="en-US" altLang="zh-CN" sz="2000" b="0" i="1">
                          <a:solidFill>
                            <a:srgbClr val="6600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66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660066"/>
                              </a:solidFill>
                              <a:ea typeface="仿宋_GB2312" panose="02010609030101010101" pitchFamily="49" charset="-12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CN" sz="2000" baseline="-25000" dirty="0">
                              <a:solidFill>
                                <a:srgbClr val="660066"/>
                              </a:solidFill>
                              <a:ea typeface="仿宋_GB2312" panose="02010609030101010101" pitchFamily="49" charset="-122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altLang="zh-CN" sz="2000" baseline="-25000" dirty="0">
                              <a:solidFill>
                                <a:srgbClr val="660066"/>
                              </a:solidFill>
                              <a:ea typeface="仿宋_GB2312" panose="02010609030101010101" pitchFamily="49" charset="-122"/>
                            </a:rPr>
                            <m:t>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000" i="1" dirty="0">
                              <a:solidFill>
                                <a:srgbClr val="660066"/>
                              </a:solidFill>
                              <a:ea typeface="仿宋_GB2312" panose="02010609030101010101" pitchFamily="49" charset="-12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CN" sz="2000" baseline="-25000" dirty="0">
                              <a:solidFill>
                                <a:srgbClr val="660066"/>
                              </a:solidFill>
                              <a:ea typeface="仿宋_GB2312" panose="02010609030101010101" pitchFamily="49" charset="-122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zh-CN" altLang="en-US" sz="2000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134584D-322D-4519-BF93-85D6DECBA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394450"/>
                <a:ext cx="2011444" cy="669286"/>
              </a:xfrm>
              <a:prstGeom prst="rect">
                <a:avLst/>
              </a:prstGeom>
              <a:blipFill>
                <a:blip r:embed="rId3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2C1415-6173-4728-AF3B-F4C0460B4E7E}"/>
              </a:ext>
            </a:extLst>
          </p:cNvPr>
          <p:cNvGrpSpPr/>
          <p:nvPr/>
        </p:nvGrpSpPr>
        <p:grpSpPr>
          <a:xfrm>
            <a:off x="5232403" y="2905061"/>
            <a:ext cx="3539357" cy="856388"/>
            <a:chOff x="4373376" y="2255136"/>
            <a:chExt cx="3539357" cy="856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2A6B8C5-F038-4434-AECF-115830A1BC76}"/>
                    </a:ext>
                  </a:extLst>
                </p:cNvPr>
                <p:cNvSpPr/>
                <p:nvPr/>
              </p:nvSpPr>
              <p:spPr>
                <a:xfrm>
                  <a:off x="4373376" y="2255136"/>
                  <a:ext cx="2070832" cy="856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0.</m:t>
                        </m:r>
                        <m:r>
                          <a:rPr lang="en-US" altLang="zh-CN" sz="2400" b="0" i="1" baseline="-25000" dirty="0">
                            <a:solidFill>
                              <a:srgbClr val="66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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0.</m:t>
                            </m:r>
                            <m:r>
                              <a:rPr lang="en-US" altLang="zh-CN" sz="2400" b="0" i="1" baseline="-25000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-25000" dirty="0" smtClean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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0.707</m:t>
                            </m:r>
                          </m:den>
                        </m:f>
                      </m:oMath>
                    </m:oMathPara>
                  </a14:m>
                  <a:endParaRPr lang="zh-CN" altLang="en-US" sz="2400" b="0" i="1" dirty="0">
                    <a:solidFill>
                      <a:srgbClr val="660066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F2A6B8C5-F038-4434-AECF-115830A1B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376" y="2255136"/>
                  <a:ext cx="2070832" cy="8563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 Box 15">
              <a:extLst>
                <a:ext uri="{FF2B5EF4-FFF2-40B4-BE49-F238E27FC236}">
                  <a16:creationId xmlns:a16="http://schemas.microsoft.com/office/drawing/2014/main" id="{27140F43-328E-4E1C-B45B-300E3F756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0456" y="2408271"/>
              <a:ext cx="144227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ea typeface="华文仿宋" panose="02010600040101010101" pitchFamily="2" charset="-122"/>
                </a:rPr>
                <a:t>(3-6)</a:t>
              </a:r>
              <a:endParaRPr lang="zh-CN" altLang="en-US" sz="2800" dirty="0">
                <a:solidFill>
                  <a:srgbClr val="0000FF"/>
                </a:solidFill>
                <a:ea typeface="华文仿宋" panose="02010600040101010101" pitchFamily="2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D4D66B0-CBDF-4949-A167-C5CACB172C4E}"/>
              </a:ext>
            </a:extLst>
          </p:cNvPr>
          <p:cNvGrpSpPr/>
          <p:nvPr/>
        </p:nvGrpSpPr>
        <p:grpSpPr>
          <a:xfrm>
            <a:off x="5095145" y="1826160"/>
            <a:ext cx="3606895" cy="856388"/>
            <a:chOff x="827584" y="2340993"/>
            <a:chExt cx="3606895" cy="856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5FFC43B3-84EC-4DE5-9D23-810D205CFD47}"/>
                    </a:ext>
                  </a:extLst>
                </p:cNvPr>
                <p:cNvSpPr/>
                <p:nvPr/>
              </p:nvSpPr>
              <p:spPr>
                <a:xfrm>
                  <a:off x="827584" y="2340993"/>
                  <a:ext cx="2397128" cy="856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2400" b="0" baseline="-25000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0.1</m:t>
                        </m:r>
                        <m:r>
                          <m:rPr>
                            <m:nor/>
                          </m:rPr>
                          <a:rPr lang="en-US" altLang="zh-CN" sz="2400" b="0" i="1" dirty="0" smtClean="0">
                            <a:solidFill>
                              <a:srgbClr val="660066"/>
                            </a:solidFill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 smtClean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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0.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-25000" dirty="0" smtClean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zh-CN" sz="2400" b="0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</m:t>
                            </m:r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altLang="zh-CN" sz="2400" b="0" baseline="-25000" dirty="0">
                                <a:solidFill>
                                  <a:srgbClr val="660066"/>
                                </a:solidFill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0.707</m:t>
                            </m:r>
                          </m:den>
                        </m:f>
                      </m:oMath>
                    </m:oMathPara>
                  </a14:m>
                  <a:endParaRPr lang="zh-CN" altLang="en-US" sz="2400" b="0" i="1" dirty="0">
                    <a:solidFill>
                      <a:srgbClr val="66006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5FFC43B3-84EC-4DE5-9D23-810D205CF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84" y="2340993"/>
                  <a:ext cx="2397128" cy="8563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 Box 15">
              <a:extLst>
                <a:ext uri="{FF2B5EF4-FFF2-40B4-BE49-F238E27FC236}">
                  <a16:creationId xmlns:a16="http://schemas.microsoft.com/office/drawing/2014/main" id="{64BCB538-79E9-4818-AB05-BC300B262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2202" y="2484881"/>
              <a:ext cx="144227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ea typeface="华文仿宋" panose="02010600040101010101" pitchFamily="2" charset="-122"/>
                </a:rPr>
                <a:t>(3-5)</a:t>
              </a:r>
              <a:endParaRPr lang="zh-CN" altLang="en-US" sz="2800" dirty="0">
                <a:solidFill>
                  <a:srgbClr val="0000FF"/>
                </a:solidFill>
                <a:ea typeface="华文仿宋" panose="02010600040101010101" pitchFamily="2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A8644D8-D4A9-49BB-9E90-597B777A8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37" y="3868061"/>
            <a:ext cx="2152903" cy="20812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7FC334B-59AA-4D6E-92E6-4E70E526C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49" y="1772816"/>
            <a:ext cx="2401385" cy="1808600"/>
          </a:xfrm>
          <a:prstGeom prst="rect">
            <a:avLst/>
          </a:prstGeom>
        </p:spPr>
      </p:pic>
      <p:sp>
        <p:nvSpPr>
          <p:cNvPr id="22" name="Text Box 15">
            <a:extLst>
              <a:ext uri="{FF2B5EF4-FFF2-40B4-BE49-F238E27FC236}">
                <a16:creationId xmlns:a16="http://schemas.microsoft.com/office/drawing/2014/main" id="{507C8B85-8006-4BAD-BB6D-44BF2687F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4456750"/>
            <a:ext cx="14422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ea typeface="华文仿宋" panose="02010600040101010101" pitchFamily="2" charset="-122"/>
              </a:rPr>
              <a:t>(3-7)</a:t>
            </a:r>
            <a:endParaRPr lang="zh-CN" altLang="en-US" sz="2800" dirty="0">
              <a:solidFill>
                <a:srgbClr val="0000FF"/>
              </a:solidFill>
              <a:ea typeface="华文仿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739D4CF-81CF-4BA1-B7F5-F0EFF5A80419}"/>
                  </a:ext>
                </a:extLst>
              </p:cNvPr>
              <p:cNvSpPr/>
              <p:nvPr/>
            </p:nvSpPr>
            <p:spPr>
              <a:xfrm>
                <a:off x="1691680" y="5331959"/>
                <a:ext cx="309634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i="1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000" baseline="-25000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n</m:t>
                    </m:r>
                    <m:r>
                      <a:rPr lang="en-US" altLang="zh-CN" sz="20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20</m:t>
                    </m:r>
                    <m:r>
                      <a:rPr lang="en-US" altLang="zh-CN" sz="2000" i="1" dirty="0" smtClean="0">
                        <a:solidFill>
                          <a:srgbClr val="66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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000" b="1" i="0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000" i="1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aseline="-25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000" baseline="-25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0</m:t>
                    </m:r>
                  </m:oMath>
                </a14:m>
                <a:r>
                  <a:rPr lang="en-US" altLang="zh-CN" sz="2000" dirty="0">
                    <a:solidFill>
                      <a:srgbClr val="660066"/>
                    </a:solidFill>
                    <a:ea typeface="仿宋_GB2312" panose="02010609030101010101" pitchFamily="49" charset="-122"/>
                    <a:sym typeface="Symbol" panose="05050102010706020507" pitchFamily="18" charset="2"/>
                  </a:rPr>
                  <a:t>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000" b="1" i="0" dirty="0" smtClean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g</m:t>
                    </m:r>
                  </m:oMath>
                </a14:m>
                <a:r>
                  <a:rPr lang="en-US" altLang="zh-CN" sz="20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i="1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aseline="-25000" dirty="0">
                        <a:solidFill>
                          <a:srgbClr val="660066"/>
                        </a:solidFill>
                        <a:ea typeface="仿宋_GB2312" panose="02010609030101010101" pitchFamily="49" charset="-122"/>
                      </a:rPr>
                      <m:t>n</m:t>
                    </m:r>
                  </m:oMath>
                </a14:m>
                <a:r>
                  <a:rPr lang="en-US" altLang="zh-CN" sz="2000" dirty="0">
                    <a:solidFill>
                      <a:srgbClr val="660066"/>
                    </a:solidFill>
                    <a:ea typeface="仿宋_GB2312" panose="02010609030101010101" pitchFamily="49" charset="-122"/>
                  </a:rPr>
                  <a:t> )</a:t>
                </a:r>
                <a:endParaRPr lang="zh-CN" altLang="en-US" sz="2000" b="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739D4CF-81CF-4BA1-B7F5-F0EFF5A80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331959"/>
                <a:ext cx="3096344" cy="400110"/>
              </a:xfrm>
              <a:prstGeom prst="rect">
                <a:avLst/>
              </a:prstGeom>
              <a:blipFill>
                <a:blip r:embed="rId8"/>
                <a:stretch>
                  <a:fillRect t="-10769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5">
            <a:extLst>
              <a:ext uri="{FF2B5EF4-FFF2-40B4-BE49-F238E27FC236}">
                <a16:creationId xmlns:a16="http://schemas.microsoft.com/office/drawing/2014/main" id="{D3378EA7-B055-4455-A876-9F35050DD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6" y="4979970"/>
            <a:ext cx="6106363" cy="83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</a:t>
            </a:r>
            <a:r>
              <a:rPr lang="en-US" altLang="zh-CN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dB</a:t>
            </a:r>
            <a:r>
              <a:rPr lang="zh-CN" altLang="en-US" sz="2400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表示</a:t>
            </a:r>
            <a:r>
              <a:rPr lang="zh-CN" altLang="en-US" sz="2400" dirty="0">
                <a:solidFill>
                  <a:srgbClr val="660066"/>
                </a:solidFill>
                <a:ea typeface="仿宋_GB2312" panose="02010609030101010101" pitchFamily="49" charset="-122"/>
              </a:rPr>
              <a:t>表示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14A03BC-A725-410B-9774-FDCE43088B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6388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2. 7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谐振放大器的稳定性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Stability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P69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P71    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P76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</a:t>
            </a:r>
          </a:p>
        </p:txBody>
      </p:sp>
      <p:sp>
        <p:nvSpPr>
          <p:cNvPr id="43011" name="Rectangle 4">
            <a:extLst>
              <a:ext uri="{FF2B5EF4-FFF2-40B4-BE49-F238E27FC236}">
                <a16:creationId xmlns:a16="http://schemas.microsoft.com/office/drawing/2014/main" id="{E17EC3A0-2A8D-402A-AB09-AF48A16B6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575" y="2457450"/>
            <a:ext cx="55499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放大器稳定电压增益为：</a:t>
            </a:r>
            <a:r>
              <a:rPr lang="en-US" altLang="zh-CN" sz="24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P69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P72 </a:t>
            </a:r>
            <a:r>
              <a:rPr lang="en-US" altLang="zh-CN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P77</a:t>
            </a:r>
            <a:endParaRPr lang="zh-CN" altLang="en-US" sz="2400" b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2" name="Object 14">
                <a:extLst>
                  <a:ext uri="{FF2B5EF4-FFF2-40B4-BE49-F238E27FC236}">
                    <a16:creationId xmlns:a16="http://schemas.microsoft.com/office/drawing/2014/main" id="{ADD17547-6D42-45C2-9CA9-F6FBB8720638}"/>
                  </a:ext>
                </a:extLst>
              </p:cNvPr>
              <p:cNvSpPr txBox="1"/>
              <p:nvPr/>
            </p:nvSpPr>
            <p:spPr bwMode="auto">
              <a:xfrm>
                <a:off x="1406525" y="3051770"/>
                <a:ext cx="2587625" cy="954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Wingdings" panose="05000000000000000000" pitchFamily="2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Wingdings" panose="05000000000000000000" pitchFamily="2" charset="2"/>
                        </a:rPr>
                        <m:t>V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660066"/>
                          </a:solidFill>
                          <a:latin typeface="+mn-lt"/>
                          <a:ea typeface="仿宋" panose="02010609060101010101" pitchFamily="49" charset="-122"/>
                          <a:sym typeface="Wingdings" panose="05000000000000000000" pitchFamily="2" charset="2"/>
                        </a:rPr>
                        <m:t>0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660033"/>
                              </a:solidFill>
                              <a:latin typeface="+mn-lt"/>
                              <a:ea typeface="仿宋" panose="02010609060101010101" pitchFamily="49" charset="-122"/>
                            </a:rPr>
                            <m:t>S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b="0" dirty="0">
                                  <a:solidFill>
                                    <a:srgbClr val="660033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2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⋅|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>
                                  <a:solidFill>
                                    <a:srgbClr val="660033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altLang="zh-CN" b="0" baseline="-25000">
                                  <a:solidFill>
                                    <a:srgbClr val="660033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fe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660033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S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660033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Symbol" panose="05050102010706020507" pitchFamily="18" charset="2"/>
                                </a:rPr>
                                <m:t></m:t>
                              </m:r>
                              <m:r>
                                <m:rPr>
                                  <m:nor/>
                                </m:rPr>
                                <a:rPr lang="en-US" altLang="zh-CN" b="0" baseline="-25000" dirty="0">
                                  <a:solidFill>
                                    <a:srgbClr val="660033"/>
                                  </a:solidFill>
                                  <a:latin typeface="+mn-lt"/>
                                  <a:ea typeface="仿宋" panose="02010609060101010101" pitchFamily="49" charset="-122"/>
                                  <a:sym typeface="Wingdings" panose="05000000000000000000" pitchFamily="2" charset="2"/>
                                </a:rPr>
                                <m:t>0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 dirty="0">
                                  <a:solidFill>
                                    <a:srgbClr val="660033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b="0" baseline="-25000" dirty="0">
                                  <a:solidFill>
                                    <a:srgbClr val="660033"/>
                                  </a:solidFill>
                                  <a:latin typeface="+mn-lt"/>
                                  <a:ea typeface="仿宋" panose="02010609060101010101" pitchFamily="49" charset="-122"/>
                                </a:rPr>
                                <m:t>re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012" name="Object 14">
                <a:extLst>
                  <a:ext uri="{FF2B5EF4-FFF2-40B4-BE49-F238E27FC236}">
                    <a16:creationId xmlns:a16="http://schemas.microsoft.com/office/drawing/2014/main" id="{ADD17547-6D42-45C2-9CA9-F6FBB8720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6525" y="3051770"/>
                <a:ext cx="2587625" cy="954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13" name="AutoShape 9">
            <a:extLst>
              <a:ext uri="{FF2B5EF4-FFF2-40B4-BE49-F238E27FC236}">
                <a16:creationId xmlns:a16="http://schemas.microsoft.com/office/drawing/2014/main" id="{E691AD17-4D70-4A47-9839-9196BF793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046" y="2057400"/>
            <a:ext cx="3927450" cy="1520825"/>
          </a:xfrm>
          <a:prstGeom prst="wedgeRoundRectCallout">
            <a:avLst>
              <a:gd name="adj1" fmla="val -89683"/>
              <a:gd name="adj2" fmla="val 43126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通常</a:t>
            </a:r>
            <a:r>
              <a:rPr lang="en-US" altLang="zh-CN" sz="20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＝（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5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～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10</a:t>
            </a: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稳定系数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P370</a:t>
            </a:r>
            <a:r>
              <a:rPr lang="en-US" altLang="zh-CN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P433</a:t>
            </a:r>
            <a:r>
              <a:rPr lang="en-US" altLang="zh-CN" sz="2000" dirty="0">
                <a:solidFill>
                  <a:srgbClr val="FFFF00"/>
                </a:solidFill>
                <a:latin typeface="+mn-lt"/>
                <a:ea typeface="仿宋" panose="02010609060101010101" pitchFamily="49" charset="-122"/>
              </a:rPr>
              <a:t>   </a:t>
            </a:r>
            <a:r>
              <a:rPr lang="en-US" altLang="zh-CN" sz="2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P440</a:t>
            </a:r>
            <a:r>
              <a:rPr lang="en-US" altLang="zh-CN" sz="2000" dirty="0">
                <a:solidFill>
                  <a:srgbClr val="FFFF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附录</a:t>
            </a:r>
            <a:r>
              <a:rPr lang="en-US" altLang="zh-CN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1 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稳定系数</a:t>
            </a:r>
            <a:r>
              <a:rPr lang="en-US" altLang="zh-CN" sz="20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S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的推导</a:t>
            </a:r>
            <a:r>
              <a:rPr lang="zh-CN" altLang="en-US" sz="2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）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i="1" dirty="0" err="1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000" baseline="-25000" dirty="0" err="1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re</a:t>
            </a:r>
            <a:r>
              <a:rPr lang="zh-CN" altLang="en-US" sz="2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是晶体管内部反馈电容</a:t>
            </a:r>
          </a:p>
        </p:txBody>
      </p:sp>
      <p:sp>
        <p:nvSpPr>
          <p:cNvPr id="43015" name="Rectangle 15">
            <a:extLst>
              <a:ext uri="{FF2B5EF4-FFF2-40B4-BE49-F238E27FC236}">
                <a16:creationId xmlns:a16="http://schemas.microsoft.com/office/drawing/2014/main" id="{8E5780E9-A2E0-49D5-9C1F-0F3371FB5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" y="5108550"/>
            <a:ext cx="617855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    不稳定放大器是振荡的，一般有：</a:t>
            </a:r>
            <a:endParaRPr lang="zh-CN" altLang="en-US" sz="24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3016" name="Rectangle 12">
            <a:extLst>
              <a:ext uri="{FF2B5EF4-FFF2-40B4-BE49-F238E27FC236}">
                <a16:creationId xmlns:a16="http://schemas.microsoft.com/office/drawing/2014/main" id="{D59382B5-C7C8-4200-B01D-8C1229CB4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4216951"/>
            <a:ext cx="82804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∴要提高稳定性，应该选择 </a:t>
            </a:r>
            <a:r>
              <a:rPr lang="en-US" altLang="zh-CN" sz="2400" i="1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400" baseline="-250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fe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大，</a:t>
            </a:r>
            <a:r>
              <a:rPr lang="en-US" altLang="zh-CN" sz="2400" i="1" dirty="0" err="1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 err="1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re</a:t>
            </a: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小的晶体管，或者降低工作频率。</a:t>
            </a:r>
            <a:endParaRPr lang="en-US" altLang="zh-CN" sz="24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1BD11A8-440E-47BD-A9A8-1EBD2338A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84213"/>
            <a:ext cx="59991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zh-CN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2.7.1 </a:t>
            </a:r>
            <a:r>
              <a:rPr lang="zh-CN" altLang="en-US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放大器的不稳定 </a:t>
            </a:r>
            <a:r>
              <a:rPr lang="en-US" altLang="zh-CN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——</a:t>
            </a:r>
            <a:r>
              <a:rPr lang="zh-CN" altLang="en-US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自激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18" name="Object 15">
                <a:extLst>
                  <a:ext uri="{FF2B5EF4-FFF2-40B4-BE49-F238E27FC236}">
                    <a16:creationId xmlns:a16="http://schemas.microsoft.com/office/drawing/2014/main" id="{B4338FF5-C462-43FA-8602-7F526F9670B2}"/>
                  </a:ext>
                </a:extLst>
              </p:cNvPr>
              <p:cNvSpPr txBox="1"/>
              <p:nvPr/>
            </p:nvSpPr>
            <p:spPr bwMode="auto">
              <a:xfrm>
                <a:off x="1691680" y="5588986"/>
                <a:ext cx="3240360" cy="10404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1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000" b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0</m:t>
                    </m:r>
                    <m:r>
                      <a:rPr lang="zh-CN" altLang="en-US" sz="20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&lt;(</m:t>
                    </m:r>
                    <m:r>
                      <m:rPr>
                        <m:nor/>
                      </m:rPr>
                      <a:rPr lang="en-US" altLang="zh-CN" sz="20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0</m:t>
                    </m:r>
                    <m:sSub>
                      <m:sSubPr>
                        <m:ctrlPr>
                          <a:rPr lang="zh-CN" altLang="en-US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CN" altLang="en-US" sz="2000" b="0" i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  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稳定</a:t>
                </a:r>
                <a:endParaRPr lang="en-US" altLang="zh-CN" sz="2000" b="0" i="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br>
                  <a:rPr lang="zh-CN" altLang="en-US" sz="2000" b="0" i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0</m:t>
                    </m:r>
                    <m:r>
                      <a:rPr lang="zh-CN" altLang="en-US" sz="20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&gt;(</m:t>
                    </m:r>
                    <m:r>
                      <m:rPr>
                        <m:nor/>
                      </m:rPr>
                      <a:rPr lang="en-US" altLang="zh-CN" sz="20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Wingdings" panose="05000000000000000000" pitchFamily="2" charset="2"/>
                      </a:rPr>
                      <m:t>0</m:t>
                    </m:r>
                    <m:sSub>
                      <m:sSubPr>
                        <m:ctrlPr>
                          <a:rPr lang="zh-CN" altLang="en-US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CN" altLang="en-US" sz="2000" b="0" i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  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不稳定</a:t>
                </a:r>
                <a:endParaRPr lang="zh-CN" altLang="en-US" sz="2000" b="0" dirty="0">
                  <a:solidFill>
                    <a:srgbClr val="0000FF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endParaRPr lang="zh-CN" altLang="en-US" sz="20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018" name="Object 15">
                <a:extLst>
                  <a:ext uri="{FF2B5EF4-FFF2-40B4-BE49-F238E27FC236}">
                    <a16:creationId xmlns:a16="http://schemas.microsoft.com/office/drawing/2014/main" id="{B4338FF5-C462-43FA-8602-7F526F967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5588986"/>
                <a:ext cx="3240360" cy="1040413"/>
              </a:xfrm>
              <a:prstGeom prst="rect">
                <a:avLst/>
              </a:prstGeom>
              <a:blipFill>
                <a:blip r:embed="rId3"/>
                <a:stretch>
                  <a:fillRect t="-4706" b="-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A834FF16-C4BD-4340-89F3-60A8A7690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4150" y="3549650"/>
            <a:ext cx="1527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zh-CN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(3-52)</a:t>
            </a:r>
            <a:endParaRPr lang="zh-CN" altLang="en-US" kern="0" dirty="0">
              <a:solidFill>
                <a:srgbClr val="0000FF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43020" name="Rectangle 4">
            <a:extLst>
              <a:ext uri="{FF2B5EF4-FFF2-40B4-BE49-F238E27FC236}">
                <a16:creationId xmlns:a16="http://schemas.microsoft.com/office/drawing/2014/main" id="{F657307C-191F-45A9-89F9-D93BF0230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203325"/>
            <a:ext cx="6913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</a:rPr>
              <a:t>满足相位关系，形成正反馈，放大器变成振荡器</a:t>
            </a:r>
            <a:endParaRPr lang="zh-CN" altLang="en-US" sz="2400" b="0" dirty="0">
              <a:solidFill>
                <a:srgbClr val="660033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7DA392E-B4D6-45B0-A08F-F23A1F638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979613"/>
            <a:ext cx="443026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zh-CN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2.7.2 </a:t>
            </a:r>
            <a:r>
              <a:rPr lang="zh-CN" altLang="en-US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放大器的稳定条件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317BA5-BE5F-4121-8563-38AB669FA5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772275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2.7.3  </a:t>
            </a:r>
            <a:r>
              <a:rPr kumimoji="0"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提高放大器稳定性所采取的措施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7">
                <a:extLst>
                  <a:ext uri="{FF2B5EF4-FFF2-40B4-BE49-F238E27FC236}">
                    <a16:creationId xmlns:a16="http://schemas.microsoft.com/office/drawing/2014/main" id="{8016F249-B93C-4ED6-BF36-F3A1D260D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3" y="1143000"/>
                <a:ext cx="8715375" cy="4612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① </a:t>
                </a:r>
                <a:r>
                  <a:rPr kumimoji="0"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加大回路插入损耗</a:t>
                </a:r>
                <a:r>
                  <a:rPr kumimoji="0" lang="en-US" altLang="zh-CN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, </a:t>
                </a:r>
                <a:r>
                  <a:rPr kumimoji="0"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失配法， 牺牲增益</a:t>
                </a:r>
                <a:r>
                  <a:rPr kumimoji="0"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（</a:t>
                </a:r>
                <a:r>
                  <a:rPr kumimoji="0" lang="en-US" altLang="zh-CN" sz="2400" dirty="0">
                    <a:solidFill>
                      <a:srgbClr val="00B050"/>
                    </a:solidFill>
                    <a:latin typeface="+mn-lt"/>
                    <a:ea typeface="仿宋" panose="02010609060101010101" pitchFamily="49" charset="-122"/>
                  </a:rPr>
                  <a:t>P71</a:t>
                </a:r>
                <a:r>
                  <a:rPr kumimoji="0" lang="en-US" altLang="zh-CN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    </a:t>
                </a:r>
                <a:r>
                  <a:rPr kumimoji="0" lang="en-US" altLang="zh-CN" sz="2400" dirty="0">
                    <a:solidFill>
                      <a:srgbClr val="FF0000"/>
                    </a:solidFill>
                    <a:latin typeface="+mn-lt"/>
                    <a:ea typeface="仿宋" panose="02010609060101010101" pitchFamily="49" charset="-122"/>
                  </a:rPr>
                  <a:t>P73</a:t>
                </a:r>
                <a:r>
                  <a:rPr kumimoji="0"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）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在回路两端并联电阻</a:t>
                </a:r>
                <a:r>
                  <a:rPr kumimoji="0" lang="en-US" altLang="zh-CN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(</a:t>
                </a:r>
                <a:r>
                  <a:rPr kumimoji="0"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或电导），使得 </a:t>
                </a:r>
                <a:r>
                  <a:rPr lang="en-US" altLang="zh-CN" sz="2000" i="1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g</a:t>
                </a:r>
                <a:r>
                  <a:rPr lang="en-US" altLang="zh-CN" sz="2000" baseline="-25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  <a:sym typeface="Symbol" pitchFamily="18" charset="2"/>
                  </a:rPr>
                  <a:t></a:t>
                </a:r>
                <a:r>
                  <a:rPr lang="en-US" altLang="zh-CN" sz="2000" baseline="30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  <a:sym typeface="Symbol" pitchFamily="18" charset="2"/>
                  </a:rPr>
                  <a:t>‘</a:t>
                </a:r>
                <a:r>
                  <a:rPr kumimoji="0" lang="en-US" altLang="zh-CN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=</a:t>
                </a:r>
                <a:r>
                  <a:rPr lang="en-US" altLang="zh-CN" sz="2000" i="1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g</a:t>
                </a:r>
                <a:r>
                  <a:rPr lang="en-US" altLang="zh-CN" sz="2000" baseline="-25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  <a:sym typeface="Symbol" pitchFamily="18" charset="2"/>
                  </a:rPr>
                  <a:t></a:t>
                </a:r>
                <a:r>
                  <a:rPr kumimoji="0" lang="en-US" altLang="zh-CN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+</a:t>
                </a:r>
                <a:r>
                  <a:rPr lang="en-US" altLang="zh-CN" sz="2000" i="1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g</a:t>
                </a:r>
                <a:r>
                  <a:rPr lang="zh-CN" altLang="en-US" sz="2000" baseline="-25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  <a:sym typeface="Symbol" pitchFamily="18" charset="2"/>
                  </a:rPr>
                  <a:t>并</a:t>
                </a:r>
                <a:r>
                  <a:rPr kumimoji="0"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变大，即使增益下降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zh-CN" altLang="en-US" sz="2000" dirty="0">
                  <a:solidFill>
                    <a:schemeClr val="bg1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zh-CN" altLang="en-US" sz="2000" dirty="0">
                  <a:solidFill>
                    <a:schemeClr val="bg1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zh-CN" altLang="en-US" sz="2000" dirty="0">
                  <a:solidFill>
                    <a:schemeClr val="bg1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zh-CN" altLang="en-US" sz="2000" dirty="0">
                  <a:solidFill>
                    <a:schemeClr val="bg1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dirty="0">
                    <a:solidFill>
                      <a:srgbClr val="CC3300"/>
                    </a:solidFill>
                    <a:latin typeface="+mn-lt"/>
                    <a:ea typeface="仿宋" panose="02010609060101010101" pitchFamily="49" charset="-122"/>
                  </a:rPr>
                  <a:t>②采用中和电路 </a:t>
                </a:r>
                <a:r>
                  <a:rPr kumimoji="0" lang="en-US" altLang="zh-CN" sz="2400" dirty="0">
                    <a:solidFill>
                      <a:srgbClr val="00B050"/>
                    </a:solidFill>
                    <a:latin typeface="+mn-lt"/>
                    <a:ea typeface="仿宋" panose="02010609060101010101" pitchFamily="49" charset="-122"/>
                  </a:rPr>
                  <a:t>P71</a:t>
                </a:r>
                <a:endParaRPr kumimoji="0" lang="zh-CN" altLang="en-US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zh-CN" altLang="en-US" sz="2400" dirty="0">
                  <a:solidFill>
                    <a:srgbClr val="CC3300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内部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0" lang="zh-CN" alt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altLang="zh-CN" sz="2400" b="0" i="1" dirty="0">
                            <a:solidFill>
                              <a:srgbClr val="0000FF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i="0" baseline="-25000" dirty="0" smtClean="0">
                        <a:solidFill>
                          <a:srgbClr val="0000FF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r</m:t>
                    </m:r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00FF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e</m:t>
                    </m:r>
                  </m:oMath>
                </a14:m>
                <a:r>
                  <a:rPr kumimoji="0"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存在，使得输入导纳为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i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ie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re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2400" b="0" i="1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e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oe</m:t>
                        </m:r>
                        <m: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ce</m:t>
                        </m:r>
                      </m:den>
                    </m:f>
                  </m:oMath>
                </a14:m>
                <a:r>
                  <a:rPr kumimoji="0"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晶体管成为双向器件，</a:t>
                </a:r>
                <a:endParaRPr kumimoji="0" lang="en-US" altLang="zh-CN" sz="200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zh-CN" altLang="en-US" sz="200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造成放大器的输出影响输入，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re</m:t>
                    </m:r>
                  </m:oMath>
                </a14:m>
                <a:r>
                  <a:rPr kumimoji="0" lang="zh-CN" altLang="en-US" sz="20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的存在使输出对输入产生影响。</a:t>
                </a:r>
                <a:endParaRPr kumimoji="0" lang="en-US" altLang="zh-CN" sz="200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en-US" altLang="zh-CN" sz="2000" dirty="0">
                  <a:solidFill>
                    <a:schemeClr val="bg1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加中和电路就是加一个反馈电路，消除输出对输入的影响。</a:t>
                </a:r>
              </a:p>
            </p:txBody>
          </p:sp>
        </mc:Choice>
        <mc:Fallback xmlns="">
          <p:sp>
            <p:nvSpPr>
              <p:cNvPr id="44035" name="Rectangle 7">
                <a:extLst>
                  <a:ext uri="{FF2B5EF4-FFF2-40B4-BE49-F238E27FC236}">
                    <a16:creationId xmlns:a16="http://schemas.microsoft.com/office/drawing/2014/main" id="{8016F249-B93C-4ED6-BF36-F3A1D260D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313" y="1143000"/>
                <a:ext cx="8715375" cy="4612994"/>
              </a:xfrm>
              <a:prstGeom prst="rect">
                <a:avLst/>
              </a:prstGeom>
              <a:blipFill>
                <a:blip r:embed="rId2"/>
                <a:stretch>
                  <a:fillRect l="-1049" t="-1455" b="-15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74724F-A8C6-4EF2-95FD-D2032C478EA9}"/>
                  </a:ext>
                </a:extLst>
              </p:cNvPr>
              <p:cNvSpPr/>
              <p:nvPr/>
            </p:nvSpPr>
            <p:spPr>
              <a:xfrm>
                <a:off x="2987824" y="2063787"/>
                <a:ext cx="3924822" cy="634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sz="20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000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0</m:t>
                    </m:r>
                    <m:r>
                      <a:rPr lang="en-US" altLang="zh-CN" sz="20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|=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a:rPr lang="en-US" altLang="zh-CN" sz="2000" b="0" i="1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a:rPr lang="en-US" altLang="zh-CN" sz="2000" b="0" i="1" baseline="-25000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kumimoji="0" lang="en-US" altLang="zh-CN" sz="20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0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fe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0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</m:t>
                        </m:r>
                        <m:r>
                          <a:rPr lang="en-US" altLang="zh-CN" sz="2000" b="0" i="1" baseline="30000" dirty="0" smtClean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’</m:t>
                        </m:r>
                      </m:den>
                    </m:f>
                  </m:oMath>
                </a14:m>
                <a:r>
                  <a:rPr lang="en-US" altLang="zh-CN" sz="20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a:rPr lang="en-US" altLang="zh-CN" sz="2000" b="0" i="1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P</m:t>
                        </m:r>
                        <m:r>
                          <a:rPr lang="en-US" altLang="zh-CN" sz="2000" b="0" i="1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kumimoji="0" lang="en-US" altLang="zh-CN" sz="20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0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2000" b="0" baseline="-25000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</m:t>
                        </m:r>
                      </m:den>
                    </m:f>
                  </m:oMath>
                </a14:m>
                <a:r>
                  <a:rPr lang="en-US" altLang="zh-CN" sz="20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&lt;(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000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0</m:t>
                    </m:r>
                  </m:oMath>
                </a14:m>
                <a:r>
                  <a:rPr lang="en-US" altLang="zh-CN" sz="20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0" baseline="-25000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s</m:t>
                    </m:r>
                  </m:oMath>
                </a14:m>
                <a:endParaRPr lang="zh-CN" altLang="en-US" sz="20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74724F-A8C6-4EF2-95FD-D2032C478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063787"/>
                <a:ext cx="3924822" cy="634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99D65D-CFF0-4DA2-859F-B09083FB0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384" y="2767648"/>
            <a:ext cx="3811060" cy="1812487"/>
          </a:xfrm>
          <a:prstGeom prst="rect">
            <a:avLst/>
          </a:prstGeom>
        </p:spPr>
      </p:pic>
      <p:sp>
        <p:nvSpPr>
          <p:cNvPr id="45059" name="Rectangle 4">
            <a:extLst>
              <a:ext uri="{FF2B5EF4-FFF2-40B4-BE49-F238E27FC236}">
                <a16:creationId xmlns:a16="http://schemas.microsoft.com/office/drawing/2014/main" id="{0F7DE3C6-23AE-4BF6-A41F-BADE36356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09" y="869949"/>
            <a:ext cx="37147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右图为加中和导纳 </a:t>
            </a:r>
            <a:r>
              <a:rPr lang="en-US" altLang="zh-CN" sz="24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4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N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的等效电路，</a:t>
            </a:r>
            <a:r>
              <a:rPr lang="en-US" altLang="zh-CN" sz="2400" i="1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U</a:t>
            </a:r>
            <a:r>
              <a:rPr lang="en-US" altLang="zh-CN" sz="2400" baseline="-25000" dirty="0" err="1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o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是</a:t>
            </a:r>
            <a:r>
              <a:rPr lang="zh-CN" altLang="en-US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L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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C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输出电压。</a:t>
            </a:r>
          </a:p>
        </p:txBody>
      </p:sp>
      <p:pic>
        <p:nvPicPr>
          <p:cNvPr id="45060" name="图片 6" descr="Image1.jpg">
            <a:extLst>
              <a:ext uri="{FF2B5EF4-FFF2-40B4-BE49-F238E27FC236}">
                <a16:creationId xmlns:a16="http://schemas.microsoft.com/office/drawing/2014/main" id="{712AC4F9-D1A8-490A-8D55-41A934D23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220345"/>
            <a:ext cx="5214937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061" name="Object 20">
            <a:extLst>
              <a:ext uri="{FF2B5EF4-FFF2-40B4-BE49-F238E27FC236}">
                <a16:creationId xmlns:a16="http://schemas.microsoft.com/office/drawing/2014/main" id="{FECC5291-6B3D-470B-A86A-F3B5676C5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518027"/>
              </p:ext>
            </p:extLst>
          </p:nvPr>
        </p:nvGraphicFramePr>
        <p:xfrm>
          <a:off x="92076" y="2571750"/>
          <a:ext cx="3603626" cy="172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02" name="公式" r:id="rId6" imgW="2705100" imgH="1295400" progId="Equation.3">
                  <p:embed/>
                </p:oleObj>
              </mc:Choice>
              <mc:Fallback>
                <p:oleObj name="公式" r:id="rId6" imgW="2705100" imgH="1295400" progId="Equation.3">
                  <p:embed/>
                  <p:pic>
                    <p:nvPicPr>
                      <p:cNvPr id="45061" name="Object 20">
                        <a:extLst>
                          <a:ext uri="{FF2B5EF4-FFF2-40B4-BE49-F238E27FC236}">
                            <a16:creationId xmlns:a16="http://schemas.microsoft.com/office/drawing/2014/main" id="{FECC5291-6B3D-470B-A86A-F3B5676C52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6" y="2571750"/>
                        <a:ext cx="3603626" cy="172519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Rectangle 4">
            <a:extLst>
              <a:ext uri="{FF2B5EF4-FFF2-40B4-BE49-F238E27FC236}">
                <a16:creationId xmlns:a16="http://schemas.microsoft.com/office/drawing/2014/main" id="{3BE58AA6-8F35-40CC-8121-E5E08405E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" y="2111375"/>
            <a:ext cx="35718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各电流电压参数关系：</a:t>
            </a:r>
          </a:p>
        </p:txBody>
      </p:sp>
      <p:sp>
        <p:nvSpPr>
          <p:cNvPr id="45063" name="Rectangle 4">
            <a:extLst>
              <a:ext uri="{FF2B5EF4-FFF2-40B4-BE49-F238E27FC236}">
                <a16:creationId xmlns:a16="http://schemas.microsoft.com/office/drawing/2014/main" id="{DF54F50F-83BE-46FD-B1EF-A3CB81DCB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353" y="4284664"/>
            <a:ext cx="2613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中和最终要实现：</a:t>
            </a:r>
          </a:p>
        </p:txBody>
      </p:sp>
      <p:graphicFrame>
        <p:nvGraphicFramePr>
          <p:cNvPr id="45064" name="Object 21">
            <a:extLst>
              <a:ext uri="{FF2B5EF4-FFF2-40B4-BE49-F238E27FC236}">
                <a16:creationId xmlns:a16="http://schemas.microsoft.com/office/drawing/2014/main" id="{2B85DF88-0E3B-4955-8894-B659858B9E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342448"/>
              </p:ext>
            </p:extLst>
          </p:nvPr>
        </p:nvGraphicFramePr>
        <p:xfrm>
          <a:off x="375689" y="4734920"/>
          <a:ext cx="1681766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03" name="公式" r:id="rId8" imgW="1155199" imgH="317362" progId="Equation.3">
                  <p:embed/>
                </p:oleObj>
              </mc:Choice>
              <mc:Fallback>
                <p:oleObj name="公式" r:id="rId8" imgW="1155199" imgH="317362" progId="Equation.3">
                  <p:embed/>
                  <p:pic>
                    <p:nvPicPr>
                      <p:cNvPr id="45064" name="Object 21">
                        <a:extLst>
                          <a:ext uri="{FF2B5EF4-FFF2-40B4-BE49-F238E27FC236}">
                            <a16:creationId xmlns:a16="http://schemas.microsoft.com/office/drawing/2014/main" id="{2B85DF88-0E3B-4955-8894-B659858B9E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89" y="4734920"/>
                        <a:ext cx="1681766" cy="461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Rectangle 4">
            <a:extLst>
              <a:ext uri="{FF2B5EF4-FFF2-40B4-BE49-F238E27FC236}">
                <a16:creationId xmlns:a16="http://schemas.microsoft.com/office/drawing/2014/main" id="{47602B3C-C37A-4147-AAB5-66DCD8943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7" y="5139618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则输入电流为</a:t>
            </a:r>
          </a:p>
        </p:txBody>
      </p:sp>
      <p:graphicFrame>
        <p:nvGraphicFramePr>
          <p:cNvPr id="45066" name="Object 22">
            <a:extLst>
              <a:ext uri="{FF2B5EF4-FFF2-40B4-BE49-F238E27FC236}">
                <a16:creationId xmlns:a16="http://schemas.microsoft.com/office/drawing/2014/main" id="{DADC63D4-3A6B-41F9-B87C-C910E761F9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027824"/>
              </p:ext>
            </p:extLst>
          </p:nvPr>
        </p:nvGraphicFramePr>
        <p:xfrm>
          <a:off x="301962" y="5543074"/>
          <a:ext cx="43322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04" name="公式" r:id="rId10" imgW="2616200" imgH="317500" progId="Equation.3">
                  <p:embed/>
                </p:oleObj>
              </mc:Choice>
              <mc:Fallback>
                <p:oleObj name="公式" r:id="rId10" imgW="2616200" imgH="317500" progId="Equation.3">
                  <p:embed/>
                  <p:pic>
                    <p:nvPicPr>
                      <p:cNvPr id="45066" name="Object 22">
                        <a:extLst>
                          <a:ext uri="{FF2B5EF4-FFF2-40B4-BE49-F238E27FC236}">
                            <a16:creationId xmlns:a16="http://schemas.microsoft.com/office/drawing/2014/main" id="{DADC63D4-3A6B-41F9-B87C-C910E761F9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62" y="5543074"/>
                        <a:ext cx="4332288" cy="527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Rectangle 4">
            <a:extLst>
              <a:ext uri="{FF2B5EF4-FFF2-40B4-BE49-F238E27FC236}">
                <a16:creationId xmlns:a16="http://schemas.microsoft.com/office/drawing/2014/main" id="{0C16B690-7301-4BF3-B10B-9CDD4EA5E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55" y="6167438"/>
            <a:ext cx="32146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则放大器输入导纳为</a:t>
            </a:r>
          </a:p>
        </p:txBody>
      </p:sp>
      <p:graphicFrame>
        <p:nvGraphicFramePr>
          <p:cNvPr id="45068" name="Object 23">
            <a:extLst>
              <a:ext uri="{FF2B5EF4-FFF2-40B4-BE49-F238E27FC236}">
                <a16:creationId xmlns:a16="http://schemas.microsoft.com/office/drawing/2014/main" id="{27A10CA8-0079-4726-B755-B8371D76F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564957"/>
              </p:ext>
            </p:extLst>
          </p:nvPr>
        </p:nvGraphicFramePr>
        <p:xfrm>
          <a:off x="2641831" y="6036686"/>
          <a:ext cx="1755152" cy="67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05" name="公式" r:id="rId12" imgW="1282700" imgH="495300" progId="Equation.3">
                  <p:embed/>
                </p:oleObj>
              </mc:Choice>
              <mc:Fallback>
                <p:oleObj name="公式" r:id="rId12" imgW="1282700" imgH="495300" progId="Equation.3">
                  <p:embed/>
                  <p:pic>
                    <p:nvPicPr>
                      <p:cNvPr id="45068" name="Object 23">
                        <a:extLst>
                          <a:ext uri="{FF2B5EF4-FFF2-40B4-BE49-F238E27FC236}">
                            <a16:creationId xmlns:a16="http://schemas.microsoft.com/office/drawing/2014/main" id="{27A10CA8-0079-4726-B755-B8371D76F1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831" y="6036686"/>
                        <a:ext cx="1755152" cy="6772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069" name="直接箭头连接符 17">
            <a:extLst>
              <a:ext uri="{FF2B5EF4-FFF2-40B4-BE49-F238E27FC236}">
                <a16:creationId xmlns:a16="http://schemas.microsoft.com/office/drawing/2014/main" id="{5BC32D3F-F75F-436E-BB0D-CF1D83BB0E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42876" y="4314764"/>
            <a:ext cx="441687" cy="1218040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0" name="直接箭头连接符 18">
            <a:extLst>
              <a:ext uri="{FF2B5EF4-FFF2-40B4-BE49-F238E27FC236}">
                <a16:creationId xmlns:a16="http://schemas.microsoft.com/office/drawing/2014/main" id="{AA79E701-CB37-4431-97DD-0DB6048C6D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90494" y="5117164"/>
            <a:ext cx="551619" cy="505629"/>
          </a:xfrm>
          <a:prstGeom prst="straightConnector1">
            <a:avLst/>
          </a:prstGeom>
          <a:noFill/>
          <a:ln w="57150" algn="ctr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1" name="矩形 16">
            <a:extLst>
              <a:ext uri="{FF2B5EF4-FFF2-40B4-BE49-F238E27FC236}">
                <a16:creationId xmlns:a16="http://schemas.microsoft.com/office/drawing/2014/main" id="{1C666C15-E52C-4010-935D-615CA077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2109470"/>
            <a:ext cx="4079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旧教材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P47  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中和电路。</a:t>
            </a:r>
            <a:endParaRPr lang="en-US" altLang="zh-CN" sz="1800" dirty="0">
              <a:solidFill>
                <a:srgbClr val="FF0000"/>
              </a:solidFill>
              <a:latin typeface="+mn-lt"/>
              <a:ea typeface="仿宋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与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P73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图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3-14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的中和电容 原理相同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E2B490C-C97D-4005-A75B-18265A4E8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680"/>
            <a:ext cx="67722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28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2.7.3  </a:t>
            </a:r>
            <a:r>
              <a:rPr kumimoji="0" lang="zh-CN" altLang="en-US" sz="2800" b="1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提高放大器稳定性所采取的措施</a:t>
            </a:r>
            <a:endParaRPr lang="zh-CN" altLang="en-US" sz="2800" b="1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5F517A-016E-42E8-9C77-E93EFD2DEDA9}"/>
              </a:ext>
            </a:extLst>
          </p:cNvPr>
          <p:cNvSpPr/>
          <p:nvPr/>
        </p:nvSpPr>
        <p:spPr>
          <a:xfrm>
            <a:off x="6393656" y="4050288"/>
            <a:ext cx="662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P73 </a:t>
            </a:r>
            <a:endParaRPr lang="zh-CN" altLang="en-US" sz="2000" dirty="0"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0A4637E-DBFF-4356-9D1B-95C7AF554C1C}"/>
                  </a:ext>
                </a:extLst>
              </p:cNvPr>
              <p:cNvSpPr/>
              <p:nvPr/>
            </p:nvSpPr>
            <p:spPr>
              <a:xfrm>
                <a:off x="5868144" y="4515645"/>
                <a:ext cx="2703089" cy="537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</a:t>
                </a:r>
                <a:r>
                  <a:rPr lang="en-US" altLang="zh-CN" sz="18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L</a:t>
                </a:r>
                <a:r>
                  <a:rPr lang="en-US" altLang="zh-CN" sz="18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1</a:t>
                </a:r>
                <a:r>
                  <a:rPr lang="zh-CN" altLang="en-US" sz="18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</a:t>
                </a:r>
                <a14:m>
                  <m:oMath xmlns:m="http://schemas.openxmlformats.org/officeDocument/2006/math">
                    <m:r>
                      <a:rPr lang="en-US" altLang="zh-CN" sz="1800" b="1" i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18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18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18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N</m:t>
                        </m:r>
                      </m:den>
                    </m:f>
                    <m:r>
                      <a:rPr lang="en-US" altLang="zh-CN" sz="18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18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 </a:t>
                </a:r>
                <a:r>
                  <a:rPr lang="en-US" altLang="zh-CN" sz="18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L</a:t>
                </a:r>
                <a:r>
                  <a:rPr lang="en-US" altLang="zh-CN" sz="18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2</a:t>
                </a:r>
                <a:r>
                  <a:rPr lang="zh-CN" altLang="en-US" sz="18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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18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18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</m:t>
                        </m:r>
                        <m:r>
                          <m:rPr>
                            <m:nor/>
                          </m:rPr>
                          <a:rPr lang="en-US" altLang="zh-CN" sz="18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1800" b="1" i="0" baseline="-25000" dirty="0" smtClean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US" altLang="zh-CN" sz="1800" b="1" i="0" baseline="-25000" dirty="0" smtClean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c</m:t>
                        </m:r>
                      </m:den>
                    </m:f>
                  </m:oMath>
                </a14:m>
                <a:endParaRPr lang="zh-CN" altLang="en-US" sz="18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0A4637E-DBFF-4356-9D1B-95C7AF55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515645"/>
                <a:ext cx="2703089" cy="537006"/>
              </a:xfrm>
              <a:prstGeom prst="rect">
                <a:avLst/>
              </a:prstGeom>
              <a:blipFill>
                <a:blip r:embed="rId14"/>
                <a:stretch>
                  <a:fillRect l="-2032" b="-5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BA5A515-F549-4752-B633-AA0874D272DA}"/>
                  </a:ext>
                </a:extLst>
              </p:cNvPr>
              <p:cNvSpPr/>
              <p:nvPr/>
            </p:nvSpPr>
            <p:spPr>
              <a:xfrm>
                <a:off x="5725357" y="5037911"/>
                <a:ext cx="2703088" cy="5303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可得</a:t>
                </a:r>
                <a14:m>
                  <m:oMath xmlns:m="http://schemas.openxmlformats.org/officeDocument/2006/math">
                    <m:r>
                      <a:rPr lang="zh-CN" altLang="en-US" sz="1800" i="1" dirty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：</m:t>
                    </m:r>
                    <m:r>
                      <m:rPr>
                        <m:nor/>
                      </m:rPr>
                      <a:rPr lang="en-US" altLang="zh-CN" sz="1800" i="1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1800" baseline="-25000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N</m:t>
                    </m:r>
                    <m:r>
                      <a:rPr lang="en-US" altLang="zh-CN" sz="18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8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180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zh-CN" altLang="en-US" sz="1800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</m:t>
                    </m:r>
                    <m:r>
                      <m:rPr>
                        <m:nor/>
                      </m:rPr>
                      <a:rPr lang="en-US" altLang="zh-CN" sz="1800" i="1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1800" baseline="-25000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zh-CN" sz="1800" baseline="-25000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′</m:t>
                    </m:r>
                    <m:r>
                      <m:rPr>
                        <m:nor/>
                      </m:rPr>
                      <a:rPr lang="en-US" altLang="zh-CN" sz="1800" baseline="-25000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c</m:t>
                    </m:r>
                  </m:oMath>
                </a14:m>
                <a:endParaRPr lang="zh-CN" altLang="en-US" sz="18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BA5A515-F549-4752-B633-AA0874D27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357" y="5037911"/>
                <a:ext cx="2703088" cy="530338"/>
              </a:xfrm>
              <a:prstGeom prst="rect">
                <a:avLst/>
              </a:prstGeom>
              <a:blipFill>
                <a:blip r:embed="rId15"/>
                <a:stretch>
                  <a:fillRect l="-1802" b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6D7DF83A-B926-4DC5-A0B2-8B93F0E5D654}"/>
              </a:ext>
            </a:extLst>
          </p:cNvPr>
          <p:cNvSpPr/>
          <p:nvPr/>
        </p:nvSpPr>
        <p:spPr>
          <a:xfrm>
            <a:off x="8047886" y="5196882"/>
            <a:ext cx="1195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(3-54) </a:t>
            </a:r>
            <a:endParaRPr lang="zh-CN" altLang="en-US" sz="2000" dirty="0"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D9E89358-20A3-4DA3-88B6-8ECEEE94F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70" y="4634486"/>
            <a:ext cx="20170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电桥平衡条件：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7450D280-0059-4218-B480-09964CF8F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523" y="5631059"/>
            <a:ext cx="4166602" cy="100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zh-CN" altLang="en-US" sz="1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曾兴雯，刘乃安，陈健</a:t>
            </a:r>
            <a:r>
              <a:rPr lang="en-US" altLang="zh-CN" sz="1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. </a:t>
            </a:r>
            <a:r>
              <a:rPr lang="zh-CN" altLang="en-US" sz="1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高频电子线路（第</a:t>
            </a:r>
            <a:r>
              <a:rPr lang="en-US" altLang="zh-CN" sz="1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6</a:t>
            </a:r>
            <a:r>
              <a:rPr lang="zh-CN" altLang="en-US" sz="1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版）</a:t>
            </a:r>
            <a:r>
              <a:rPr lang="en-US" altLang="zh-CN" sz="1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. </a:t>
            </a:r>
            <a:r>
              <a:rPr lang="zh-CN" altLang="en-US" sz="1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西安：西安电子科技大学出版社</a:t>
            </a:r>
            <a:r>
              <a:rPr lang="en-US" altLang="zh-CN" sz="1800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,2017.</a:t>
            </a:r>
            <a:endParaRPr lang="zh-CN" altLang="en-US" sz="1800" b="1" kern="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5777360-BFE3-4F63-BE10-3E4B56176372}"/>
              </a:ext>
            </a:extLst>
          </p:cNvPr>
          <p:cNvSpPr/>
          <p:nvPr/>
        </p:nvSpPr>
        <p:spPr bwMode="auto">
          <a:xfrm>
            <a:off x="3901440" y="2621280"/>
            <a:ext cx="5140960" cy="3992880"/>
          </a:xfrm>
          <a:custGeom>
            <a:avLst/>
            <a:gdLst>
              <a:gd name="connsiteX0" fmla="*/ 203200 w 5140960"/>
              <a:gd name="connsiteY0" fmla="*/ 497840 h 3992880"/>
              <a:gd name="connsiteX1" fmla="*/ 223520 w 5140960"/>
              <a:gd name="connsiteY1" fmla="*/ 447040 h 3992880"/>
              <a:gd name="connsiteX2" fmla="*/ 233680 w 5140960"/>
              <a:gd name="connsiteY2" fmla="*/ 416560 h 3992880"/>
              <a:gd name="connsiteX3" fmla="*/ 274320 w 5140960"/>
              <a:gd name="connsiteY3" fmla="*/ 355600 h 3992880"/>
              <a:gd name="connsiteX4" fmla="*/ 314960 w 5140960"/>
              <a:gd name="connsiteY4" fmla="*/ 294640 h 3992880"/>
              <a:gd name="connsiteX5" fmla="*/ 335280 w 5140960"/>
              <a:gd name="connsiteY5" fmla="*/ 264160 h 3992880"/>
              <a:gd name="connsiteX6" fmla="*/ 365760 w 5140960"/>
              <a:gd name="connsiteY6" fmla="*/ 233680 h 3992880"/>
              <a:gd name="connsiteX7" fmla="*/ 375920 w 5140960"/>
              <a:gd name="connsiteY7" fmla="*/ 203200 h 3992880"/>
              <a:gd name="connsiteX8" fmla="*/ 467360 w 5140960"/>
              <a:gd name="connsiteY8" fmla="*/ 132080 h 3992880"/>
              <a:gd name="connsiteX9" fmla="*/ 558800 w 5140960"/>
              <a:gd name="connsiteY9" fmla="*/ 60960 h 3992880"/>
              <a:gd name="connsiteX10" fmla="*/ 589280 w 5140960"/>
              <a:gd name="connsiteY10" fmla="*/ 50800 h 3992880"/>
              <a:gd name="connsiteX11" fmla="*/ 619760 w 5140960"/>
              <a:gd name="connsiteY11" fmla="*/ 30480 h 3992880"/>
              <a:gd name="connsiteX12" fmla="*/ 660400 w 5140960"/>
              <a:gd name="connsiteY12" fmla="*/ 20320 h 3992880"/>
              <a:gd name="connsiteX13" fmla="*/ 701040 w 5140960"/>
              <a:gd name="connsiteY13" fmla="*/ 0 h 3992880"/>
              <a:gd name="connsiteX14" fmla="*/ 965200 w 5140960"/>
              <a:gd name="connsiteY14" fmla="*/ 30480 h 3992880"/>
              <a:gd name="connsiteX15" fmla="*/ 995680 w 5140960"/>
              <a:gd name="connsiteY15" fmla="*/ 40640 h 3992880"/>
              <a:gd name="connsiteX16" fmla="*/ 1026160 w 5140960"/>
              <a:gd name="connsiteY16" fmla="*/ 50800 h 3992880"/>
              <a:gd name="connsiteX17" fmla="*/ 1117600 w 5140960"/>
              <a:gd name="connsiteY17" fmla="*/ 101600 h 3992880"/>
              <a:gd name="connsiteX18" fmla="*/ 1391920 w 5140960"/>
              <a:gd name="connsiteY18" fmla="*/ 111760 h 3992880"/>
              <a:gd name="connsiteX19" fmla="*/ 1493520 w 5140960"/>
              <a:gd name="connsiteY19" fmla="*/ 132080 h 3992880"/>
              <a:gd name="connsiteX20" fmla="*/ 1524000 w 5140960"/>
              <a:gd name="connsiteY20" fmla="*/ 142240 h 3992880"/>
              <a:gd name="connsiteX21" fmla="*/ 1595120 w 5140960"/>
              <a:gd name="connsiteY21" fmla="*/ 152400 h 3992880"/>
              <a:gd name="connsiteX22" fmla="*/ 1645920 w 5140960"/>
              <a:gd name="connsiteY22" fmla="*/ 162560 h 3992880"/>
              <a:gd name="connsiteX23" fmla="*/ 1686560 w 5140960"/>
              <a:gd name="connsiteY23" fmla="*/ 172720 h 3992880"/>
              <a:gd name="connsiteX24" fmla="*/ 1778000 w 5140960"/>
              <a:gd name="connsiteY24" fmla="*/ 182880 h 3992880"/>
              <a:gd name="connsiteX25" fmla="*/ 1879600 w 5140960"/>
              <a:gd name="connsiteY25" fmla="*/ 203200 h 3992880"/>
              <a:gd name="connsiteX26" fmla="*/ 3169920 w 5140960"/>
              <a:gd name="connsiteY26" fmla="*/ 223520 h 3992880"/>
              <a:gd name="connsiteX27" fmla="*/ 4124960 w 5140960"/>
              <a:gd name="connsiteY27" fmla="*/ 233680 h 3992880"/>
              <a:gd name="connsiteX28" fmla="*/ 4185920 w 5140960"/>
              <a:gd name="connsiteY28" fmla="*/ 243840 h 3992880"/>
              <a:gd name="connsiteX29" fmla="*/ 4348480 w 5140960"/>
              <a:gd name="connsiteY29" fmla="*/ 264160 h 3992880"/>
              <a:gd name="connsiteX30" fmla="*/ 4389120 w 5140960"/>
              <a:gd name="connsiteY30" fmla="*/ 304800 h 3992880"/>
              <a:gd name="connsiteX31" fmla="*/ 4450080 w 5140960"/>
              <a:gd name="connsiteY31" fmla="*/ 345440 h 3992880"/>
              <a:gd name="connsiteX32" fmla="*/ 4490720 w 5140960"/>
              <a:gd name="connsiteY32" fmla="*/ 406400 h 3992880"/>
              <a:gd name="connsiteX33" fmla="*/ 4511040 w 5140960"/>
              <a:gd name="connsiteY33" fmla="*/ 436880 h 3992880"/>
              <a:gd name="connsiteX34" fmla="*/ 4541520 w 5140960"/>
              <a:gd name="connsiteY34" fmla="*/ 477520 h 3992880"/>
              <a:gd name="connsiteX35" fmla="*/ 4561840 w 5140960"/>
              <a:gd name="connsiteY35" fmla="*/ 518160 h 3992880"/>
              <a:gd name="connsiteX36" fmla="*/ 4592320 w 5140960"/>
              <a:gd name="connsiteY36" fmla="*/ 548640 h 3992880"/>
              <a:gd name="connsiteX37" fmla="*/ 4622800 w 5140960"/>
              <a:gd name="connsiteY37" fmla="*/ 609600 h 3992880"/>
              <a:gd name="connsiteX38" fmla="*/ 4643120 w 5140960"/>
              <a:gd name="connsiteY38" fmla="*/ 670560 h 3992880"/>
              <a:gd name="connsiteX39" fmla="*/ 4653280 w 5140960"/>
              <a:gd name="connsiteY39" fmla="*/ 701040 h 3992880"/>
              <a:gd name="connsiteX40" fmla="*/ 4683760 w 5140960"/>
              <a:gd name="connsiteY40" fmla="*/ 741680 h 3992880"/>
              <a:gd name="connsiteX41" fmla="*/ 4704080 w 5140960"/>
              <a:gd name="connsiteY41" fmla="*/ 802640 h 3992880"/>
              <a:gd name="connsiteX42" fmla="*/ 4714240 w 5140960"/>
              <a:gd name="connsiteY42" fmla="*/ 833120 h 3992880"/>
              <a:gd name="connsiteX43" fmla="*/ 4734560 w 5140960"/>
              <a:gd name="connsiteY43" fmla="*/ 863600 h 3992880"/>
              <a:gd name="connsiteX44" fmla="*/ 4765040 w 5140960"/>
              <a:gd name="connsiteY44" fmla="*/ 924560 h 3992880"/>
              <a:gd name="connsiteX45" fmla="*/ 4795520 w 5140960"/>
              <a:gd name="connsiteY45" fmla="*/ 1056640 h 3992880"/>
              <a:gd name="connsiteX46" fmla="*/ 4805680 w 5140960"/>
              <a:gd name="connsiteY46" fmla="*/ 1087120 h 3992880"/>
              <a:gd name="connsiteX47" fmla="*/ 4836160 w 5140960"/>
              <a:gd name="connsiteY47" fmla="*/ 1127760 h 3992880"/>
              <a:gd name="connsiteX48" fmla="*/ 4846320 w 5140960"/>
              <a:gd name="connsiteY48" fmla="*/ 1158240 h 3992880"/>
              <a:gd name="connsiteX49" fmla="*/ 4856480 w 5140960"/>
              <a:gd name="connsiteY49" fmla="*/ 1198880 h 3992880"/>
              <a:gd name="connsiteX50" fmla="*/ 4886960 w 5140960"/>
              <a:gd name="connsiteY50" fmla="*/ 1270000 h 3992880"/>
              <a:gd name="connsiteX51" fmla="*/ 4917440 w 5140960"/>
              <a:gd name="connsiteY51" fmla="*/ 1371600 h 3992880"/>
              <a:gd name="connsiteX52" fmla="*/ 4937760 w 5140960"/>
              <a:gd name="connsiteY52" fmla="*/ 1412240 h 3992880"/>
              <a:gd name="connsiteX53" fmla="*/ 4947920 w 5140960"/>
              <a:gd name="connsiteY53" fmla="*/ 1452880 h 3992880"/>
              <a:gd name="connsiteX54" fmla="*/ 4968240 w 5140960"/>
              <a:gd name="connsiteY54" fmla="*/ 1574800 h 3992880"/>
              <a:gd name="connsiteX55" fmla="*/ 4988560 w 5140960"/>
              <a:gd name="connsiteY55" fmla="*/ 1656080 h 3992880"/>
              <a:gd name="connsiteX56" fmla="*/ 5008880 w 5140960"/>
              <a:gd name="connsiteY56" fmla="*/ 1778000 h 3992880"/>
              <a:gd name="connsiteX57" fmla="*/ 5029200 w 5140960"/>
              <a:gd name="connsiteY57" fmla="*/ 1859280 h 3992880"/>
              <a:gd name="connsiteX58" fmla="*/ 5039360 w 5140960"/>
              <a:gd name="connsiteY58" fmla="*/ 1910080 h 3992880"/>
              <a:gd name="connsiteX59" fmla="*/ 5049520 w 5140960"/>
              <a:gd name="connsiteY59" fmla="*/ 2184400 h 3992880"/>
              <a:gd name="connsiteX60" fmla="*/ 5069840 w 5140960"/>
              <a:gd name="connsiteY60" fmla="*/ 2346960 h 3992880"/>
              <a:gd name="connsiteX61" fmla="*/ 5080000 w 5140960"/>
              <a:gd name="connsiteY61" fmla="*/ 2377440 h 3992880"/>
              <a:gd name="connsiteX62" fmla="*/ 5110480 w 5140960"/>
              <a:gd name="connsiteY62" fmla="*/ 2509520 h 3992880"/>
              <a:gd name="connsiteX63" fmla="*/ 5120640 w 5140960"/>
              <a:gd name="connsiteY63" fmla="*/ 2580640 h 3992880"/>
              <a:gd name="connsiteX64" fmla="*/ 5130800 w 5140960"/>
              <a:gd name="connsiteY64" fmla="*/ 2611120 h 3992880"/>
              <a:gd name="connsiteX65" fmla="*/ 5140960 w 5140960"/>
              <a:gd name="connsiteY65" fmla="*/ 2783840 h 3992880"/>
              <a:gd name="connsiteX66" fmla="*/ 5130800 w 5140960"/>
              <a:gd name="connsiteY66" fmla="*/ 3119120 h 3992880"/>
              <a:gd name="connsiteX67" fmla="*/ 5100320 w 5140960"/>
              <a:gd name="connsiteY67" fmla="*/ 3241040 h 3992880"/>
              <a:gd name="connsiteX68" fmla="*/ 5090160 w 5140960"/>
              <a:gd name="connsiteY68" fmla="*/ 3271520 h 3992880"/>
              <a:gd name="connsiteX69" fmla="*/ 5080000 w 5140960"/>
              <a:gd name="connsiteY69" fmla="*/ 3596640 h 3992880"/>
              <a:gd name="connsiteX70" fmla="*/ 5069840 w 5140960"/>
              <a:gd name="connsiteY70" fmla="*/ 3647440 h 3992880"/>
              <a:gd name="connsiteX71" fmla="*/ 5049520 w 5140960"/>
              <a:gd name="connsiteY71" fmla="*/ 3688080 h 3992880"/>
              <a:gd name="connsiteX72" fmla="*/ 5039360 w 5140960"/>
              <a:gd name="connsiteY72" fmla="*/ 3718560 h 3992880"/>
              <a:gd name="connsiteX73" fmla="*/ 4988560 w 5140960"/>
              <a:gd name="connsiteY73" fmla="*/ 3779520 h 3992880"/>
              <a:gd name="connsiteX74" fmla="*/ 4917440 w 5140960"/>
              <a:gd name="connsiteY74" fmla="*/ 3820160 h 3992880"/>
              <a:gd name="connsiteX75" fmla="*/ 4836160 w 5140960"/>
              <a:gd name="connsiteY75" fmla="*/ 3850640 h 3992880"/>
              <a:gd name="connsiteX76" fmla="*/ 4145280 w 5140960"/>
              <a:gd name="connsiteY76" fmla="*/ 3850640 h 3992880"/>
              <a:gd name="connsiteX77" fmla="*/ 4104640 w 5140960"/>
              <a:gd name="connsiteY77" fmla="*/ 3870960 h 3992880"/>
              <a:gd name="connsiteX78" fmla="*/ 4064000 w 5140960"/>
              <a:gd name="connsiteY78" fmla="*/ 3881120 h 3992880"/>
              <a:gd name="connsiteX79" fmla="*/ 4003040 w 5140960"/>
              <a:gd name="connsiteY79" fmla="*/ 3901440 h 3992880"/>
              <a:gd name="connsiteX80" fmla="*/ 3972560 w 5140960"/>
              <a:gd name="connsiteY80" fmla="*/ 3911600 h 3992880"/>
              <a:gd name="connsiteX81" fmla="*/ 3891280 w 5140960"/>
              <a:gd name="connsiteY81" fmla="*/ 3952240 h 3992880"/>
              <a:gd name="connsiteX82" fmla="*/ 3495040 w 5140960"/>
              <a:gd name="connsiteY82" fmla="*/ 3962400 h 3992880"/>
              <a:gd name="connsiteX83" fmla="*/ 3048000 w 5140960"/>
              <a:gd name="connsiteY83" fmla="*/ 3952240 h 3992880"/>
              <a:gd name="connsiteX84" fmla="*/ 2997200 w 5140960"/>
              <a:gd name="connsiteY84" fmla="*/ 3942080 h 3992880"/>
              <a:gd name="connsiteX85" fmla="*/ 2479040 w 5140960"/>
              <a:gd name="connsiteY85" fmla="*/ 3952240 h 3992880"/>
              <a:gd name="connsiteX86" fmla="*/ 2448560 w 5140960"/>
              <a:gd name="connsiteY86" fmla="*/ 3962400 h 3992880"/>
              <a:gd name="connsiteX87" fmla="*/ 2407920 w 5140960"/>
              <a:gd name="connsiteY87" fmla="*/ 3972560 h 3992880"/>
              <a:gd name="connsiteX88" fmla="*/ 2346960 w 5140960"/>
              <a:gd name="connsiteY88" fmla="*/ 3992880 h 3992880"/>
              <a:gd name="connsiteX89" fmla="*/ 1564640 w 5140960"/>
              <a:gd name="connsiteY89" fmla="*/ 3982720 h 3992880"/>
              <a:gd name="connsiteX90" fmla="*/ 1524000 w 5140960"/>
              <a:gd name="connsiteY90" fmla="*/ 3972560 h 3992880"/>
              <a:gd name="connsiteX91" fmla="*/ 1117600 w 5140960"/>
              <a:gd name="connsiteY91" fmla="*/ 3962400 h 3992880"/>
              <a:gd name="connsiteX92" fmla="*/ 1056640 w 5140960"/>
              <a:gd name="connsiteY92" fmla="*/ 3952240 h 3992880"/>
              <a:gd name="connsiteX93" fmla="*/ 995680 w 5140960"/>
              <a:gd name="connsiteY93" fmla="*/ 3931920 h 3992880"/>
              <a:gd name="connsiteX94" fmla="*/ 944880 w 5140960"/>
              <a:gd name="connsiteY94" fmla="*/ 3870960 h 3992880"/>
              <a:gd name="connsiteX95" fmla="*/ 924560 w 5140960"/>
              <a:gd name="connsiteY95" fmla="*/ 3810000 h 3992880"/>
              <a:gd name="connsiteX96" fmla="*/ 914400 w 5140960"/>
              <a:gd name="connsiteY96" fmla="*/ 3779520 h 3992880"/>
              <a:gd name="connsiteX97" fmla="*/ 904240 w 5140960"/>
              <a:gd name="connsiteY97" fmla="*/ 3728720 h 3992880"/>
              <a:gd name="connsiteX98" fmla="*/ 883920 w 5140960"/>
              <a:gd name="connsiteY98" fmla="*/ 3647440 h 3992880"/>
              <a:gd name="connsiteX99" fmla="*/ 873760 w 5140960"/>
              <a:gd name="connsiteY99" fmla="*/ 3545840 h 3992880"/>
              <a:gd name="connsiteX100" fmla="*/ 863600 w 5140960"/>
              <a:gd name="connsiteY100" fmla="*/ 3474720 h 3992880"/>
              <a:gd name="connsiteX101" fmla="*/ 853440 w 5140960"/>
              <a:gd name="connsiteY101" fmla="*/ 3332480 h 3992880"/>
              <a:gd name="connsiteX102" fmla="*/ 833120 w 5140960"/>
              <a:gd name="connsiteY102" fmla="*/ 3241040 h 3992880"/>
              <a:gd name="connsiteX103" fmla="*/ 822960 w 5140960"/>
              <a:gd name="connsiteY103" fmla="*/ 3190240 h 3992880"/>
              <a:gd name="connsiteX104" fmla="*/ 812800 w 5140960"/>
              <a:gd name="connsiteY104" fmla="*/ 3159760 h 3992880"/>
              <a:gd name="connsiteX105" fmla="*/ 782320 w 5140960"/>
              <a:gd name="connsiteY105" fmla="*/ 3078480 h 3992880"/>
              <a:gd name="connsiteX106" fmla="*/ 751840 w 5140960"/>
              <a:gd name="connsiteY106" fmla="*/ 2946400 h 3992880"/>
              <a:gd name="connsiteX107" fmla="*/ 741680 w 5140960"/>
              <a:gd name="connsiteY107" fmla="*/ 2915920 h 3992880"/>
              <a:gd name="connsiteX108" fmla="*/ 721360 w 5140960"/>
              <a:gd name="connsiteY108" fmla="*/ 2885440 h 3992880"/>
              <a:gd name="connsiteX109" fmla="*/ 711200 w 5140960"/>
              <a:gd name="connsiteY109" fmla="*/ 2854960 h 3992880"/>
              <a:gd name="connsiteX110" fmla="*/ 690880 w 5140960"/>
              <a:gd name="connsiteY110" fmla="*/ 2824480 h 3992880"/>
              <a:gd name="connsiteX111" fmla="*/ 680720 w 5140960"/>
              <a:gd name="connsiteY111" fmla="*/ 2794000 h 3992880"/>
              <a:gd name="connsiteX112" fmla="*/ 619760 w 5140960"/>
              <a:gd name="connsiteY112" fmla="*/ 2763520 h 3992880"/>
              <a:gd name="connsiteX113" fmla="*/ 589280 w 5140960"/>
              <a:gd name="connsiteY113" fmla="*/ 2743200 h 3992880"/>
              <a:gd name="connsiteX114" fmla="*/ 518160 w 5140960"/>
              <a:gd name="connsiteY114" fmla="*/ 2712720 h 3992880"/>
              <a:gd name="connsiteX115" fmla="*/ 457200 w 5140960"/>
              <a:gd name="connsiteY115" fmla="*/ 2672080 h 3992880"/>
              <a:gd name="connsiteX116" fmla="*/ 426720 w 5140960"/>
              <a:gd name="connsiteY116" fmla="*/ 2651760 h 3992880"/>
              <a:gd name="connsiteX117" fmla="*/ 335280 w 5140960"/>
              <a:gd name="connsiteY117" fmla="*/ 2611120 h 3992880"/>
              <a:gd name="connsiteX118" fmla="*/ 254000 w 5140960"/>
              <a:gd name="connsiteY118" fmla="*/ 2570480 h 3992880"/>
              <a:gd name="connsiteX119" fmla="*/ 223520 w 5140960"/>
              <a:gd name="connsiteY119" fmla="*/ 2540000 h 3992880"/>
              <a:gd name="connsiteX120" fmla="*/ 142240 w 5140960"/>
              <a:gd name="connsiteY120" fmla="*/ 2499360 h 3992880"/>
              <a:gd name="connsiteX121" fmla="*/ 121920 w 5140960"/>
              <a:gd name="connsiteY121" fmla="*/ 2468880 h 3992880"/>
              <a:gd name="connsiteX122" fmla="*/ 40640 w 5140960"/>
              <a:gd name="connsiteY122" fmla="*/ 2377440 h 3992880"/>
              <a:gd name="connsiteX123" fmla="*/ 20320 w 5140960"/>
              <a:gd name="connsiteY123" fmla="*/ 2316480 h 3992880"/>
              <a:gd name="connsiteX124" fmla="*/ 10160 w 5140960"/>
              <a:gd name="connsiteY124" fmla="*/ 2286000 h 3992880"/>
              <a:gd name="connsiteX125" fmla="*/ 0 w 5140960"/>
              <a:gd name="connsiteY125" fmla="*/ 2255520 h 3992880"/>
              <a:gd name="connsiteX126" fmla="*/ 10160 w 5140960"/>
              <a:gd name="connsiteY126" fmla="*/ 2092960 h 3992880"/>
              <a:gd name="connsiteX127" fmla="*/ 20320 w 5140960"/>
              <a:gd name="connsiteY127" fmla="*/ 2032000 h 3992880"/>
              <a:gd name="connsiteX128" fmla="*/ 30480 w 5140960"/>
              <a:gd name="connsiteY128" fmla="*/ 1920240 h 3992880"/>
              <a:gd name="connsiteX129" fmla="*/ 50800 w 5140960"/>
              <a:gd name="connsiteY129" fmla="*/ 1859280 h 3992880"/>
              <a:gd name="connsiteX130" fmla="*/ 60960 w 5140960"/>
              <a:gd name="connsiteY130" fmla="*/ 1828800 h 3992880"/>
              <a:gd name="connsiteX131" fmla="*/ 71120 w 5140960"/>
              <a:gd name="connsiteY131" fmla="*/ 1798320 h 3992880"/>
              <a:gd name="connsiteX132" fmla="*/ 81280 w 5140960"/>
              <a:gd name="connsiteY132" fmla="*/ 1767840 h 3992880"/>
              <a:gd name="connsiteX133" fmla="*/ 91440 w 5140960"/>
              <a:gd name="connsiteY133" fmla="*/ 1463040 h 3992880"/>
              <a:gd name="connsiteX134" fmla="*/ 101600 w 5140960"/>
              <a:gd name="connsiteY134" fmla="*/ 1422400 h 3992880"/>
              <a:gd name="connsiteX135" fmla="*/ 111760 w 5140960"/>
              <a:gd name="connsiteY135" fmla="*/ 1341120 h 3992880"/>
              <a:gd name="connsiteX136" fmla="*/ 132080 w 5140960"/>
              <a:gd name="connsiteY136" fmla="*/ 1127760 h 3992880"/>
              <a:gd name="connsiteX137" fmla="*/ 152400 w 5140960"/>
              <a:gd name="connsiteY137" fmla="*/ 975360 h 3992880"/>
              <a:gd name="connsiteX138" fmla="*/ 193040 w 5140960"/>
              <a:gd name="connsiteY138" fmla="*/ 894080 h 3992880"/>
              <a:gd name="connsiteX139" fmla="*/ 203200 w 5140960"/>
              <a:gd name="connsiteY139" fmla="*/ 731520 h 3992880"/>
              <a:gd name="connsiteX140" fmla="*/ 213360 w 5140960"/>
              <a:gd name="connsiteY140" fmla="*/ 701040 h 3992880"/>
              <a:gd name="connsiteX141" fmla="*/ 233680 w 5140960"/>
              <a:gd name="connsiteY141" fmla="*/ 619760 h 3992880"/>
              <a:gd name="connsiteX142" fmla="*/ 233680 w 5140960"/>
              <a:gd name="connsiteY142" fmla="*/ 457200 h 399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5140960" h="3992880">
                <a:moveTo>
                  <a:pt x="203200" y="497840"/>
                </a:moveTo>
                <a:cubicBezTo>
                  <a:pt x="209973" y="480907"/>
                  <a:pt x="217116" y="464117"/>
                  <a:pt x="223520" y="447040"/>
                </a:cubicBezTo>
                <a:cubicBezTo>
                  <a:pt x="227280" y="437012"/>
                  <a:pt x="228479" y="425922"/>
                  <a:pt x="233680" y="416560"/>
                </a:cubicBezTo>
                <a:cubicBezTo>
                  <a:pt x="245540" y="395212"/>
                  <a:pt x="260773" y="375920"/>
                  <a:pt x="274320" y="355600"/>
                </a:cubicBezTo>
                <a:lnTo>
                  <a:pt x="314960" y="294640"/>
                </a:lnTo>
                <a:cubicBezTo>
                  <a:pt x="321733" y="284480"/>
                  <a:pt x="326646" y="272794"/>
                  <a:pt x="335280" y="264160"/>
                </a:cubicBezTo>
                <a:lnTo>
                  <a:pt x="365760" y="233680"/>
                </a:lnTo>
                <a:cubicBezTo>
                  <a:pt x="369147" y="223520"/>
                  <a:pt x="369979" y="212111"/>
                  <a:pt x="375920" y="203200"/>
                </a:cubicBezTo>
                <a:cubicBezTo>
                  <a:pt x="404520" y="160300"/>
                  <a:pt x="426992" y="172448"/>
                  <a:pt x="467360" y="132080"/>
                </a:cubicBezTo>
                <a:cubicBezTo>
                  <a:pt x="493659" y="105781"/>
                  <a:pt x="522342" y="73113"/>
                  <a:pt x="558800" y="60960"/>
                </a:cubicBezTo>
                <a:cubicBezTo>
                  <a:pt x="568960" y="57573"/>
                  <a:pt x="579701" y="55589"/>
                  <a:pt x="589280" y="50800"/>
                </a:cubicBezTo>
                <a:cubicBezTo>
                  <a:pt x="600202" y="45339"/>
                  <a:pt x="608537" y="35290"/>
                  <a:pt x="619760" y="30480"/>
                </a:cubicBezTo>
                <a:cubicBezTo>
                  <a:pt x="632595" y="24979"/>
                  <a:pt x="647325" y="25223"/>
                  <a:pt x="660400" y="20320"/>
                </a:cubicBezTo>
                <a:cubicBezTo>
                  <a:pt x="674581" y="15002"/>
                  <a:pt x="687493" y="6773"/>
                  <a:pt x="701040" y="0"/>
                </a:cubicBezTo>
                <a:cubicBezTo>
                  <a:pt x="925632" y="11230"/>
                  <a:pt x="839902" y="-11286"/>
                  <a:pt x="965200" y="30480"/>
                </a:cubicBezTo>
                <a:lnTo>
                  <a:pt x="995680" y="40640"/>
                </a:lnTo>
                <a:cubicBezTo>
                  <a:pt x="1005840" y="44027"/>
                  <a:pt x="1017249" y="44859"/>
                  <a:pt x="1026160" y="50800"/>
                </a:cubicBezTo>
                <a:cubicBezTo>
                  <a:pt x="1041659" y="61133"/>
                  <a:pt x="1087795" y="99613"/>
                  <a:pt x="1117600" y="101600"/>
                </a:cubicBezTo>
                <a:cubicBezTo>
                  <a:pt x="1208900" y="107687"/>
                  <a:pt x="1300480" y="108373"/>
                  <a:pt x="1391920" y="111760"/>
                </a:cubicBezTo>
                <a:cubicBezTo>
                  <a:pt x="1425787" y="118533"/>
                  <a:pt x="1460755" y="121158"/>
                  <a:pt x="1493520" y="132080"/>
                </a:cubicBezTo>
                <a:cubicBezTo>
                  <a:pt x="1503680" y="135467"/>
                  <a:pt x="1513498" y="140140"/>
                  <a:pt x="1524000" y="142240"/>
                </a:cubicBezTo>
                <a:cubicBezTo>
                  <a:pt x="1547482" y="146936"/>
                  <a:pt x="1571498" y="148463"/>
                  <a:pt x="1595120" y="152400"/>
                </a:cubicBezTo>
                <a:cubicBezTo>
                  <a:pt x="1612154" y="155239"/>
                  <a:pt x="1629063" y="158814"/>
                  <a:pt x="1645920" y="162560"/>
                </a:cubicBezTo>
                <a:cubicBezTo>
                  <a:pt x="1659551" y="165589"/>
                  <a:pt x="1672759" y="170597"/>
                  <a:pt x="1686560" y="172720"/>
                </a:cubicBezTo>
                <a:cubicBezTo>
                  <a:pt x="1716871" y="177383"/>
                  <a:pt x="1747708" y="178097"/>
                  <a:pt x="1778000" y="182880"/>
                </a:cubicBezTo>
                <a:cubicBezTo>
                  <a:pt x="1812115" y="188267"/>
                  <a:pt x="1845130" y="201046"/>
                  <a:pt x="1879600" y="203200"/>
                </a:cubicBezTo>
                <a:cubicBezTo>
                  <a:pt x="2419781" y="236961"/>
                  <a:pt x="1971127" y="211824"/>
                  <a:pt x="3169920" y="223520"/>
                </a:cubicBezTo>
                <a:lnTo>
                  <a:pt x="4124960" y="233680"/>
                </a:lnTo>
                <a:cubicBezTo>
                  <a:pt x="4145280" y="237067"/>
                  <a:pt x="4165509" y="241057"/>
                  <a:pt x="4185920" y="243840"/>
                </a:cubicBezTo>
                <a:cubicBezTo>
                  <a:pt x="4240028" y="251218"/>
                  <a:pt x="4348480" y="264160"/>
                  <a:pt x="4348480" y="264160"/>
                </a:cubicBezTo>
                <a:cubicBezTo>
                  <a:pt x="4429760" y="291253"/>
                  <a:pt x="4334933" y="250613"/>
                  <a:pt x="4389120" y="304800"/>
                </a:cubicBezTo>
                <a:cubicBezTo>
                  <a:pt x="4406389" y="322069"/>
                  <a:pt x="4450080" y="345440"/>
                  <a:pt x="4450080" y="345440"/>
                </a:cubicBezTo>
                <a:cubicBezTo>
                  <a:pt x="4467935" y="399005"/>
                  <a:pt x="4448439" y="355663"/>
                  <a:pt x="4490720" y="406400"/>
                </a:cubicBezTo>
                <a:cubicBezTo>
                  <a:pt x="4498537" y="415781"/>
                  <a:pt x="4503943" y="426944"/>
                  <a:pt x="4511040" y="436880"/>
                </a:cubicBezTo>
                <a:cubicBezTo>
                  <a:pt x="4520882" y="450659"/>
                  <a:pt x="4532545" y="463161"/>
                  <a:pt x="4541520" y="477520"/>
                </a:cubicBezTo>
                <a:cubicBezTo>
                  <a:pt x="4549547" y="490363"/>
                  <a:pt x="4553037" y="505835"/>
                  <a:pt x="4561840" y="518160"/>
                </a:cubicBezTo>
                <a:cubicBezTo>
                  <a:pt x="4570191" y="529852"/>
                  <a:pt x="4582160" y="538480"/>
                  <a:pt x="4592320" y="548640"/>
                </a:cubicBezTo>
                <a:cubicBezTo>
                  <a:pt x="4629373" y="659800"/>
                  <a:pt x="4570279" y="491427"/>
                  <a:pt x="4622800" y="609600"/>
                </a:cubicBezTo>
                <a:cubicBezTo>
                  <a:pt x="4631499" y="629173"/>
                  <a:pt x="4636347" y="650240"/>
                  <a:pt x="4643120" y="670560"/>
                </a:cubicBezTo>
                <a:cubicBezTo>
                  <a:pt x="4646507" y="680720"/>
                  <a:pt x="4646854" y="692472"/>
                  <a:pt x="4653280" y="701040"/>
                </a:cubicBezTo>
                <a:lnTo>
                  <a:pt x="4683760" y="741680"/>
                </a:lnTo>
                <a:lnTo>
                  <a:pt x="4704080" y="802640"/>
                </a:lnTo>
                <a:cubicBezTo>
                  <a:pt x="4707467" y="812800"/>
                  <a:pt x="4708299" y="824209"/>
                  <a:pt x="4714240" y="833120"/>
                </a:cubicBezTo>
                <a:cubicBezTo>
                  <a:pt x="4721013" y="843280"/>
                  <a:pt x="4729099" y="852678"/>
                  <a:pt x="4734560" y="863600"/>
                </a:cubicBezTo>
                <a:cubicBezTo>
                  <a:pt x="4776624" y="947728"/>
                  <a:pt x="4706806" y="837209"/>
                  <a:pt x="4765040" y="924560"/>
                </a:cubicBezTo>
                <a:cubicBezTo>
                  <a:pt x="4778229" y="1016884"/>
                  <a:pt x="4767627" y="972962"/>
                  <a:pt x="4795520" y="1056640"/>
                </a:cubicBezTo>
                <a:cubicBezTo>
                  <a:pt x="4798907" y="1066800"/>
                  <a:pt x="4799254" y="1078552"/>
                  <a:pt x="4805680" y="1087120"/>
                </a:cubicBezTo>
                <a:lnTo>
                  <a:pt x="4836160" y="1127760"/>
                </a:lnTo>
                <a:cubicBezTo>
                  <a:pt x="4839547" y="1137920"/>
                  <a:pt x="4843378" y="1147942"/>
                  <a:pt x="4846320" y="1158240"/>
                </a:cubicBezTo>
                <a:cubicBezTo>
                  <a:pt x="4850156" y="1171666"/>
                  <a:pt x="4851577" y="1185805"/>
                  <a:pt x="4856480" y="1198880"/>
                </a:cubicBezTo>
                <a:cubicBezTo>
                  <a:pt x="4888992" y="1285579"/>
                  <a:pt x="4866776" y="1199357"/>
                  <a:pt x="4886960" y="1270000"/>
                </a:cubicBezTo>
                <a:cubicBezTo>
                  <a:pt x="4896683" y="1304030"/>
                  <a:pt x="4901344" y="1339407"/>
                  <a:pt x="4917440" y="1371600"/>
                </a:cubicBezTo>
                <a:cubicBezTo>
                  <a:pt x="4924213" y="1385147"/>
                  <a:pt x="4932442" y="1398059"/>
                  <a:pt x="4937760" y="1412240"/>
                </a:cubicBezTo>
                <a:cubicBezTo>
                  <a:pt x="4942663" y="1425315"/>
                  <a:pt x="4944891" y="1439249"/>
                  <a:pt x="4947920" y="1452880"/>
                </a:cubicBezTo>
                <a:cubicBezTo>
                  <a:pt x="4963883" y="1524712"/>
                  <a:pt x="4954104" y="1489983"/>
                  <a:pt x="4968240" y="1574800"/>
                </a:cubicBezTo>
                <a:cubicBezTo>
                  <a:pt x="4986964" y="1687144"/>
                  <a:pt x="4968931" y="1577562"/>
                  <a:pt x="4988560" y="1656080"/>
                </a:cubicBezTo>
                <a:cubicBezTo>
                  <a:pt x="5006735" y="1728780"/>
                  <a:pt x="4991676" y="1691979"/>
                  <a:pt x="5008880" y="1778000"/>
                </a:cubicBezTo>
                <a:cubicBezTo>
                  <a:pt x="5014357" y="1805385"/>
                  <a:pt x="5023723" y="1831895"/>
                  <a:pt x="5029200" y="1859280"/>
                </a:cubicBezTo>
                <a:lnTo>
                  <a:pt x="5039360" y="1910080"/>
                </a:lnTo>
                <a:cubicBezTo>
                  <a:pt x="5042747" y="2001520"/>
                  <a:pt x="5044581" y="2093031"/>
                  <a:pt x="5049520" y="2184400"/>
                </a:cubicBezTo>
                <a:cubicBezTo>
                  <a:pt x="5051528" y="2221542"/>
                  <a:pt x="5060259" y="2303848"/>
                  <a:pt x="5069840" y="2346960"/>
                </a:cubicBezTo>
                <a:cubicBezTo>
                  <a:pt x="5072163" y="2357415"/>
                  <a:pt x="5077592" y="2367005"/>
                  <a:pt x="5080000" y="2377440"/>
                </a:cubicBezTo>
                <a:cubicBezTo>
                  <a:pt x="5113630" y="2523172"/>
                  <a:pt x="5085922" y="2435847"/>
                  <a:pt x="5110480" y="2509520"/>
                </a:cubicBezTo>
                <a:cubicBezTo>
                  <a:pt x="5113867" y="2533227"/>
                  <a:pt x="5115944" y="2557158"/>
                  <a:pt x="5120640" y="2580640"/>
                </a:cubicBezTo>
                <a:cubicBezTo>
                  <a:pt x="5122740" y="2591142"/>
                  <a:pt x="5129734" y="2600464"/>
                  <a:pt x="5130800" y="2611120"/>
                </a:cubicBezTo>
                <a:cubicBezTo>
                  <a:pt x="5136539" y="2668507"/>
                  <a:pt x="5137573" y="2726267"/>
                  <a:pt x="5140960" y="2783840"/>
                </a:cubicBezTo>
                <a:cubicBezTo>
                  <a:pt x="5137573" y="2895600"/>
                  <a:pt x="5136526" y="3007455"/>
                  <a:pt x="5130800" y="3119120"/>
                </a:cubicBezTo>
                <a:cubicBezTo>
                  <a:pt x="5128312" y="3167626"/>
                  <a:pt x="5115516" y="3195453"/>
                  <a:pt x="5100320" y="3241040"/>
                </a:cubicBezTo>
                <a:lnTo>
                  <a:pt x="5090160" y="3271520"/>
                </a:lnTo>
                <a:cubicBezTo>
                  <a:pt x="5086773" y="3379893"/>
                  <a:pt x="5085852" y="3488372"/>
                  <a:pt x="5080000" y="3596640"/>
                </a:cubicBezTo>
                <a:cubicBezTo>
                  <a:pt x="5079068" y="3613884"/>
                  <a:pt x="5075301" y="3631057"/>
                  <a:pt x="5069840" y="3647440"/>
                </a:cubicBezTo>
                <a:cubicBezTo>
                  <a:pt x="5065051" y="3661808"/>
                  <a:pt x="5055486" y="3674159"/>
                  <a:pt x="5049520" y="3688080"/>
                </a:cubicBezTo>
                <a:cubicBezTo>
                  <a:pt x="5045301" y="3697924"/>
                  <a:pt x="5044149" y="3708981"/>
                  <a:pt x="5039360" y="3718560"/>
                </a:cubicBezTo>
                <a:cubicBezTo>
                  <a:pt x="5027943" y="3741394"/>
                  <a:pt x="5007820" y="3763470"/>
                  <a:pt x="4988560" y="3779520"/>
                </a:cubicBezTo>
                <a:cubicBezTo>
                  <a:pt x="4961556" y="3802023"/>
                  <a:pt x="4949059" y="3802092"/>
                  <a:pt x="4917440" y="3820160"/>
                </a:cubicBezTo>
                <a:cubicBezTo>
                  <a:pt x="4861092" y="3852359"/>
                  <a:pt x="4915197" y="3834833"/>
                  <a:pt x="4836160" y="3850640"/>
                </a:cubicBezTo>
                <a:cubicBezTo>
                  <a:pt x="4572295" y="3842128"/>
                  <a:pt x="4415714" y="3830852"/>
                  <a:pt x="4145280" y="3850640"/>
                </a:cubicBezTo>
                <a:cubicBezTo>
                  <a:pt x="4130175" y="3851745"/>
                  <a:pt x="4118821" y="3865642"/>
                  <a:pt x="4104640" y="3870960"/>
                </a:cubicBezTo>
                <a:cubicBezTo>
                  <a:pt x="4091565" y="3875863"/>
                  <a:pt x="4077375" y="3877108"/>
                  <a:pt x="4064000" y="3881120"/>
                </a:cubicBezTo>
                <a:cubicBezTo>
                  <a:pt x="4043484" y="3887275"/>
                  <a:pt x="4023360" y="3894667"/>
                  <a:pt x="4003040" y="3901440"/>
                </a:cubicBezTo>
                <a:cubicBezTo>
                  <a:pt x="3992880" y="3904827"/>
                  <a:pt x="3981471" y="3905659"/>
                  <a:pt x="3972560" y="3911600"/>
                </a:cubicBezTo>
                <a:cubicBezTo>
                  <a:pt x="3949971" y="3926659"/>
                  <a:pt x="3918967" y="3950352"/>
                  <a:pt x="3891280" y="3952240"/>
                </a:cubicBezTo>
                <a:cubicBezTo>
                  <a:pt x="3759463" y="3961228"/>
                  <a:pt x="3627120" y="3959013"/>
                  <a:pt x="3495040" y="3962400"/>
                </a:cubicBezTo>
                <a:lnTo>
                  <a:pt x="3048000" y="3952240"/>
                </a:lnTo>
                <a:cubicBezTo>
                  <a:pt x="3030746" y="3951536"/>
                  <a:pt x="3014469" y="3942080"/>
                  <a:pt x="2997200" y="3942080"/>
                </a:cubicBezTo>
                <a:cubicBezTo>
                  <a:pt x="2824447" y="3942080"/>
                  <a:pt x="2651760" y="3948853"/>
                  <a:pt x="2479040" y="3952240"/>
                </a:cubicBezTo>
                <a:cubicBezTo>
                  <a:pt x="2468880" y="3955627"/>
                  <a:pt x="2458858" y="3959458"/>
                  <a:pt x="2448560" y="3962400"/>
                </a:cubicBezTo>
                <a:cubicBezTo>
                  <a:pt x="2435134" y="3966236"/>
                  <a:pt x="2421295" y="3968548"/>
                  <a:pt x="2407920" y="3972560"/>
                </a:cubicBezTo>
                <a:cubicBezTo>
                  <a:pt x="2387404" y="3978715"/>
                  <a:pt x="2346960" y="3992880"/>
                  <a:pt x="2346960" y="3992880"/>
                </a:cubicBezTo>
                <a:lnTo>
                  <a:pt x="1564640" y="3982720"/>
                </a:lnTo>
                <a:cubicBezTo>
                  <a:pt x="1550681" y="3982375"/>
                  <a:pt x="1537949" y="3973194"/>
                  <a:pt x="1524000" y="3972560"/>
                </a:cubicBezTo>
                <a:cubicBezTo>
                  <a:pt x="1388631" y="3966407"/>
                  <a:pt x="1253067" y="3965787"/>
                  <a:pt x="1117600" y="3962400"/>
                </a:cubicBezTo>
                <a:cubicBezTo>
                  <a:pt x="1097280" y="3959013"/>
                  <a:pt x="1076625" y="3957236"/>
                  <a:pt x="1056640" y="3952240"/>
                </a:cubicBezTo>
                <a:cubicBezTo>
                  <a:pt x="1035860" y="3947045"/>
                  <a:pt x="995680" y="3931920"/>
                  <a:pt x="995680" y="3931920"/>
                </a:cubicBezTo>
                <a:cubicBezTo>
                  <a:pt x="976539" y="3912779"/>
                  <a:pt x="956196" y="3896421"/>
                  <a:pt x="944880" y="3870960"/>
                </a:cubicBezTo>
                <a:cubicBezTo>
                  <a:pt x="936181" y="3851387"/>
                  <a:pt x="931333" y="3830320"/>
                  <a:pt x="924560" y="3810000"/>
                </a:cubicBezTo>
                <a:cubicBezTo>
                  <a:pt x="921173" y="3799840"/>
                  <a:pt x="916500" y="3790022"/>
                  <a:pt x="914400" y="3779520"/>
                </a:cubicBezTo>
                <a:cubicBezTo>
                  <a:pt x="911013" y="3762587"/>
                  <a:pt x="908428" y="3745473"/>
                  <a:pt x="904240" y="3728720"/>
                </a:cubicBezTo>
                <a:cubicBezTo>
                  <a:pt x="889587" y="3670109"/>
                  <a:pt x="894619" y="3727686"/>
                  <a:pt x="883920" y="3647440"/>
                </a:cubicBezTo>
                <a:cubicBezTo>
                  <a:pt x="879422" y="3613703"/>
                  <a:pt x="877737" y="3579642"/>
                  <a:pt x="873760" y="3545840"/>
                </a:cubicBezTo>
                <a:cubicBezTo>
                  <a:pt x="870962" y="3522057"/>
                  <a:pt x="865870" y="3498559"/>
                  <a:pt x="863600" y="3474720"/>
                </a:cubicBezTo>
                <a:cubicBezTo>
                  <a:pt x="859093" y="3427400"/>
                  <a:pt x="858416" y="3379753"/>
                  <a:pt x="853440" y="3332480"/>
                </a:cubicBezTo>
                <a:cubicBezTo>
                  <a:pt x="850376" y="3303369"/>
                  <a:pt x="839516" y="3269823"/>
                  <a:pt x="833120" y="3241040"/>
                </a:cubicBezTo>
                <a:cubicBezTo>
                  <a:pt x="829374" y="3224183"/>
                  <a:pt x="827148" y="3206993"/>
                  <a:pt x="822960" y="3190240"/>
                </a:cubicBezTo>
                <a:cubicBezTo>
                  <a:pt x="820363" y="3179850"/>
                  <a:pt x="816560" y="3169788"/>
                  <a:pt x="812800" y="3159760"/>
                </a:cubicBezTo>
                <a:cubicBezTo>
                  <a:pt x="805808" y="3141114"/>
                  <a:pt x="788085" y="3101541"/>
                  <a:pt x="782320" y="3078480"/>
                </a:cubicBezTo>
                <a:cubicBezTo>
                  <a:pt x="766201" y="3014003"/>
                  <a:pt x="777128" y="3022265"/>
                  <a:pt x="751840" y="2946400"/>
                </a:cubicBezTo>
                <a:cubicBezTo>
                  <a:pt x="748453" y="2936240"/>
                  <a:pt x="746469" y="2925499"/>
                  <a:pt x="741680" y="2915920"/>
                </a:cubicBezTo>
                <a:cubicBezTo>
                  <a:pt x="736219" y="2904998"/>
                  <a:pt x="726821" y="2896362"/>
                  <a:pt x="721360" y="2885440"/>
                </a:cubicBezTo>
                <a:cubicBezTo>
                  <a:pt x="716571" y="2875861"/>
                  <a:pt x="715989" y="2864539"/>
                  <a:pt x="711200" y="2854960"/>
                </a:cubicBezTo>
                <a:cubicBezTo>
                  <a:pt x="705739" y="2844038"/>
                  <a:pt x="696341" y="2835402"/>
                  <a:pt x="690880" y="2824480"/>
                </a:cubicBezTo>
                <a:cubicBezTo>
                  <a:pt x="686091" y="2814901"/>
                  <a:pt x="687410" y="2802363"/>
                  <a:pt x="680720" y="2794000"/>
                </a:cubicBezTo>
                <a:cubicBezTo>
                  <a:pt x="661309" y="2769736"/>
                  <a:pt x="644301" y="2775791"/>
                  <a:pt x="619760" y="2763520"/>
                </a:cubicBezTo>
                <a:cubicBezTo>
                  <a:pt x="608838" y="2758059"/>
                  <a:pt x="600202" y="2748661"/>
                  <a:pt x="589280" y="2743200"/>
                </a:cubicBezTo>
                <a:cubicBezTo>
                  <a:pt x="505194" y="2701157"/>
                  <a:pt x="623869" y="2776145"/>
                  <a:pt x="518160" y="2712720"/>
                </a:cubicBezTo>
                <a:cubicBezTo>
                  <a:pt x="497219" y="2700155"/>
                  <a:pt x="477520" y="2685627"/>
                  <a:pt x="457200" y="2672080"/>
                </a:cubicBezTo>
                <a:cubicBezTo>
                  <a:pt x="447040" y="2665307"/>
                  <a:pt x="438304" y="2655621"/>
                  <a:pt x="426720" y="2651760"/>
                </a:cubicBezTo>
                <a:cubicBezTo>
                  <a:pt x="305760" y="2611440"/>
                  <a:pt x="411183" y="2652522"/>
                  <a:pt x="335280" y="2611120"/>
                </a:cubicBezTo>
                <a:cubicBezTo>
                  <a:pt x="308687" y="2596615"/>
                  <a:pt x="275419" y="2591899"/>
                  <a:pt x="254000" y="2570480"/>
                </a:cubicBezTo>
                <a:cubicBezTo>
                  <a:pt x="243840" y="2560320"/>
                  <a:pt x="235642" y="2547714"/>
                  <a:pt x="223520" y="2540000"/>
                </a:cubicBezTo>
                <a:cubicBezTo>
                  <a:pt x="197964" y="2523737"/>
                  <a:pt x="142240" y="2499360"/>
                  <a:pt x="142240" y="2499360"/>
                </a:cubicBezTo>
                <a:cubicBezTo>
                  <a:pt x="135467" y="2489200"/>
                  <a:pt x="130032" y="2478006"/>
                  <a:pt x="121920" y="2468880"/>
                </a:cubicBezTo>
                <a:cubicBezTo>
                  <a:pt x="101483" y="2445888"/>
                  <a:pt x="56013" y="2412028"/>
                  <a:pt x="40640" y="2377440"/>
                </a:cubicBezTo>
                <a:cubicBezTo>
                  <a:pt x="31941" y="2357867"/>
                  <a:pt x="27093" y="2336800"/>
                  <a:pt x="20320" y="2316480"/>
                </a:cubicBezTo>
                <a:lnTo>
                  <a:pt x="10160" y="2286000"/>
                </a:lnTo>
                <a:lnTo>
                  <a:pt x="0" y="2255520"/>
                </a:lnTo>
                <a:cubicBezTo>
                  <a:pt x="3387" y="2201333"/>
                  <a:pt x="5245" y="2147029"/>
                  <a:pt x="10160" y="2092960"/>
                </a:cubicBezTo>
                <a:cubicBezTo>
                  <a:pt x="12025" y="2072444"/>
                  <a:pt x="17913" y="2052459"/>
                  <a:pt x="20320" y="2032000"/>
                </a:cubicBezTo>
                <a:cubicBezTo>
                  <a:pt x="24691" y="1994849"/>
                  <a:pt x="23979" y="1957078"/>
                  <a:pt x="30480" y="1920240"/>
                </a:cubicBezTo>
                <a:cubicBezTo>
                  <a:pt x="34202" y="1899147"/>
                  <a:pt x="44027" y="1879600"/>
                  <a:pt x="50800" y="1859280"/>
                </a:cubicBezTo>
                <a:lnTo>
                  <a:pt x="60960" y="1828800"/>
                </a:lnTo>
                <a:lnTo>
                  <a:pt x="71120" y="1798320"/>
                </a:lnTo>
                <a:lnTo>
                  <a:pt x="81280" y="1767840"/>
                </a:lnTo>
                <a:cubicBezTo>
                  <a:pt x="84667" y="1666240"/>
                  <a:pt x="85471" y="1564521"/>
                  <a:pt x="91440" y="1463040"/>
                </a:cubicBezTo>
                <a:cubicBezTo>
                  <a:pt x="92260" y="1449101"/>
                  <a:pt x="99304" y="1436174"/>
                  <a:pt x="101600" y="1422400"/>
                </a:cubicBezTo>
                <a:cubicBezTo>
                  <a:pt x="106089" y="1395467"/>
                  <a:pt x="108151" y="1368185"/>
                  <a:pt x="111760" y="1341120"/>
                </a:cubicBezTo>
                <a:cubicBezTo>
                  <a:pt x="133175" y="1180507"/>
                  <a:pt x="111217" y="1378121"/>
                  <a:pt x="132080" y="1127760"/>
                </a:cubicBezTo>
                <a:cubicBezTo>
                  <a:pt x="132959" y="1117208"/>
                  <a:pt x="141146" y="1004621"/>
                  <a:pt x="152400" y="975360"/>
                </a:cubicBezTo>
                <a:cubicBezTo>
                  <a:pt x="163274" y="947088"/>
                  <a:pt x="193040" y="894080"/>
                  <a:pt x="193040" y="894080"/>
                </a:cubicBezTo>
                <a:cubicBezTo>
                  <a:pt x="196427" y="839893"/>
                  <a:pt x="197516" y="785514"/>
                  <a:pt x="203200" y="731520"/>
                </a:cubicBezTo>
                <a:cubicBezTo>
                  <a:pt x="204321" y="720869"/>
                  <a:pt x="210763" y="711430"/>
                  <a:pt x="213360" y="701040"/>
                </a:cubicBezTo>
                <a:lnTo>
                  <a:pt x="233680" y="619760"/>
                </a:lnTo>
                <a:cubicBezTo>
                  <a:pt x="222980" y="469966"/>
                  <a:pt x="202262" y="520036"/>
                  <a:pt x="233680" y="457200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zh-CN" altLang="en-US" sz="2800" b="1" i="0" u="none" strike="noStrike" cap="none" normalizeH="0" baseline="0">
              <a:ln>
                <a:solidFill>
                  <a:srgbClr val="FF0000"/>
                </a:solidFill>
              </a:ln>
              <a:solidFill>
                <a:srgbClr val="336600"/>
              </a:solidFill>
              <a:effectLst/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AE0119C-22F8-4FE5-80A2-415AF1960A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557963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2.7.3 </a:t>
            </a:r>
            <a:r>
              <a:rPr kumimoji="0"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提高放大器稳定性所采取的措施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2768BC0-C2D8-4C45-B96B-CA03B31E3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77470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6286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由外部中和电路，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中不含 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re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的成分，使输出对输入的反馈为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0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，成为单向。</a:t>
            </a:r>
            <a:endParaRPr lang="zh-CN" altLang="en-US" sz="2400" b="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4" name="Rectangle 3">
                <a:extLst>
                  <a:ext uri="{FF2B5EF4-FFF2-40B4-BE49-F238E27FC236}">
                    <a16:creationId xmlns:a16="http://schemas.microsoft.com/office/drawing/2014/main" id="{14E1BD10-575E-4AE2-8B39-6676803AF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50" y="1678113"/>
                <a:ext cx="5307062" cy="500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24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由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+mn-lt"/>
                    <a:ea typeface="仿宋" panose="02010609060101010101" pitchFamily="49" charset="-122"/>
                  </a:rPr>
                  <a:t>中和条件公式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  <a:sym typeface="Symbol" panose="05050102010706020507" pitchFamily="18" charset="2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re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2400" b="0" i="0" baseline="-25000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c</m:t>
                    </m:r>
                    <m:r>
                      <a:rPr lang="en-US" altLang="zh-CN" sz="2400" b="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</a:rPr>
                      <m:t>N</m:t>
                    </m:r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U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2400" b="0" baseline="-25000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o</m:t>
                    </m:r>
                    <m:r>
                      <a:rPr lang="en-US" altLang="zh-CN" sz="2400" b="0" i="1" dirty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=</m:t>
                    </m:r>
                  </m:oMath>
                </a14:m>
                <a:r>
                  <a:rPr lang="en-US" altLang="zh-CN" sz="2400" b="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0</a:t>
                </a:r>
                <a:r>
                  <a:rPr lang="zh-CN" altLang="en-US" sz="240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，得</a:t>
                </a:r>
              </a:p>
              <a:p>
                <a:pPr>
                  <a:buFontTx/>
                  <a:buNone/>
                </a:pPr>
                <a:endParaRPr lang="zh-CN" altLang="en-US" sz="2400" dirty="0">
                  <a:solidFill>
                    <a:schemeClr val="bg1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endParaRPr lang="zh-CN" altLang="en-US" sz="2400" b="0" dirty="0">
                  <a:solidFill>
                    <a:schemeClr val="bg1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endParaRPr lang="zh-CN" altLang="en-US" sz="2400" b="0" dirty="0">
                  <a:solidFill>
                    <a:schemeClr val="bg1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6084" name="Rectangle 3">
                <a:extLst>
                  <a:ext uri="{FF2B5EF4-FFF2-40B4-BE49-F238E27FC236}">
                    <a16:creationId xmlns:a16="http://schemas.microsoft.com/office/drawing/2014/main" id="{14E1BD10-575E-4AE2-8B39-6676803AF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050" y="1678113"/>
                <a:ext cx="5307062" cy="500063"/>
              </a:xfrm>
              <a:prstGeom prst="rect">
                <a:avLst/>
              </a:prstGeom>
              <a:blipFill>
                <a:blip r:embed="rId2"/>
                <a:stretch>
                  <a:fillRect l="-1839" t="-12195" b="-219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85" name="Rectangle 3">
            <a:extLst>
              <a:ext uri="{FF2B5EF4-FFF2-40B4-BE49-F238E27FC236}">
                <a16:creationId xmlns:a16="http://schemas.microsoft.com/office/drawing/2014/main" id="{4CBC4D3D-CC0D-4142-A01A-5D0AFDE1B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" y="2679700"/>
            <a:ext cx="32337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由于   </a:t>
            </a:r>
            <a:r>
              <a:rPr lang="en-US" altLang="zh-CN" sz="2400" i="1" dirty="0" err="1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re</a:t>
            </a:r>
            <a:r>
              <a:rPr lang="en-US" altLang="zh-CN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&lt;&lt;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400" i="1" dirty="0" err="1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C</a:t>
            </a:r>
            <a:r>
              <a:rPr lang="en-US" altLang="zh-CN" sz="2400" baseline="-25000" dirty="0" err="1">
                <a:solidFill>
                  <a:srgbClr val="66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re</a:t>
            </a:r>
            <a:endParaRPr lang="zh-CN" altLang="en-US" sz="2400" baseline="-250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6" name="Rectangle 3">
                <a:extLst>
                  <a:ext uri="{FF2B5EF4-FFF2-40B4-BE49-F238E27FC236}">
                    <a16:creationId xmlns:a16="http://schemas.microsoft.com/office/drawing/2014/main" id="{7B8BC104-C89C-4271-92B8-CBFD9B1FB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50" y="3567575"/>
                <a:ext cx="5207496" cy="957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∴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400" b="0" i="1" dirty="0">
                            <a:solidFill>
                              <a:srgbClr val="660033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N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g</m:t>
                    </m:r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N</m:t>
                    </m:r>
                    <m: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j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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N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</m:t>
                    </m:r>
                    <m:r>
                      <m:rPr>
                        <m:nor/>
                      </m:rPr>
                      <a:rPr lang="en-US" altLang="zh-CN" sz="2400" b="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j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2400" b="0" i="1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c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o</m:t>
                        </m:r>
                      </m:den>
                    </m:f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</m:t>
                    </m:r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re</m:t>
                    </m:r>
                  </m:oMath>
                </a14:m>
                <a:endParaRPr lang="zh-CN" altLang="en-US" sz="24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pPr>
                  <a:buFontTx/>
                  <a:buNone/>
                </a:pPr>
                <a:endParaRPr lang="zh-CN" altLang="en-US" sz="24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6086" name="Rectangle 3">
                <a:extLst>
                  <a:ext uri="{FF2B5EF4-FFF2-40B4-BE49-F238E27FC236}">
                    <a16:creationId xmlns:a16="http://schemas.microsoft.com/office/drawing/2014/main" id="{7B8BC104-C89C-4271-92B8-CBFD9B1FB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050" y="3567575"/>
                <a:ext cx="5207496" cy="957690"/>
              </a:xfrm>
              <a:prstGeom prst="rect">
                <a:avLst/>
              </a:prstGeom>
              <a:blipFill>
                <a:blip r:embed="rId3"/>
                <a:stretch>
                  <a:fillRect l="-18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087" name="Rectangle 3">
                <a:extLst>
                  <a:ext uri="{FF2B5EF4-FFF2-40B4-BE49-F238E27FC236}">
                    <a16:creationId xmlns:a16="http://schemas.microsoft.com/office/drawing/2014/main" id="{298A04D9-CF2D-4807-B79C-98C88D22A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50" y="4534279"/>
                <a:ext cx="4430836" cy="957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buFontTx/>
                  <a:buNone/>
                </a:pPr>
                <a:r>
                  <a:rPr lang="zh-CN" altLang="en-US" sz="240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g</m:t>
                    </m:r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N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b="0" dirty="0">
                    <a:solidFill>
                      <a:srgbClr val="660066"/>
                    </a:solidFill>
                    <a:latin typeface="+mn-lt"/>
                    <a:ea typeface="仿宋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sz="24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N</m:t>
                    </m:r>
                    <m:r>
                      <a:rPr lang="en-US" altLang="zh-CN" sz="24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  <a:sym typeface="Symbol" panose="05050102010706020507" pitchFamily="18" charset="2"/>
                      </a:rPr>
                      <m:t></m:t>
                    </m:r>
                    <m:f>
                      <m:fPr>
                        <m:ctrlPr>
                          <a:rPr lang="en-US" altLang="zh-CN" sz="24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2400" b="0" i="1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c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400" b="0" i="1">
                                <a:solidFill>
                                  <a:srgbClr val="6600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400" b="0" i="1" dirty="0">
                                <a:solidFill>
                                  <a:srgbClr val="660033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2400" b="0" baseline="-25000" dirty="0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o</m:t>
                        </m:r>
                      </m:den>
                    </m:f>
                    <m:r>
                      <m:rPr>
                        <m:nor/>
                      </m:rPr>
                      <a:rPr lang="en-US" altLang="zh-CN" sz="24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sz="2400" b="0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re</m:t>
                    </m:r>
                  </m:oMath>
                </a14:m>
                <a:endParaRPr lang="zh-CN" altLang="en-US" sz="24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  <a:p>
                <a:endParaRPr lang="zh-CN" altLang="en-US" sz="2400" b="0" dirty="0">
                  <a:solidFill>
                    <a:srgbClr val="66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6087" name="Rectangle 3">
                <a:extLst>
                  <a:ext uri="{FF2B5EF4-FFF2-40B4-BE49-F238E27FC236}">
                    <a16:creationId xmlns:a16="http://schemas.microsoft.com/office/drawing/2014/main" id="{298A04D9-CF2D-4807-B79C-98C88D22A3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050" y="4534279"/>
                <a:ext cx="4430836" cy="957690"/>
              </a:xfrm>
              <a:prstGeom prst="rect">
                <a:avLst/>
              </a:prstGeom>
              <a:blipFill>
                <a:blip r:embed="rId4"/>
                <a:stretch>
                  <a:fillRect l="-220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88" name="Rectangle 3">
            <a:extLst>
              <a:ext uri="{FF2B5EF4-FFF2-40B4-BE49-F238E27FC236}">
                <a16:creationId xmlns:a16="http://schemas.microsoft.com/office/drawing/2014/main" id="{BB09C65E-BE87-4275-A3C3-EA62861C7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97" y="5665469"/>
            <a:ext cx="60277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可见实现中和，保证</a:t>
            </a:r>
            <a:r>
              <a:rPr lang="en-US" altLang="zh-CN" sz="2400" i="1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U</a:t>
            </a:r>
            <a:r>
              <a:rPr lang="en-US" altLang="zh-CN" sz="2400" baseline="-250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zh-CN" altLang="en-US" sz="2400" baseline="-250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和 </a:t>
            </a:r>
            <a:r>
              <a:rPr lang="en-US" altLang="zh-CN" sz="2400" i="1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U</a:t>
            </a:r>
            <a:r>
              <a:rPr lang="en-US" altLang="zh-CN" sz="2400" baseline="-250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o</a:t>
            </a:r>
            <a:r>
              <a:rPr lang="zh-CN" altLang="en-US" sz="240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是反相的。</a:t>
            </a:r>
            <a:endParaRPr lang="zh-CN" altLang="en-US" sz="2400" b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endParaRPr lang="zh-CN" altLang="en-US" sz="2400" b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endParaRPr lang="zh-CN" altLang="en-US" sz="2400" b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C9BE69D-15CA-4FE1-96B1-41796D39D30E}"/>
                  </a:ext>
                </a:extLst>
              </p:cNvPr>
              <p:cNvSpPr/>
              <p:nvPr/>
            </p:nvSpPr>
            <p:spPr>
              <a:xfrm>
                <a:off x="5364088" y="1526972"/>
                <a:ext cx="3424950" cy="651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0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sz="2000" b="0" i="1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</a:rPr>
                          <m:t>y</m:t>
                        </m:r>
                      </m:e>
                    </m:acc>
                    <m:r>
                      <m:rPr>
                        <m:nor/>
                      </m:rPr>
                      <a:rPr lang="en-US" altLang="zh-CN" sz="2000" b="0" baseline="-25000" dirty="0">
                        <a:solidFill>
                          <a:srgbClr val="000066"/>
                        </a:solidFill>
                        <a:latin typeface="+mn-lt"/>
                        <a:ea typeface="仿宋" panose="02010609060101010101" pitchFamily="49" charset="-122"/>
                      </a:rPr>
                      <m:t>N</m:t>
                    </m:r>
                    <m:r>
                      <a:rPr lang="en-US" altLang="zh-CN" sz="20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</m:t>
                        </m:r>
                        <m:acc>
                          <m:accPr>
                            <m:chr m:val="̇"/>
                            <m:ctrlPr>
                              <a:rPr lang="en-US" altLang="zh-CN" sz="2000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dirty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仿宋_GB2312" panose="02010609030101010101" pitchFamily="49" charset="-122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000" b="0" baseline="-25000" dirty="0">
                            <a:solidFill>
                              <a:srgbClr val="00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re</m:t>
                        </m:r>
                        <m:acc>
                          <m:accPr>
                            <m:chr m:val="̇"/>
                            <m:ctrlPr>
                              <a:rPr lang="en-US" altLang="zh-CN" sz="2000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000" b="0" i="1" dirty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2000" b="0" i="1" baseline="-25000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c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000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000" b="0" i="1" dirty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2000" b="0" baseline="-25000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o</m:t>
                        </m:r>
                      </m:den>
                    </m:f>
                    <m:r>
                      <a:rPr lang="en-US" altLang="zh-CN" sz="2000" b="0" i="1">
                        <a:solidFill>
                          <a:srgbClr val="6600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>
                            <a:solidFill>
                              <a:srgbClr val="6600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rgbClr val="660066"/>
                            </a:solidFill>
                            <a:latin typeface="+mn-lt"/>
                            <a:ea typeface="仿宋" panose="02010609060101010101" pitchFamily="49" charset="-122"/>
                            <a:sym typeface="Symbol" panose="05050102010706020507" pitchFamily="18" charset="2"/>
                          </a:rPr>
                          <m:t></m:t>
                        </m:r>
                        <m:acc>
                          <m:accPr>
                            <m:chr m:val="̇"/>
                            <m:ctrlPr>
                              <a:rPr lang="en-US" altLang="zh-CN" sz="2000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000" b="0" i="1" dirty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2000" b="0" i="1" baseline="-25000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c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US" altLang="zh-CN" sz="2000" b="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000" b="0" i="1" dirty="0">
                                <a:solidFill>
                                  <a:srgbClr val="000066"/>
                                </a:solidFill>
                                <a:latin typeface="+mn-lt"/>
                                <a:ea typeface="仿宋" panose="02010609060101010101" pitchFamily="49" charset="-122"/>
                              </a:rPr>
                              <m:t>U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US" altLang="zh-CN" sz="2000" b="0" baseline="-25000" dirty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仿宋_GB2312" panose="02010609030101010101" pitchFamily="49" charset="-122"/>
                          </a:rPr>
                          <m:t>o</m:t>
                        </m:r>
                      </m:den>
                    </m:f>
                  </m:oMath>
                </a14:m>
                <a:r>
                  <a:rPr lang="en-US" altLang="zh-CN" sz="20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1" dirty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g</m:t>
                    </m:r>
                    <m:r>
                      <m:rPr>
                        <m:sty m:val="p"/>
                      </m:rPr>
                      <a:rPr lang="en-US" altLang="zh-CN" sz="2000" b="0" i="0" baseline="-25000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re</m:t>
                    </m:r>
                    <m:r>
                      <a:rPr lang="en-US" altLang="zh-CN" sz="2000" b="0" i="1" baseline="-25000" dirty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0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+j</a:t>
                </a:r>
                <a:r>
                  <a:rPr lang="en-US" altLang="zh-CN" sz="2000" b="0" i="1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  <a:sym typeface="Symbol" panose="05050102010706020507" pitchFamily="18" charset="2"/>
                  </a:rPr>
                  <a:t>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1" dirty="0" smtClean="0">
                        <a:solidFill>
                          <a:srgbClr val="660033"/>
                        </a:solidFill>
                        <a:latin typeface="+mn-lt"/>
                        <a:ea typeface="仿宋" panose="02010609060101010101" pitchFamily="49" charset="-122"/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sz="2000" b="0" i="0" baseline="-25000" dirty="0" smtClean="0">
                        <a:solidFill>
                          <a:srgbClr val="660033"/>
                        </a:solidFill>
                        <a:latin typeface="Cambria Math" panose="02040503050406030204" pitchFamily="18" charset="0"/>
                        <a:ea typeface="仿宋_GB2312" panose="02010609030101010101" pitchFamily="49" charset="-122"/>
                      </a:rPr>
                      <m:t>re</m:t>
                    </m:r>
                  </m:oMath>
                </a14:m>
                <a:r>
                  <a:rPr lang="en-US" altLang="zh-CN" sz="2000" b="0" dirty="0">
                    <a:solidFill>
                      <a:srgbClr val="660033"/>
                    </a:solidFill>
                    <a:latin typeface="+mn-lt"/>
                    <a:ea typeface="仿宋" panose="02010609060101010101" pitchFamily="49" charset="-122"/>
                  </a:rPr>
                  <a:t>)</a:t>
                </a:r>
                <a:endParaRPr lang="zh-CN" altLang="en-US" sz="2000" b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C9BE69D-15CA-4FE1-96B1-41796D39D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1526972"/>
                <a:ext cx="3424950" cy="651204"/>
              </a:xfrm>
              <a:prstGeom prst="rect">
                <a:avLst/>
              </a:prstGeom>
              <a:blipFill>
                <a:blip r:embed="rId5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C4D085F-7EDD-412F-9CF9-89454CBA9E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691515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2.7.3  </a:t>
            </a:r>
            <a:r>
              <a:rPr kumimoji="0"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提高放大器稳定性所采取的措施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F9C8EFF-D961-435A-9FC0-A7F6575AA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" y="909638"/>
            <a:ext cx="8437563" cy="482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中和法优点：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    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增益高，不是靠牺牲增益来增加稳定性。</a:t>
            </a:r>
            <a:endParaRPr lang="en-US" altLang="zh-CN" sz="24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sz="2400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zh-CN" altLang="en-US" sz="2400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缺点：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①中和不彻底，实际上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re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有电导部分；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②与工作点关系大，因为</a:t>
            </a:r>
            <a:r>
              <a:rPr lang="en-US" altLang="zh-CN" sz="2400" i="1" dirty="0" err="1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C</a:t>
            </a:r>
            <a:r>
              <a:rPr lang="en-US" altLang="zh-CN" sz="2400" baseline="-25000" dirty="0" err="1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bc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（即结电容）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和工作点有关；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③与频率有关，因为</a:t>
            </a:r>
            <a:r>
              <a:rPr lang="en-US" altLang="zh-CN" sz="2400" i="1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y</a:t>
            </a:r>
            <a:r>
              <a:rPr lang="en-US" altLang="zh-CN" sz="2400" baseline="-250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re</a:t>
            </a: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中的等效电容和频率有关。</a:t>
            </a:r>
          </a:p>
          <a:p>
            <a:pPr>
              <a:lnSpc>
                <a:spcPct val="90000"/>
              </a:lnSpc>
              <a:buFontTx/>
              <a:buNone/>
            </a:pPr>
            <a:endParaRPr lang="zh-CN" altLang="en-US" sz="240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660066"/>
                </a:solidFill>
                <a:latin typeface="+mn-lt"/>
                <a:ea typeface="仿宋" panose="02010609060101010101" pitchFamily="49" charset="-122"/>
              </a:rPr>
              <a:t>    在调谐电路中，中和法效果较差，在要求严格时，都采用失配（匹配）法（加大插入损耗）。</a:t>
            </a:r>
            <a:endParaRPr lang="zh-CN" altLang="en-US" sz="2400" b="0" dirty="0">
              <a:solidFill>
                <a:srgbClr val="660066"/>
              </a:solidFill>
              <a:latin typeface="+mn-lt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1461FC-56E0-418E-BDE5-9BD1F403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56699"/>
            <a:ext cx="2740441" cy="240831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1C7F5A4-E55C-4AAA-AA30-8716091EDB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858250" cy="3810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2.8  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多级单调谐放大器 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Cascade amplifiers </a:t>
            </a:r>
            <a:r>
              <a:rPr lang="en-US" altLang="zh-CN" sz="2800" b="1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</a:rPr>
              <a:t>P67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P69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P74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D589434C-9E06-49FA-A385-7A17F84DB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765175"/>
            <a:ext cx="85725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6286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单级放大器的增益有限，如果提高增益过大，超过放大器的稳定增益（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V0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）会造成放大器不稳定，产生自激振荡。</a:t>
            </a:r>
            <a:endParaRPr lang="en-US" altLang="zh-CN" sz="2400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故采用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多级放大器级联实现更高增益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C9FC1B-3BD8-4B4C-BE18-01DF95FE6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28" y="2132010"/>
            <a:ext cx="871294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zh-CN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2.8.1  </a:t>
            </a:r>
            <a:r>
              <a:rPr lang="zh-CN" altLang="en-US" kern="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  <a:cs typeface="+mj-cs"/>
              </a:rPr>
              <a:t>多级单调谐放大器</a:t>
            </a:r>
            <a:r>
              <a:rPr lang="zh-CN" altLang="en-US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电压增益  </a:t>
            </a:r>
            <a:r>
              <a:rPr lang="en-US" altLang="zh-CN" kern="0" dirty="0">
                <a:solidFill>
                  <a:srgbClr val="00B050"/>
                </a:solidFill>
                <a:latin typeface="+mn-lt"/>
                <a:ea typeface="仿宋" panose="02010609060101010101" pitchFamily="49" charset="-122"/>
                <a:cs typeface="+mj-cs"/>
              </a:rPr>
              <a:t>P68 </a:t>
            </a:r>
            <a:r>
              <a:rPr lang="en-US" altLang="zh-CN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 </a:t>
            </a:r>
            <a:r>
              <a:rPr lang="zh-CN" altLang="en-US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rPr>
              <a:t>  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仿宋" panose="02010609060101010101" pitchFamily="49" charset="-122"/>
              </a:rPr>
              <a:t>P69</a:t>
            </a:r>
            <a:r>
              <a:rPr lang="en-US" altLang="zh-CN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      P74</a:t>
            </a:r>
            <a:endParaRPr lang="zh-CN" altLang="en-US" kern="0" dirty="0">
              <a:solidFill>
                <a:srgbClr val="CC3300"/>
              </a:solidFill>
              <a:latin typeface="+mn-lt"/>
              <a:ea typeface="仿宋" panose="02010609060101010101" pitchFamily="49" charset="-122"/>
              <a:cs typeface="+mj-cs"/>
            </a:endParaRP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F9B38BAC-DD32-4009-AC16-D8824B1E0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2714625"/>
            <a:ext cx="65722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6286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级放大器级联的电压增益为：</a:t>
            </a:r>
            <a:endParaRPr lang="en-US" altLang="zh-CN" sz="2400" dirty="0">
              <a:solidFill>
                <a:srgbClr val="0000FF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V1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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V2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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V3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 </a:t>
            </a:r>
            <a:r>
              <a:rPr lang="en-US" altLang="zh-CN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…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  <a:sym typeface="Symbol" panose="05050102010706020507" pitchFamily="18" charset="2"/>
              </a:rPr>
              <a:t> </a:t>
            </a:r>
            <a:r>
              <a:rPr lang="en-US" altLang="zh-CN" sz="2400" i="1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400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i="1" baseline="-25000" dirty="0">
                <a:solidFill>
                  <a:srgbClr val="000066"/>
                </a:solidFill>
                <a:latin typeface="+mn-lt"/>
                <a:ea typeface="仿宋" panose="02010609060101010101" pitchFamily="49" charset="-122"/>
              </a:rPr>
              <a:t>m</a:t>
            </a:r>
            <a:endParaRPr lang="en-US" altLang="zh-CN" sz="2400" i="1" dirty="0">
              <a:solidFill>
                <a:srgbClr val="000066"/>
              </a:solidFill>
              <a:latin typeface="+mn-lt"/>
              <a:ea typeface="仿宋" panose="02010609060101010101" pitchFamily="49" charset="-122"/>
            </a:endParaRPr>
          </a:p>
          <a:p>
            <a:pPr>
              <a:buFontTx/>
              <a:buNone/>
            </a:pPr>
            <a:endParaRPr lang="zh-CN" altLang="en-US" sz="2400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</p:txBody>
      </p:sp>
      <p:grpSp>
        <p:nvGrpSpPr>
          <p:cNvPr id="48134" name="组合 27">
            <a:extLst>
              <a:ext uri="{FF2B5EF4-FFF2-40B4-BE49-F238E27FC236}">
                <a16:creationId xmlns:a16="http://schemas.microsoft.com/office/drawing/2014/main" id="{FB644742-1AE2-43A3-BDFF-1E4254156574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3857625"/>
            <a:ext cx="6775450" cy="1119188"/>
            <a:chOff x="1357290" y="4071942"/>
            <a:chExt cx="6774735" cy="1119258"/>
          </a:xfrm>
        </p:grpSpPr>
        <p:grpSp>
          <p:nvGrpSpPr>
            <p:cNvPr id="48136" name="组合 9">
              <a:extLst>
                <a:ext uri="{FF2B5EF4-FFF2-40B4-BE49-F238E27FC236}">
                  <a16:creationId xmlns:a16="http://schemas.microsoft.com/office/drawing/2014/main" id="{49C65E71-CCA4-4F61-AD8A-B9D77D000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7290" y="4107661"/>
              <a:ext cx="857256" cy="1071570"/>
              <a:chOff x="2393141" y="4107661"/>
              <a:chExt cx="857256" cy="1071570"/>
            </a:xfrm>
          </p:grpSpPr>
          <p:sp>
            <p:nvSpPr>
              <p:cNvPr id="48152" name="等腰三角形 6">
                <a:extLst>
                  <a:ext uri="{FF2B5EF4-FFF2-40B4-BE49-F238E27FC236}">
                    <a16:creationId xmlns:a16="http://schemas.microsoft.com/office/drawing/2014/main" id="{DBCCB2DA-B760-4198-8359-86FC3AA79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85984" y="4214818"/>
                <a:ext cx="1071570" cy="857256"/>
              </a:xfrm>
              <a:prstGeom prst="triangle">
                <a:avLst>
                  <a:gd name="adj" fmla="val 50000"/>
                </a:avLst>
              </a:prstGeom>
              <a:noFill/>
              <a:ln w="19050" algn="ctr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E22AC2E8-F53C-4DEC-AA29-68C028AFDE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1080" y="4357710"/>
                <a:ext cx="642871" cy="5000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r>
                  <a:rPr lang="en-US" altLang="zh-CN" sz="20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A</a:t>
                </a:r>
                <a:r>
                  <a:rPr lang="en-US" altLang="zh-CN" sz="20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V1</a:t>
                </a:r>
                <a:endParaRPr lang="zh-CN" altLang="en-US" sz="2000" kern="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  <a:cs typeface="+mj-cs"/>
                </a:endParaRPr>
              </a:p>
            </p:txBody>
          </p:sp>
        </p:grpSp>
        <p:cxnSp>
          <p:nvCxnSpPr>
            <p:cNvPr id="48137" name="直接箭头连接符 11">
              <a:extLst>
                <a:ext uri="{FF2B5EF4-FFF2-40B4-BE49-F238E27FC236}">
                  <a16:creationId xmlns:a16="http://schemas.microsoft.com/office/drawing/2014/main" id="{99E64E14-FC41-4C79-BF7D-B3EF35F2C3E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2671" y="4629983"/>
              <a:ext cx="500066" cy="1588"/>
            </a:xfrm>
            <a:prstGeom prst="straightConnector1">
              <a:avLst/>
            </a:prstGeom>
            <a:noFill/>
            <a:ln w="38100" algn="ctr">
              <a:solidFill>
                <a:srgbClr val="6600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8138" name="组合 13">
              <a:extLst>
                <a:ext uri="{FF2B5EF4-FFF2-40B4-BE49-F238E27FC236}">
                  <a16:creationId xmlns:a16="http://schemas.microsoft.com/office/drawing/2014/main" id="{39BDB074-CD0E-4F17-B9FE-A98BA1268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12" y="4119630"/>
              <a:ext cx="857256" cy="1071570"/>
              <a:chOff x="2393141" y="4107661"/>
              <a:chExt cx="857256" cy="1071570"/>
            </a:xfrm>
          </p:grpSpPr>
          <p:sp>
            <p:nvSpPr>
              <p:cNvPr id="48150" name="等腰三角形 14">
                <a:extLst>
                  <a:ext uri="{FF2B5EF4-FFF2-40B4-BE49-F238E27FC236}">
                    <a16:creationId xmlns:a16="http://schemas.microsoft.com/office/drawing/2014/main" id="{C140F630-905E-443D-9FC6-50188A1D7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85984" y="4214818"/>
                <a:ext cx="1071570" cy="857256"/>
              </a:xfrm>
              <a:prstGeom prst="triangle">
                <a:avLst>
                  <a:gd name="adj" fmla="val 50000"/>
                </a:avLst>
              </a:prstGeom>
              <a:noFill/>
              <a:ln w="19050" algn="ctr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solidFill>
                    <a:srgbClr val="3366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E58F5355-3CB0-4C54-A470-1A24C05F32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0928" y="4358442"/>
                <a:ext cx="642870" cy="5000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r>
                  <a:rPr lang="en-US" altLang="zh-CN" sz="20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A</a:t>
                </a:r>
                <a:r>
                  <a:rPr lang="en-US" altLang="zh-CN" sz="20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V2</a:t>
                </a:r>
                <a:endParaRPr lang="zh-CN" altLang="en-US" sz="2000" kern="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  <a:cs typeface="+mj-cs"/>
                </a:endParaRPr>
              </a:p>
            </p:txBody>
          </p:sp>
        </p:grpSp>
        <p:cxnSp>
          <p:nvCxnSpPr>
            <p:cNvPr id="48139" name="直接箭头连接符 16">
              <a:extLst>
                <a:ext uri="{FF2B5EF4-FFF2-40B4-BE49-F238E27FC236}">
                  <a16:creationId xmlns:a16="http://schemas.microsoft.com/office/drawing/2014/main" id="{E5F2ADEA-2D7A-4653-AAD7-B3A9458956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59993" y="4641952"/>
              <a:ext cx="500066" cy="1588"/>
            </a:xfrm>
            <a:prstGeom prst="straightConnector1">
              <a:avLst/>
            </a:prstGeom>
            <a:noFill/>
            <a:ln w="38100" algn="ctr">
              <a:solidFill>
                <a:srgbClr val="6600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8140" name="组合 17">
              <a:extLst>
                <a:ext uri="{FF2B5EF4-FFF2-40B4-BE49-F238E27FC236}">
                  <a16:creationId xmlns:a16="http://schemas.microsoft.com/office/drawing/2014/main" id="{7439AE8E-8D39-43B0-98E4-8CD12DA67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3809" y="4071942"/>
              <a:ext cx="857256" cy="1071570"/>
              <a:chOff x="2393141" y="4107661"/>
              <a:chExt cx="857256" cy="1071570"/>
            </a:xfrm>
          </p:grpSpPr>
          <p:sp>
            <p:nvSpPr>
              <p:cNvPr id="48148" name="等腰三角形 18">
                <a:extLst>
                  <a:ext uri="{FF2B5EF4-FFF2-40B4-BE49-F238E27FC236}">
                    <a16:creationId xmlns:a16="http://schemas.microsoft.com/office/drawing/2014/main" id="{567A93F3-1AC7-469F-ADAB-F75378EF2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85984" y="4214818"/>
                <a:ext cx="1071570" cy="857256"/>
              </a:xfrm>
              <a:prstGeom prst="triangle">
                <a:avLst>
                  <a:gd name="adj" fmla="val 50000"/>
                </a:avLst>
              </a:prstGeom>
              <a:noFill/>
              <a:ln w="19050" algn="ctr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solidFill>
                    <a:srgbClr val="3366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  <p:sp>
            <p:nvSpPr>
              <p:cNvPr id="20" name="Rectangle 2">
                <a:extLst>
                  <a:ext uri="{FF2B5EF4-FFF2-40B4-BE49-F238E27FC236}">
                    <a16:creationId xmlns:a16="http://schemas.microsoft.com/office/drawing/2014/main" id="{3A4AA463-E516-4C66-840D-1F8694455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1598" y="4358502"/>
                <a:ext cx="642871" cy="5000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r>
                  <a:rPr lang="en-US" altLang="zh-CN" sz="20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A</a:t>
                </a:r>
                <a:r>
                  <a:rPr lang="en-US" altLang="zh-CN" sz="20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V3</a:t>
                </a:r>
                <a:endParaRPr lang="zh-CN" altLang="en-US" sz="2000" kern="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  <a:cs typeface="+mj-cs"/>
                </a:endParaRPr>
              </a:p>
            </p:txBody>
          </p:sp>
        </p:grpSp>
        <p:cxnSp>
          <p:nvCxnSpPr>
            <p:cNvPr id="48141" name="直接箭头连接符 20">
              <a:extLst>
                <a:ext uri="{FF2B5EF4-FFF2-40B4-BE49-F238E27FC236}">
                  <a16:creationId xmlns:a16="http://schemas.microsoft.com/office/drawing/2014/main" id="{2BA4EE39-D124-47B9-8D31-378C0FF28D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29190" y="4594264"/>
              <a:ext cx="500066" cy="1588"/>
            </a:xfrm>
            <a:prstGeom prst="straightConnector1">
              <a:avLst/>
            </a:prstGeom>
            <a:noFill/>
            <a:ln w="38100" algn="ctr">
              <a:solidFill>
                <a:srgbClr val="6600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8142" name="组合 21">
              <a:extLst>
                <a:ext uri="{FF2B5EF4-FFF2-40B4-BE49-F238E27FC236}">
                  <a16:creationId xmlns:a16="http://schemas.microsoft.com/office/drawing/2014/main" id="{3CE8E721-1FE1-4E97-AE59-0F821BCE5C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6578" y="4071942"/>
              <a:ext cx="857256" cy="1071570"/>
              <a:chOff x="2393141" y="4107661"/>
              <a:chExt cx="857256" cy="1071570"/>
            </a:xfrm>
          </p:grpSpPr>
          <p:sp>
            <p:nvSpPr>
              <p:cNvPr id="48146" name="等腰三角形 22">
                <a:extLst>
                  <a:ext uri="{FF2B5EF4-FFF2-40B4-BE49-F238E27FC236}">
                    <a16:creationId xmlns:a16="http://schemas.microsoft.com/office/drawing/2014/main" id="{E6B78579-EEB1-4878-A8D2-C33D5FC4F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285984" y="4214818"/>
                <a:ext cx="1071570" cy="857256"/>
              </a:xfrm>
              <a:prstGeom prst="triangle">
                <a:avLst>
                  <a:gd name="adj" fmla="val 50000"/>
                </a:avLst>
              </a:prstGeom>
              <a:noFill/>
              <a:ln w="19050" algn="ctr">
                <a:solidFill>
                  <a:srgbClr val="6600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>
                <a:lvl1pPr marL="342900" indent="-34290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solidFill>
                    <a:srgbClr val="336600"/>
                  </a:solidFill>
                  <a:latin typeface="+mn-lt"/>
                  <a:ea typeface="仿宋" panose="02010609060101010101" pitchFamily="49" charset="-122"/>
                </a:endParaRPr>
              </a:p>
            </p:txBody>
          </p:sp>
          <p:sp>
            <p:nvSpPr>
              <p:cNvPr id="24" name="Rectangle 2">
                <a:extLst>
                  <a:ext uri="{FF2B5EF4-FFF2-40B4-BE49-F238E27FC236}">
                    <a16:creationId xmlns:a16="http://schemas.microsoft.com/office/drawing/2014/main" id="{8BE9DC0D-DFD4-4C1C-817F-5CB4D933CD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0469" y="4358502"/>
                <a:ext cx="642871" cy="5000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r>
                  <a:rPr lang="en-US" altLang="zh-CN" sz="2000" i="1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A</a:t>
                </a:r>
                <a:r>
                  <a:rPr lang="en-US" altLang="zh-CN" sz="2000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V</a:t>
                </a:r>
                <a:r>
                  <a:rPr lang="en-US" altLang="zh-CN" sz="2000" i="1" baseline="-25000" dirty="0">
                    <a:solidFill>
                      <a:srgbClr val="000066"/>
                    </a:solidFill>
                    <a:latin typeface="+mn-lt"/>
                    <a:ea typeface="仿宋" panose="02010609060101010101" pitchFamily="49" charset="-122"/>
                  </a:rPr>
                  <a:t>m</a:t>
                </a:r>
                <a:endParaRPr lang="zh-CN" altLang="en-US" sz="2000" i="1" kern="0" dirty="0">
                  <a:solidFill>
                    <a:srgbClr val="000066"/>
                  </a:solidFill>
                  <a:latin typeface="+mn-lt"/>
                  <a:ea typeface="仿宋" panose="02010609060101010101" pitchFamily="49" charset="-122"/>
                  <a:cs typeface="+mj-cs"/>
                </a:endParaRPr>
              </a:p>
            </p:txBody>
          </p:sp>
        </p:grpSp>
        <p:cxnSp>
          <p:nvCxnSpPr>
            <p:cNvPr id="48143" name="直接箭头连接符 24">
              <a:extLst>
                <a:ext uri="{FF2B5EF4-FFF2-40B4-BE49-F238E27FC236}">
                  <a16:creationId xmlns:a16="http://schemas.microsoft.com/office/drawing/2014/main" id="{9B0E042B-6CBD-402F-ACDD-1D8E98EA88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631959" y="4594264"/>
              <a:ext cx="500066" cy="1588"/>
            </a:xfrm>
            <a:prstGeom prst="straightConnector1">
              <a:avLst/>
            </a:prstGeom>
            <a:noFill/>
            <a:ln w="38100" algn="ctr">
              <a:solidFill>
                <a:srgbClr val="6600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44" name="直接箭头连接符 25">
              <a:extLst>
                <a:ext uri="{FF2B5EF4-FFF2-40B4-BE49-F238E27FC236}">
                  <a16:creationId xmlns:a16="http://schemas.microsoft.com/office/drawing/2014/main" id="{0080AAAC-CFE3-4E59-8458-16107DCCAB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86512" y="4594358"/>
              <a:ext cx="500066" cy="1588"/>
            </a:xfrm>
            <a:prstGeom prst="straightConnector1">
              <a:avLst/>
            </a:prstGeom>
            <a:noFill/>
            <a:ln w="38100" algn="ctr">
              <a:solidFill>
                <a:srgbClr val="66003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50394B89-3710-4B88-AB3C-DD213C3E3F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1658" y="4357710"/>
              <a:ext cx="642869" cy="381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1" hangingPunct="1">
                <a:defRPr/>
              </a:pPr>
              <a:r>
                <a:rPr lang="en-US" altLang="zh-CN" kern="0" dirty="0">
                  <a:solidFill>
                    <a:srgbClr val="660033"/>
                  </a:solidFill>
                  <a:latin typeface="+mn-lt"/>
                  <a:ea typeface="仿宋" panose="02010609060101010101" pitchFamily="49" charset="-122"/>
                  <a:cs typeface="+mj-cs"/>
                </a:rPr>
                <a:t>…</a:t>
              </a:r>
              <a:endParaRPr lang="zh-CN" altLang="en-US" kern="0" dirty="0">
                <a:solidFill>
                  <a:srgbClr val="660033"/>
                </a:solidFill>
                <a:latin typeface="+mn-lt"/>
                <a:ea typeface="仿宋" panose="02010609060101010101" pitchFamily="49" charset="-122"/>
                <a:cs typeface="+mj-cs"/>
              </a:endParaRPr>
            </a:p>
          </p:txBody>
        </p: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CFE1FAB3-0AC0-43E7-A7DB-651F22BFA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5072063"/>
            <a:ext cx="885825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273050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如果各级放大器的增益相等：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V1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/>
              </a:rPr>
              <a:t>=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V2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/>
              </a:rPr>
              <a:t>=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V3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/>
              </a:rPr>
              <a:t>=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/>
              </a:rPr>
              <a:t> 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/>
              </a:rPr>
              <a:t>…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/>
              </a:rPr>
              <a:t> 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/>
              </a:rPr>
              <a:t>=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i="1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  <a:sym typeface="Symbol"/>
              </a:rPr>
              <a:t> =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A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</a:t>
            </a:r>
            <a:endParaRPr lang="en-US" altLang="zh-CN" sz="2400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级放大器级联的总电压增益为：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400" i="1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400" i="1" baseline="30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m</a:t>
            </a:r>
          </a:p>
          <a:p>
            <a:pPr>
              <a:spcBef>
                <a:spcPct val="20000"/>
              </a:spcBef>
              <a:defRPr/>
            </a:pPr>
            <a:r>
              <a:rPr lang="en-US" altLang="zh-CN" sz="2400" i="1" baseline="30000" dirty="0">
                <a:solidFill>
                  <a:schemeClr val="bg1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谐振时</a:t>
            </a:r>
            <a:r>
              <a:rPr lang="en-US" altLang="zh-CN" sz="2400" i="1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zh-CN" altLang="en-US" sz="2400" dirty="0">
                <a:solidFill>
                  <a:srgbClr val="0000FF"/>
                </a:solidFill>
                <a:latin typeface="+mn-lt"/>
                <a:ea typeface="仿宋" panose="02010609060101010101" pitchFamily="49" charset="-122"/>
              </a:rPr>
              <a:t>级放大器总电压增益为：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(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V0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400" i="1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m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=</a:t>
            </a:r>
            <a:r>
              <a:rPr lang="zh-CN" altLang="en-US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A</a:t>
            </a:r>
            <a:r>
              <a:rPr lang="en-US" altLang="zh-CN" sz="2400" baseline="-25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V0</a:t>
            </a:r>
            <a:r>
              <a:rPr lang="en-US" altLang="zh-CN" sz="24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)</a:t>
            </a:r>
            <a:r>
              <a:rPr lang="en-US" altLang="zh-CN" sz="2400" i="1" baseline="30000" dirty="0">
                <a:solidFill>
                  <a:srgbClr val="CC3300"/>
                </a:solidFill>
                <a:latin typeface="+mn-lt"/>
                <a:ea typeface="仿宋" panose="02010609060101010101" pitchFamily="49" charset="-122"/>
              </a:rPr>
              <a:t>m</a:t>
            </a:r>
            <a:endParaRPr lang="en-US" altLang="zh-CN" sz="2400" i="1" dirty="0">
              <a:solidFill>
                <a:srgbClr val="CC3300"/>
              </a:solidFill>
              <a:latin typeface="+mn-lt"/>
              <a:ea typeface="仿宋" panose="02010609060101010101" pitchFamily="49" charset="-122"/>
            </a:endParaRPr>
          </a:p>
          <a:p>
            <a:pPr indent="628650">
              <a:spcBef>
                <a:spcPct val="20000"/>
              </a:spcBef>
              <a:defRPr/>
            </a:pPr>
            <a:endParaRPr lang="zh-CN" altLang="en-US" sz="2400" dirty="0">
              <a:solidFill>
                <a:schemeClr val="bg1"/>
              </a:solidFill>
              <a:latin typeface="+mn-lt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新课件">
  <a:themeElements>
    <a:clrScheme name="Office 主题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主题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rgbClr val="336600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rgbClr val="336600"/>
            </a:solidFill>
            <a:effectLst/>
            <a:latin typeface="宋体" pitchFamily="2" charset="-122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800" dirty="0"/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主题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23551</TotalTime>
  <Words>13416</Words>
  <Application>Microsoft Office PowerPoint</Application>
  <PresentationFormat>全屏显示(4:3)</PresentationFormat>
  <Paragraphs>1485</Paragraphs>
  <Slides>120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120</vt:i4>
      </vt:variant>
    </vt:vector>
  </HeadingPairs>
  <TitlesOfParts>
    <vt:vector size="139" baseType="lpstr">
      <vt:lpstr>仿宋</vt:lpstr>
      <vt:lpstr>仿宋_GB2312</vt:lpstr>
      <vt:lpstr>华文仿宋</vt:lpstr>
      <vt:lpstr>隶书</vt:lpstr>
      <vt:lpstr>宋体</vt:lpstr>
      <vt:lpstr>Arial Narrow</vt:lpstr>
      <vt:lpstr>Book Antiqua</vt:lpstr>
      <vt:lpstr>Bookman Old Style</vt:lpstr>
      <vt:lpstr>Cambria Math</vt:lpstr>
      <vt:lpstr>Monotype Corsiva</vt:lpstr>
      <vt:lpstr>Tahoma</vt:lpstr>
      <vt:lpstr>Times New Roman</vt:lpstr>
      <vt:lpstr>Wingdings</vt:lpstr>
      <vt:lpstr>新课件</vt:lpstr>
      <vt:lpstr>公式</vt:lpstr>
      <vt:lpstr>Equation</vt:lpstr>
      <vt:lpstr>Image</vt:lpstr>
      <vt:lpstr>VISIO</vt:lpstr>
      <vt:lpstr>SmartDraw</vt:lpstr>
      <vt:lpstr>PowerPoint 演示文稿</vt:lpstr>
      <vt:lpstr>2  小信号谐振放大器   Small signal RF Amplifier  P58   P60 </vt:lpstr>
      <vt:lpstr>PowerPoint 演示文稿</vt:lpstr>
      <vt:lpstr>2.1  谐振电路      Resonant  circuits</vt:lpstr>
      <vt:lpstr>2.1.1电感（Inductors）线圈（coil）的高频特性</vt:lpstr>
      <vt:lpstr>2.1.1电感（Inductors）线圈（coil）的高频特性</vt:lpstr>
      <vt:lpstr>2.1.1电感线圈的高频特性</vt:lpstr>
      <vt:lpstr>2.1.1电感线圈的高频特性</vt:lpstr>
      <vt:lpstr>2.1.1电感线圈的高频特性</vt:lpstr>
      <vt:lpstr>2.1.2  电容器（Capacitors）的高频特性</vt:lpstr>
      <vt:lpstr>2.1.2  电容器（Capacitors）的高频特性</vt:lpstr>
      <vt:lpstr>2.1.2  电容器的高频特性</vt:lpstr>
      <vt:lpstr>PowerPoint 演示文稿</vt:lpstr>
      <vt:lpstr>PowerPoint 演示文稿</vt:lpstr>
      <vt:lpstr>2.1.3  串联谐振电路  Series-resonant circuits P14   P15</vt:lpstr>
      <vt:lpstr>2.1.3  串联谐振电路  Series-resonant circuits</vt:lpstr>
      <vt:lpstr>2.1.3  串联谐振电路 P14    P15</vt:lpstr>
      <vt:lpstr>2.1.3  串联谐振电路 P15</vt:lpstr>
      <vt:lpstr>2.1.3  串联谐振电路 Series-resonant circuits</vt:lpstr>
      <vt:lpstr>2.1.3  串联谐振电路 Series-resonant circuits</vt:lpstr>
      <vt:lpstr>2.1.3  串联谐振电路</vt:lpstr>
      <vt:lpstr>2.1.3  串联谐振电路</vt:lpstr>
      <vt:lpstr>2.1.3  串联谐振电路</vt:lpstr>
      <vt:lpstr>2.1.3  串联谐振电路</vt:lpstr>
      <vt:lpstr>2.1.3  串联谐振电路</vt:lpstr>
      <vt:lpstr>2.1.4  并联谐振回路  Parallel-resonant circuits</vt:lpstr>
      <vt:lpstr>并联谐振特性</vt:lpstr>
      <vt:lpstr>(1) 回路总导纳</vt:lpstr>
      <vt:lpstr>(2) 谐振频率</vt:lpstr>
      <vt:lpstr>(3) 品质因数Q</vt:lpstr>
      <vt:lpstr>（4）支路电流与电流源关系</vt:lpstr>
      <vt:lpstr>（4）支路电流与电流源关系</vt:lpstr>
      <vt:lpstr>(5) 谐振曲线 （幅频特性）  (归一化谐振曲线)   P21</vt:lpstr>
      <vt:lpstr>PowerPoint 演示文稿</vt:lpstr>
      <vt:lpstr>(6)  通频带Bandwidth     BW</vt:lpstr>
      <vt:lpstr>(7)  相频特性 </vt:lpstr>
      <vt:lpstr>(8)并联谐振电路的应用实例</vt:lpstr>
      <vt:lpstr>PowerPoint 演示文稿</vt:lpstr>
      <vt:lpstr>2.1.5 串并联谐振回路的对偶关系</vt:lpstr>
      <vt:lpstr>2.1.5  串并联谐振回路的对偶关系</vt:lpstr>
      <vt:lpstr>2.1.5  串并联谐振回路的对偶关系</vt:lpstr>
      <vt:lpstr>2.2  信号源内阻及负载对并联谐振回路的影响P21  P22</vt:lpstr>
      <vt:lpstr>2.2  信号源内阻及负载对并联谐振回路的影响P21  P22</vt:lpstr>
      <vt:lpstr>2.2 信号源内阻及负载对并联谐振回路的影响P21  P22</vt:lpstr>
      <vt:lpstr>2.2  信号源内阻及负载对并联谐振回路的影响 P21  P22</vt:lpstr>
      <vt:lpstr>2.2  信号源内阻及负载对并联谐振回路的影响P21  P22</vt:lpstr>
      <vt:lpstr>2.2  信号源内阻及负载对并联谐振回路的影响P21  P22</vt:lpstr>
      <vt:lpstr>2.2 信号源内阻及负载对并联谐振回路的影响P21  P22</vt:lpstr>
      <vt:lpstr>2.2  信号源内阻及负载对并联谐振回路的影响P21  P22</vt:lpstr>
      <vt:lpstr>2.3 回路抽头阻抗变换（部分接入的实现） P23  P25</vt:lpstr>
      <vt:lpstr>PowerPoint 演示文稿</vt:lpstr>
      <vt:lpstr>2.3 回路抽头阻抗变换（部分接入的实现）</vt:lpstr>
      <vt:lpstr>PowerPoint 演示文稿</vt:lpstr>
      <vt:lpstr>2.3 回路抽头阻抗变换（部分接入的实现）</vt:lpstr>
      <vt:lpstr>2.3 并联谐振电路的耦合连接</vt:lpstr>
      <vt:lpstr>2.4  耦合回路</vt:lpstr>
      <vt:lpstr>2.4.2  耦合回路的形式(耦合方式)        P27    P28</vt:lpstr>
      <vt:lpstr>2.4.3 并联谐振电路的耦合连接</vt:lpstr>
      <vt:lpstr>2.4.3 并联谐振电路的耦合连接   P29</vt:lpstr>
      <vt:lpstr>2.4.3 并联谐振电路的耦合连接   P29</vt:lpstr>
      <vt:lpstr>2.4.3 并联谐振电路的耦合连接   P29</vt:lpstr>
      <vt:lpstr>2.4.3 并联谐振电路的耦合连接   P29</vt:lpstr>
      <vt:lpstr>2.4.3 并联谐振电路的耦合连接   P29</vt:lpstr>
      <vt:lpstr>2.4.3并联谐振电路的耦合连接       P29</vt:lpstr>
      <vt:lpstr>2.4.4  耦合回路的调谐    P30     P31</vt:lpstr>
      <vt:lpstr>2.4.4.1 部分谐振  (P31)</vt:lpstr>
      <vt:lpstr>2.4.4.1 部分谐振  (P31)</vt:lpstr>
      <vt:lpstr>2.4.4.2 复谐振  (P31      P32)</vt:lpstr>
      <vt:lpstr>2.4.4.2 复谐振</vt:lpstr>
      <vt:lpstr>2.4.4.3 全谐振  (P31       P32)</vt:lpstr>
      <vt:lpstr>PowerPoint 演示文稿</vt:lpstr>
      <vt:lpstr>PowerPoint 演示文稿</vt:lpstr>
      <vt:lpstr>PowerPoint 演示文稿</vt:lpstr>
      <vt:lpstr>2.4.4.4 （全谐振）耦合回路的通频带 P32 P33    </vt:lpstr>
      <vt:lpstr>2.5 晶体管Y参数等效电路    (P62      P67)</vt:lpstr>
      <vt:lpstr>2.5 晶体管Y参数等效电路 (P60    P62      P67)</vt:lpstr>
      <vt:lpstr>2.6 单级单调谐放大器(P65   P70) Tuned amplifier / resonant  amplifier    </vt:lpstr>
      <vt:lpstr>2.6.1 调谐放大器概述(P58      P65      P70) </vt:lpstr>
      <vt:lpstr>2.6.1 调谐放大器概述 (P58   P65      P70)  </vt:lpstr>
      <vt:lpstr>2.6.1 调谐放大器概述</vt:lpstr>
      <vt:lpstr>2.6.2 单级单调谐放大器分析 (P63   P65      P70) </vt:lpstr>
      <vt:lpstr>2.6.2 单级单调谐放大器分析 (P63       P66      P71) </vt:lpstr>
      <vt:lpstr>(2)  放大器的输入、输出导纳</vt:lpstr>
      <vt:lpstr>(2)  放大器的输入、输出导纳</vt:lpstr>
      <vt:lpstr>(2)  放大器的输入、输出导纳</vt:lpstr>
      <vt:lpstr>(2)  放大器的输入、输出导纳</vt:lpstr>
      <vt:lpstr>(3)  放大器的电压增益   gain (P64   P66      P71)</vt:lpstr>
      <vt:lpstr>(3)  放大器的电压增益</vt:lpstr>
      <vt:lpstr>(4 ) 放大器的谐振功率增益(P65     P66      P71)</vt:lpstr>
      <vt:lpstr>(5)  放大器的通频带(pass band)   （P66   P68        P73）</vt:lpstr>
      <vt:lpstr>(5)  放大器的通频带</vt:lpstr>
      <vt:lpstr>(5)  放大器的通频带</vt:lpstr>
      <vt:lpstr>(6) 选择性 Selectivity   P58      P60</vt:lpstr>
      <vt:lpstr>2. 7  谐振放大器的稳定性Stability     P69       P71     P76  </vt:lpstr>
      <vt:lpstr>2.7.3  提高放大器稳定性所采取的措施</vt:lpstr>
      <vt:lpstr>PowerPoint 演示文稿</vt:lpstr>
      <vt:lpstr>2.7.3 提高放大器稳定性所采取的措施</vt:lpstr>
      <vt:lpstr>2.7.3  提高放大器稳定性所采取的措施</vt:lpstr>
      <vt:lpstr>2.8  多级单调谐放大器 Cascade amplifiers P67  P69  P74</vt:lpstr>
      <vt:lpstr>2.8.2  多级单调谐放大器通频带 P68     P69</vt:lpstr>
      <vt:lpstr>2.8.2  多级单调谐放大器通频带 P68       P70     </vt:lpstr>
      <vt:lpstr>2. 8.3  多级单调谐放大器选择性 P68    P70</vt:lpstr>
      <vt:lpstr>2.9  放大器的噪声 Noise in amplifiers P312   P332   P341</vt:lpstr>
      <vt:lpstr>2.9  放大器的噪声 Noise in amplifiers P312   P332   P341</vt:lpstr>
      <vt:lpstr>2.9  放大器的噪声 Noise in amplifiers P312   P332   P341</vt:lpstr>
      <vt:lpstr>2.9.1  噪声的来源及其性质     P312        P333    P343</vt:lpstr>
      <vt:lpstr>2.9.1  噪声的来源及其性质     P312        P333    P343 </vt:lpstr>
      <vt:lpstr>2.9.1  噪声的来源及其性质P312        P333    P343</vt:lpstr>
      <vt:lpstr>2.9.1  噪声的来源及其性质P312        P333    P343</vt:lpstr>
      <vt:lpstr>2.9.1  噪声的来源及其性质   P312        P333    P343</vt:lpstr>
      <vt:lpstr>2.9.1  噪声的来源及其性质   P312        P333    P343</vt:lpstr>
      <vt:lpstr>2.9.2  放大器的噪声系数 P311   P332              P341</vt:lpstr>
      <vt:lpstr>2.9.2  放大器的噪声系数 P311   P332              P341</vt:lpstr>
      <vt:lpstr>2.9.2  放大器的噪声系数</vt:lpstr>
      <vt:lpstr>2.9.2  放大器的噪声系数</vt:lpstr>
      <vt:lpstr>2.9.3  减小噪声系数的措施</vt:lpstr>
      <vt:lpstr>2.9.4  接收机的灵敏度  P318     P339</vt:lpstr>
      <vt:lpstr> RFID  Reader</vt:lpstr>
      <vt:lpstr> RFID  Tag</vt:lpstr>
      <vt:lpstr>一种六管收音机原理图</vt:lpstr>
    </vt:vector>
  </TitlesOfParts>
  <Company>dlut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Chapter2 小信号谐振放大器small signal RF Amplifier</dc:title>
  <dc:creator>WEIDX</dc:creator>
  <cp:lastModifiedBy>dx wei</cp:lastModifiedBy>
  <cp:revision>2218</cp:revision>
  <dcterms:created xsi:type="dcterms:W3CDTF">2011-10-08T08:28:34Z</dcterms:created>
  <dcterms:modified xsi:type="dcterms:W3CDTF">2020-10-12T03:01:26Z</dcterms:modified>
</cp:coreProperties>
</file>